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4" r:id="rId24"/>
    <p:sldId id="279" r:id="rId25"/>
    <p:sldId id="280" r:id="rId26"/>
    <p:sldId id="281" r:id="rId27"/>
    <p:sldId id="283" r:id="rId28"/>
    <p:sldId id="282" r:id="rId29"/>
  </p:sldIdLst>
  <p:sldSz cx="12192000" cy="68580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47" name="PlaceHolder 7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 1"/>
          <p:cNvSpPr/>
          <p:nvPr/>
        </p:nvSpPr>
        <p:spPr>
          <a:xfrm>
            <a:off x="9370800" y="0"/>
            <a:ext cx="1219320" cy="6858000"/>
          </a:xfrm>
          <a:prstGeom prst="line">
            <a:avLst/>
          </a:prstGeom>
          <a:ln w="9360">
            <a:solidFill>
              <a:schemeClr val="accent1">
                <a:alpha val="70000"/>
              </a:schemeClr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3" name="Line 2"/>
          <p:cNvSpPr/>
          <p:nvPr/>
        </p:nvSpPr>
        <p:spPr>
          <a:xfrm flipH="1">
            <a:off x="7425000" y="3681360"/>
            <a:ext cx="4763520" cy="3176640"/>
          </a:xfrm>
          <a:prstGeom prst="line">
            <a:avLst/>
          </a:prstGeom>
          <a:ln w="9360">
            <a:solidFill>
              <a:schemeClr val="accent1">
                <a:alpha val="70000"/>
              </a:schemeClr>
            </a:solidFill>
            <a:rou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" name="CustomShape 3"/>
          <p:cNvSpPr/>
          <p:nvPr/>
        </p:nvSpPr>
        <p:spPr>
          <a:xfrm>
            <a:off x="9181440" y="-8640"/>
            <a:ext cx="3005640" cy="6864840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9603360" y="-8640"/>
            <a:ext cx="2586600" cy="6864840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8932320" y="3048120"/>
            <a:ext cx="3258000" cy="3808080"/>
          </a:xfrm>
          <a:prstGeom prst="triangle">
            <a:avLst>
              <a:gd name="adj" fmla="val 100000"/>
            </a:avLst>
          </a:prstGeom>
          <a:solidFill>
            <a:schemeClr val="accent1">
              <a:lumMod val="75000"/>
              <a:alpha val="6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5" name="CustomShape 6"/>
          <p:cNvSpPr/>
          <p:nvPr/>
        </p:nvSpPr>
        <p:spPr>
          <a:xfrm>
            <a:off x="9334440" y="-8640"/>
            <a:ext cx="2852640" cy="686484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5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6" name="CustomShape 7"/>
          <p:cNvSpPr/>
          <p:nvPr/>
        </p:nvSpPr>
        <p:spPr>
          <a:xfrm>
            <a:off x="10898640" y="-8640"/>
            <a:ext cx="1288440" cy="6864840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7" name="CustomShape 8"/>
          <p:cNvSpPr/>
          <p:nvPr/>
        </p:nvSpPr>
        <p:spPr>
          <a:xfrm>
            <a:off x="10938960" y="-8640"/>
            <a:ext cx="1248120" cy="6864840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8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8" name="CustomShape 9"/>
          <p:cNvSpPr/>
          <p:nvPr/>
        </p:nvSpPr>
        <p:spPr>
          <a:xfrm>
            <a:off x="10371600" y="3589920"/>
            <a:ext cx="1815480" cy="3266280"/>
          </a:xfrm>
          <a:prstGeom prst="triangle">
            <a:avLst>
              <a:gd name="adj" fmla="val 100000"/>
            </a:avLst>
          </a:prstGeom>
          <a:solidFill>
            <a:schemeClr val="accent1">
              <a:lumMod val="75000"/>
              <a:alpha val="66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9" name="CustomShape 10"/>
          <p:cNvSpPr/>
          <p:nvPr/>
        </p:nvSpPr>
        <p:spPr>
          <a:xfrm>
            <a:off x="0" y="4013280"/>
            <a:ext cx="446760" cy="2842920"/>
          </a:xfrm>
          <a:prstGeom prst="triangle">
            <a:avLst>
              <a:gd name="adj" fmla="val 0"/>
            </a:avLst>
          </a:prstGeom>
          <a:solidFill>
            <a:schemeClr val="accent1">
              <a:alpha val="70000"/>
            </a:schemeClr>
          </a:solidFill>
          <a:ln>
            <a:noFill/>
          </a:ln>
          <a:effectLst>
            <a:outerShdw blurRad="38100" dist="254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sp>
        <p:nvSpPr>
          <p:cNvPr id="10" name="PlaceHolder 1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latin typeface="Arial"/>
              </a:rPr>
              <a:t>Для правки текста заголовка щёлкните мышью</a:t>
            </a:r>
          </a:p>
        </p:txBody>
      </p:sp>
      <p:sp>
        <p:nvSpPr>
          <p:cNvPr id="11" name="PlaceHolder 1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CustomShape 1"/>
          <p:cNvSpPr/>
          <p:nvPr/>
        </p:nvSpPr>
        <p:spPr>
          <a:xfrm>
            <a:off x="691560" y="511200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>
              <a:lnSpc>
                <a:spcPct val="100000"/>
              </a:lnSpc>
            </a:pPr>
            <a:r>
              <a:t/>
            </a:r>
            <a:br/>
            <a:endParaRPr lang="ru-RU" sz="1800" b="0" strike="noStrike" spc="-1">
              <a:latin typeface="Arial"/>
            </a:endParaRPr>
          </a:p>
        </p:txBody>
      </p:sp>
      <p:sp>
        <p:nvSpPr>
          <p:cNvPr id="49" name="CustomShape 2"/>
          <p:cNvSpPr/>
          <p:nvPr/>
        </p:nvSpPr>
        <p:spPr>
          <a:xfrm>
            <a:off x="864000" y="1584000"/>
            <a:ext cx="8278560" cy="3166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r">
              <a:lnSpc>
                <a:spcPct val="100000"/>
              </a:lnSpc>
            </a:pPr>
            <a:r>
              <a:rPr lang="ru-RU" sz="3600" b="1" i="1" strike="noStrike" spc="-1">
                <a:solidFill>
                  <a:srgbClr val="0066B3"/>
                </a:solidFill>
                <a:latin typeface="Trebuchet MS"/>
                <a:ea typeface="DejaVu Sans"/>
              </a:rPr>
              <a:t>ФОРМИРОВАНИЕ ФУНКЦИОНАЛЬНОЙ ГРАМОТНОСТИ НА УРОКАХ АНГЛИЙСКОГО ЯЗЫКА</a:t>
            </a:r>
            <a:endParaRPr lang="ru-RU" sz="3600" b="0" strike="noStrike" spc="-1">
              <a:latin typeface="Arial"/>
            </a:endParaRPr>
          </a:p>
        </p:txBody>
      </p:sp>
      <p:sp>
        <p:nvSpPr>
          <p:cNvPr id="50" name="CustomShape 3"/>
          <p:cNvSpPr/>
          <p:nvPr/>
        </p:nvSpPr>
        <p:spPr>
          <a:xfrm>
            <a:off x="2448000" y="4608000"/>
            <a:ext cx="6423120" cy="984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r">
              <a:lnSpc>
                <a:spcPct val="100000"/>
              </a:lnSpc>
              <a:spcBef>
                <a:spcPts val="1001"/>
              </a:spcBef>
            </a:pPr>
            <a:r>
              <a:rPr lang="ru-RU" sz="2600" b="0" strike="noStrike" spc="-1" dirty="0" smtClean="0">
                <a:latin typeface="Arial"/>
              </a:rPr>
              <a:t>Учитель английского языка высшей квалификационной категории</a:t>
            </a:r>
          </a:p>
          <a:p>
            <a:pPr algn="r">
              <a:lnSpc>
                <a:spcPct val="100000"/>
              </a:lnSpc>
              <a:spcBef>
                <a:spcPts val="1001"/>
              </a:spcBef>
            </a:pPr>
            <a:r>
              <a:rPr lang="ru-RU" sz="2600" spc="-1" dirty="0" err="1" smtClean="0">
                <a:latin typeface="Arial"/>
              </a:rPr>
              <a:t>Даниличева</a:t>
            </a:r>
            <a:r>
              <a:rPr lang="ru-RU" sz="2600" spc="-1" dirty="0" smtClean="0">
                <a:latin typeface="Arial"/>
              </a:rPr>
              <a:t> Полина Станиславовна</a:t>
            </a:r>
            <a:endParaRPr lang="ru-RU" sz="26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 fill="freeze">
                      <p:stCondLst>
                        <p:cond delay="indefinite"/>
                      </p:stCondLst>
                      <p:childTnLst>
                        <p:par>
                          <p:cTn id="4" fill="freeze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3600" b="0" strike="noStrike" spc="-1">
                <a:solidFill>
                  <a:srgbClr val="EF413D"/>
                </a:solidFill>
                <a:latin typeface="Trebuchet MS"/>
                <a:ea typeface="Times New Roman"/>
              </a:rPr>
              <a:t>Функциональная  грамотность</a:t>
            </a:r>
            <a:r>
              <a:rPr lang="ru-RU" sz="3600" b="0" strike="noStrike" spc="-1">
                <a:solidFill>
                  <a:srgbClr val="5FCBEF"/>
                </a:solidFill>
                <a:latin typeface="Trebuchet MS"/>
                <a:ea typeface="Times New Roman"/>
              </a:rPr>
              <a:t> </a:t>
            </a: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– это  умение  применить  полученные  знания иностранного  языка  на  практике,  т.е.  уметь  свободно  общаться:  говорить, читать  и  писать  на  иностранном  языке.</a:t>
            </a:r>
            <a:endParaRPr lang="ru-RU" sz="3600" b="0" strike="noStrike" spc="-1">
              <a:latin typeface="Arial"/>
            </a:endParaRPr>
          </a:p>
        </p:txBody>
      </p:sp>
      <p:sp>
        <p:nvSpPr>
          <p:cNvPr id="52" name="CustomShape 2"/>
          <p:cNvSpPr/>
          <p:nvPr/>
        </p:nvSpPr>
        <p:spPr>
          <a:xfrm>
            <a:off x="432000" y="19519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Для развития функциональной грамотности используются различные методы: </a:t>
            </a:r>
            <a:r>
              <a:rPr lang="ru-RU" sz="3600" b="0" strike="noStrike" spc="-1">
                <a:solidFill>
                  <a:srgbClr val="5FCBEF"/>
                </a:solidFill>
                <a:latin typeface="Trebuchet MS"/>
                <a:ea typeface="Times New Roman"/>
              </a:rPr>
              <a:t> </a:t>
            </a:r>
            <a:r>
              <a:rPr lang="ru-RU" sz="3600" b="0" strike="noStrike" spc="-1">
                <a:solidFill>
                  <a:srgbClr val="EF413D"/>
                </a:solidFill>
                <a:latin typeface="Trebuchet MS"/>
                <a:ea typeface="Times New Roman"/>
              </a:rPr>
              <a:t>игры,  песни,  лингвострановедческие  фильмы  и  мультфильмы, упражнения   на   аудирование,   говорение   (развитие   монологической   и диалогической   речи),   письмо,   чтение.  </a:t>
            </a:r>
            <a:endParaRPr lang="ru-RU" sz="3600" b="0" strike="noStrike" spc="-1">
              <a:latin typeface="Arial"/>
            </a:endParaRPr>
          </a:p>
        </p:txBody>
      </p:sp>
      <p:sp>
        <p:nvSpPr>
          <p:cNvPr id="54" name="CustomShape 2"/>
          <p:cNvSpPr/>
          <p:nvPr/>
        </p:nvSpPr>
        <p:spPr>
          <a:xfrm>
            <a:off x="576000" y="21679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При  отборе  текстов  необходимо  руководствоваться  следующими критериями: </a:t>
            </a: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- актуальность текста для учащихся;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- учет возрастных особенностей группы;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- наличие новой (для учащихся) информации;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- наличие  фактов, понятий, имен, географических   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  названий, наименований товаров, цифр, дат и т.д.;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Times New Roman"/>
              </a:rPr>
              <a:t>- наличие   иллюстраций,   схем,   диаграмм;  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Times New Roman"/>
              </a:rPr>
              <a:t>- наличие   в   тексте «фактов и мнений».</a:t>
            </a:r>
            <a:endParaRPr lang="ru-RU" sz="2600" b="0" strike="noStrike" spc="-1">
              <a:latin typeface="Arial"/>
            </a:endParaRPr>
          </a:p>
        </p:txBody>
      </p:sp>
      <p:sp>
        <p:nvSpPr>
          <p:cNvPr id="56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  <a:spcBef>
                <a:spcPts val="1001"/>
              </a:spcBef>
            </a:pPr>
            <a:endParaRPr lang="ru-RU" sz="18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56">
                                            <p:txEl>
                                              <p:p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56">
                                            <p:txEl>
                                              <p:pRg st="0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ustomShape 1"/>
          <p:cNvSpPr/>
          <p:nvPr/>
        </p:nvSpPr>
        <p:spPr>
          <a:xfrm>
            <a:off x="677160" y="288000"/>
            <a:ext cx="8595000" cy="1640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Материал  для  составления заданий по  развитию функциональной грамотности следует выбирать из жизненных ситуации: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- поиск  информации  о  работе  в  государственных  учреждениях, молодежных центрах, центрах занятости;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- заполнение электронных анкет, опросов, резюме;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поиск  билетов на все виды транспорта;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- изучение расписания движения транспорта;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- работа с информацией о возможностях отдыха и развлечений;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- использование сайтов со сводками</a:t>
            </a:r>
            <a:r>
              <a:rPr lang="ru-RU" sz="3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 </a:t>
            </a: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погоды;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- поиск кулинарных рецептов;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DejaVu Sans"/>
              </a:rPr>
              <a:t>- поиск информации о фильмах, книгах, музыке и т.д.;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21409A"/>
                </a:solidFill>
                <a:latin typeface="Trebuchet MS"/>
                <a:ea typeface="Times New Roman"/>
              </a:rPr>
              <a:t>- выбор товаров в Интернете.</a:t>
            </a:r>
            <a:endParaRPr lang="ru-RU" sz="2600" b="0" strike="noStrike" spc="-1">
              <a:latin typeface="Arial"/>
            </a:endParaRPr>
          </a:p>
        </p:txBody>
      </p:sp>
      <p:sp>
        <p:nvSpPr>
          <p:cNvPr id="58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Основными  этапами  работы  с  текстом  при  формировании  читательской компетенции учащихся являются:</a:t>
            </a: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1.Предтекстовый (Pre-reading).</a:t>
            </a: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2.Текстовый  (While-reading).</a:t>
            </a: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3.Послетекстовый (Post-reading).</a:t>
            </a:r>
            <a:r>
              <a:rPr lang="ru-RU" sz="3600" b="0" strike="noStrike" spc="-1">
                <a:solidFill>
                  <a:srgbClr val="5FCBEF"/>
                </a:solidFill>
                <a:latin typeface="Trebuchet MS"/>
                <a:ea typeface="Times New Roman"/>
              </a:rPr>
              <a:t> </a:t>
            </a:r>
            <a:endParaRPr lang="ru-RU" sz="3600" b="0" strike="noStrike" spc="-1">
              <a:latin typeface="Arial"/>
            </a:endParaRPr>
          </a:p>
        </p:txBody>
      </p:sp>
      <p:sp>
        <p:nvSpPr>
          <p:cNvPr id="60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Предтекстовый (Pre-reading).</a:t>
            </a:r>
            <a:r>
              <a:rPr lang="ru-RU" sz="3600" b="0" strike="noStrike" spc="-1">
                <a:solidFill>
                  <a:srgbClr val="5FCBEF"/>
                </a:solidFill>
                <a:latin typeface="Trebuchet MS"/>
                <a:ea typeface="Times New Roman"/>
              </a:rPr>
              <a:t> </a:t>
            </a: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5FCBEF"/>
                </a:solidFill>
                <a:latin typeface="Trebuchet MS"/>
                <a:ea typeface="DejaVu Sans"/>
              </a:rPr>
              <a:t> </a:t>
            </a: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Задачами данного этапа являются: </a:t>
            </a: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создание мотива чтения; </a:t>
            </a: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развитие умения прогнозирования;   </a:t>
            </a: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 - активизация   фоновых   знаний   и     - снятие   языковых трудностей.</a:t>
            </a: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5C2D91"/>
                </a:solidFill>
                <a:latin typeface="Trebuchet MS"/>
                <a:ea typeface="Times New Roman"/>
              </a:rPr>
              <a:t>Таким образом, выделяются семь групп упражнений:</a:t>
            </a: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 </a:t>
            </a:r>
            <a:endParaRPr lang="ru-RU" sz="3600" b="0" strike="noStrike" spc="-1">
              <a:latin typeface="Arial"/>
            </a:endParaRPr>
          </a:p>
        </p:txBody>
      </p:sp>
      <p:sp>
        <p:nvSpPr>
          <p:cNvPr id="62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1. Упражнения на соотнесение слова с темой.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-Заполните пропуски в предложении одним из указанных слов.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-Найдите и замените слова в предложении, которые не подходят по смыслу.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-В каждой группе слов найдите одно с наиболее общим значением.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-Каждой группе слов найдите одно, не принадлежащее по значению к этой группе.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-Назовите   слово,   с   которым   ассоциируются   все   слова   данного тематического ряда.</a:t>
            </a:r>
            <a:endParaRPr lang="ru-RU" sz="2600" b="0" strike="noStrike" spc="-1">
              <a:latin typeface="Arial"/>
            </a:endParaRPr>
          </a:p>
        </p:txBody>
      </p:sp>
      <p:sp>
        <p:nvSpPr>
          <p:cNvPr id="64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2. Упражнения на понимание лексико-тематической основы текста.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-Прочитайте опорные слова и словосочетания текста и назовите его тему.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-Запишите  ключевое  слово заголовка  (или  весь  заголовок)  и  составьте схему, заполняя её ассоциациями.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-Взгляните на фотографию и выберите из списка слов те, которые подходят для описания ситуации, изображённой на ней.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-Ознакомьтесь  с  новыми  словами  и  словосочетаниями  (которые  даны  с переводом) и, не читая текст, скажите, о чём может идти в нём речь.</a:t>
            </a:r>
            <a:endParaRPr lang="ru-RU" sz="2600" b="0" strike="noStrike" spc="-1">
              <a:latin typeface="Arial"/>
            </a:endParaRPr>
          </a:p>
        </p:txBody>
      </p:sp>
      <p:sp>
        <p:nvSpPr>
          <p:cNvPr id="66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3. Упражнения в работе с заглавием текста.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-Прочитайте заглавие и скажите, о чём (о ком), по-вашему, мнению, будет идти речь в тексте.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-Переведите заглавие и ответьте на вопросы:1. По какому слову заглавия можно определить, что речь идёт...? 2. Какое словосочетание наводит на мысль о том, что ...? 3. По какому слову вы определили, что это информация о ...?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-Придумайте   заглавие,   которым   можно   объединить   три   понятия, определяющих содержание текста.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-Замените  один  из  членов  предложения  (заголовок)  переведёнными словами.</a:t>
            </a:r>
            <a:endParaRPr lang="ru-RU" sz="2600" b="0" strike="noStrike" spc="-1">
              <a:latin typeface="Arial"/>
            </a:endParaRPr>
          </a:p>
        </p:txBody>
      </p:sp>
      <p:sp>
        <p:nvSpPr>
          <p:cNvPr id="68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4. Упражнение в опознавании интернационализмов: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-Найдите  во  второй  колонке  перевод  к  каждому  слову  из  первой  (без словаря), опираясь на графический образ слов.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-Подчеркните   в   данных   утверждениях   интернациональные   слова, определите их значение в родном языке и иностранном языках.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-Распределите  весь  список  слов  на  две  колонки:  интернационализмы  и «ложные —друзья  переводчика»,  предварительно  прочитав  следующие словосочетания.</a:t>
            </a:r>
            <a:endParaRPr lang="ru-RU" sz="2600" b="0" strike="noStrike" spc="-1">
              <a:latin typeface="Arial"/>
            </a:endParaRPr>
          </a:p>
        </p:txBody>
      </p:sp>
      <p:sp>
        <p:nvSpPr>
          <p:cNvPr id="70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5. Упражнения, направленные на  оперирование словообразованием: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-Найдите существительное (прилагательное, глагол) в каждой группе слов.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-Образуйте  от каждого из существительных прилагательное  и наречие;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-Определите  часть  речи  подчеркнутых  слов  и их  значение  (главное  или второстепенное) в данных словосочетаниях.</a:t>
            </a:r>
            <a:endParaRPr lang="ru-RU" sz="2600" b="0" strike="noStrike" spc="-1">
              <a:latin typeface="Arial"/>
            </a:endParaRPr>
          </a:p>
        </p:txBody>
      </p:sp>
      <p:sp>
        <p:nvSpPr>
          <p:cNvPr id="72" name="CustomShape 2"/>
          <p:cNvSpPr/>
          <p:nvPr/>
        </p:nvSpPr>
        <p:spPr>
          <a:xfrm>
            <a:off x="432000" y="216000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CustomShape 1"/>
          <p:cNvSpPr/>
          <p:nvPr/>
        </p:nvSpPr>
        <p:spPr>
          <a:xfrm>
            <a:off x="6915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6. Упражнения на установление синонимических и антонимических связей: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-Выберите из правого столбца слово, близкое по значению к первым трем словам в каждой строчке.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-Замените  каждое  подчеркнутое  слово  в  предложениях  одним  из  слов, приведенных в рамке.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-Подберите к перечисленным словам антонимы -слова, противоположного значения  (возможно  образованных  с  помощью  отрицательных  приставок): hardworking-lazy, honest-dishonest.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-Распределите перечисленные   слова   по   трем   колонкам:   основные (выделенные шрифтом), синонимы, антонимы.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400" b="0" strike="noStrike" spc="-1">
              <a:latin typeface="Arial"/>
            </a:endParaRPr>
          </a:p>
        </p:txBody>
      </p:sp>
      <p:sp>
        <p:nvSpPr>
          <p:cNvPr id="74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7.  Упражнения  на  ранжирование  слов  по  определенному  принципу  или признаку: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-Расположите слова по степени нарастания чувств (от ненависти до любви).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-Расположите  слова,  обозначающие  человеческие  качества,  по  степени важности для вас.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-Расположите  слова  (глаголы),  определяющие  содержание  текста,  в последовательности происходящих событий.</a:t>
            </a:r>
            <a:endParaRPr lang="ru-RU" sz="2600" b="0" strike="noStrike" spc="-1">
              <a:latin typeface="Arial"/>
            </a:endParaRPr>
          </a:p>
        </p:txBody>
      </p:sp>
      <p:sp>
        <p:nvSpPr>
          <p:cNvPr id="76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2.Текстовый  (While-reading).</a:t>
            </a: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Текстовые    стратегии направлены    на    понимание    текста    и формирование  его  интерпретации  у  читающего,  размышление  во  время чтения о том, что и как читает обучающийся и насколько хорошо понимает прочитанное.</a:t>
            </a:r>
            <a:endParaRPr lang="ru-RU" sz="3600" b="0" strike="noStrike" spc="-1">
              <a:latin typeface="Arial"/>
            </a:endParaRPr>
          </a:p>
        </p:txBody>
      </p:sp>
      <p:sp>
        <p:nvSpPr>
          <p:cNvPr id="78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648000" y="50400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На  данном  этапе  учитель  может  предложить учащимся:</a:t>
            </a:r>
            <a:r>
              <a:rPr lang="ru-RU" sz="2600" b="0" strike="noStrike" spc="-1">
                <a:solidFill>
                  <a:srgbClr val="5FCBEF"/>
                </a:solidFill>
                <a:latin typeface="Trebuchet MS"/>
                <a:ea typeface="Times New Roman"/>
              </a:rPr>
              <a:t> 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найти  ответы  на  предложенные  вопросы; 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подтвердить правильность или ложность утверждений, либо выявить, что это  в тексте  не  упомянуто; 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составить  предложения  по  порядку; 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найти соответствия; 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выполнить  задание  на  множественный  выбор;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подобрать подходящий заголовок к каждому из абзацев;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догадаться о значении  слова  или  слов  по  контексту, какой  из предложенных переводов  слова </a:t>
            </a: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 </a:t>
            </a: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наиболее  точно  отражает  его  значение в  данном контексте; </a:t>
            </a:r>
            <a:endParaRPr lang="ru-RU" sz="24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   - восполнить недостающую информацию.</a:t>
            </a:r>
            <a:endParaRPr lang="ru-RU" sz="2400" b="0" strike="noStrike" spc="-1">
              <a:latin typeface="Arial"/>
            </a:endParaRPr>
          </a:p>
        </p:txBody>
      </p:sp>
      <p:sp>
        <p:nvSpPr>
          <p:cNvPr id="80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3.Послетекстовый (Post-reading). </a:t>
            </a: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3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Посттекстовые   стратегии необходимы   для   проверки   понимания прочитанного   и   служат   средством   контроля   формирования   умений смыслового чтения и возможным использованием полученной информации в будущем.</a:t>
            </a:r>
            <a:endParaRPr lang="ru-RU" sz="3600" b="0" strike="noStrike" spc="-1">
              <a:latin typeface="Arial"/>
            </a:endParaRPr>
          </a:p>
        </p:txBody>
      </p:sp>
      <p:sp>
        <p:nvSpPr>
          <p:cNvPr id="82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На этом этапе учитель может предложить учащимся: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выявить новое из прочитанного текста, высказать свое мнение по поводу прочитанного;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опровергнуть утверждения или согласиться с ними;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доказать или охарактеризовать что-то; 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составить  план  текста,  выделив  его  основные  мысли;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пересказать/кратко изложить содержание текста;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рассказать текст от лица главного героя;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DejaVu Sans"/>
              </a:rPr>
              <a:t>- вставить в текст пропущенные слова или выражения;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2600" b="0" strike="noStrike" spc="-1">
                <a:solidFill>
                  <a:srgbClr val="000000"/>
                </a:solidFill>
                <a:latin typeface="Trebuchet MS"/>
                <a:ea typeface="Times New Roman"/>
              </a:rPr>
              <a:t>  - составить синквейн.</a:t>
            </a:r>
            <a:endParaRPr lang="ru-RU" sz="2600" b="0" strike="noStrike" spc="-1">
              <a:latin typeface="Arial"/>
            </a:endParaRPr>
          </a:p>
        </p:txBody>
      </p:sp>
      <p:sp>
        <p:nvSpPr>
          <p:cNvPr id="84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CustomShape 1"/>
          <p:cNvSpPr/>
          <p:nvPr/>
        </p:nvSpPr>
        <p:spPr>
          <a:xfrm>
            <a:off x="691920" y="50400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2600" b="0" strike="noStrike" spc="-1">
                <a:solidFill>
                  <a:srgbClr val="5C2D91"/>
                </a:solidFill>
                <a:latin typeface="Trebuchet MS"/>
                <a:ea typeface="Times New Roman"/>
              </a:rPr>
              <a:t>Использование на уроках английского языка подобного рода заданий способствует     развитию     </a:t>
            </a:r>
            <a:r>
              <a:rPr lang="ru-RU" sz="2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функциональной     грамотности</a:t>
            </a:r>
            <a:r>
              <a:rPr lang="ru-RU" sz="2600" b="0" strike="noStrike" spc="-1">
                <a:solidFill>
                  <a:srgbClr val="5C2D91"/>
                </a:solidFill>
                <a:latin typeface="Trebuchet MS"/>
                <a:ea typeface="Times New Roman"/>
              </a:rPr>
              <a:t>     учащихся, </a:t>
            </a:r>
            <a:r>
              <a:rPr lang="ru-RU" sz="2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грамотности чтения</a:t>
            </a:r>
            <a:r>
              <a:rPr lang="ru-RU" sz="2600" b="0" strike="noStrike" spc="-1">
                <a:solidFill>
                  <a:srgbClr val="5C2D91"/>
                </a:solidFill>
                <a:latin typeface="Trebuchet MS"/>
                <a:ea typeface="Times New Roman"/>
              </a:rPr>
              <a:t> и комплексному освоению учащимися основных видов речевой  деятельности,  а также  развивает  творческое  мышление, приучает учащихся к внимательному и вдумчивому отношению к тексту. </a:t>
            </a:r>
            <a:endParaRPr lang="ru-RU" sz="2600" b="0" strike="noStrike" spc="-1">
              <a:latin typeface="Arial"/>
            </a:endParaRPr>
          </a:p>
          <a:p>
            <a:r>
              <a:rPr lang="ru-RU" sz="2600" b="0" strike="noStrike" spc="-1">
                <a:solidFill>
                  <a:srgbClr val="ED1C24"/>
                </a:solidFill>
                <a:latin typeface="Trebuchet MS"/>
                <a:ea typeface="Times New Roman"/>
              </a:rPr>
              <a:t>Формирование функциональной грамотности</a:t>
            </a:r>
            <a:r>
              <a:rPr lang="ru-RU" sz="2600" b="0" strike="noStrike" spc="-1">
                <a:solidFill>
                  <a:srgbClr val="5C2D91"/>
                </a:solidFill>
                <a:latin typeface="Trebuchet MS"/>
                <a:ea typeface="Times New Roman"/>
              </a:rPr>
              <a:t> средствами иностранного  языка – это  залог успешного применения иностранного  языка в различных сферах деятельности, развитие обучающегося как успешной личности и его дальнейшее саморазвитие. </a:t>
            </a: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600" b="0" strike="noStrike" spc="-1">
              <a:latin typeface="Arial"/>
            </a:endParaRPr>
          </a:p>
        </p:txBody>
      </p:sp>
      <p:sp>
        <p:nvSpPr>
          <p:cNvPr id="86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CustomShape 1"/>
          <p:cNvSpPr/>
          <p:nvPr/>
        </p:nvSpPr>
        <p:spPr>
          <a:xfrm>
            <a:off x="677160" y="1512000"/>
            <a:ext cx="8595000" cy="2591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3600" b="0" strike="noStrike" spc="-1" dirty="0">
                <a:solidFill>
                  <a:srgbClr val="5C2D91"/>
                </a:solidFill>
                <a:latin typeface="Trebuchet MS"/>
                <a:ea typeface="Times New Roman"/>
              </a:rPr>
              <a:t>Фрагменты урока английского языка, направленные на </a:t>
            </a:r>
            <a:r>
              <a:rPr lang="ru-RU" sz="3600" b="0" strike="noStrike" spc="-1" dirty="0" smtClean="0">
                <a:solidFill>
                  <a:srgbClr val="5C2D91"/>
                </a:solidFill>
                <a:latin typeface="Trebuchet MS"/>
                <a:ea typeface="Times New Roman"/>
              </a:rPr>
              <a:t>развитие  </a:t>
            </a:r>
            <a:r>
              <a:rPr lang="ru-RU" sz="3600" b="0" strike="noStrike" spc="-1" dirty="0">
                <a:solidFill>
                  <a:srgbClr val="5C2D91"/>
                </a:solidFill>
                <a:latin typeface="Trebuchet MS"/>
                <a:ea typeface="Times New Roman"/>
              </a:rPr>
              <a:t>читательской грамотности.</a:t>
            </a:r>
            <a:endParaRPr lang="ru-RU" sz="3600" b="0" strike="noStrike" spc="-1" dirty="0">
              <a:latin typeface="Arial"/>
            </a:endParaRPr>
          </a:p>
          <a:p>
            <a:endParaRPr lang="ru-RU" sz="36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36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3600" b="0" strike="noStrike" spc="-1" dirty="0">
              <a:latin typeface="Arial"/>
            </a:endParaRPr>
          </a:p>
        </p:txBody>
      </p:sp>
      <p:sp>
        <p:nvSpPr>
          <p:cNvPr id="88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CustomShape 1"/>
          <p:cNvSpPr/>
          <p:nvPr/>
        </p:nvSpPr>
        <p:spPr>
          <a:xfrm>
            <a:off x="395416" y="749642"/>
            <a:ext cx="6825521" cy="402830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1400" dirty="0"/>
              <a:t> </a:t>
            </a:r>
            <a:r>
              <a:rPr lang="en-US" sz="1400" dirty="0"/>
              <a:t>Look at the paintings by the great Russian painter Viktor </a:t>
            </a:r>
            <a:r>
              <a:rPr lang="en-US" sz="1400" dirty="0" err="1"/>
              <a:t>Vasnetsov</a:t>
            </a:r>
            <a:r>
              <a:rPr lang="en-US" sz="1400" dirty="0"/>
              <a:t>. Do you know these heroes from Russian fairy tales?</a:t>
            </a:r>
            <a:endParaRPr lang="ru-RU" sz="1400" dirty="0"/>
          </a:p>
          <a:p>
            <a:r>
              <a:rPr lang="en-US" sz="1400" dirty="0"/>
              <a:t>In this tale Ivan </a:t>
            </a:r>
            <a:r>
              <a:rPr lang="en-US" sz="1400" dirty="0" err="1"/>
              <a:t>Tzarevich</a:t>
            </a:r>
            <a:r>
              <a:rPr lang="en-US" sz="1400" dirty="0"/>
              <a:t> and Elena the Beautiful have a lot of dangerous adventures. The Wolf rescues them and helps them to come back home.</a:t>
            </a:r>
            <a:endParaRPr lang="ru-RU" sz="1400" dirty="0"/>
          </a:p>
          <a:p>
            <a:r>
              <a:rPr lang="en-US" sz="1400" dirty="0"/>
              <a:t>Look at this wonderful painting. Ivan </a:t>
            </a:r>
            <a:r>
              <a:rPr lang="en-US" sz="1400" dirty="0" err="1"/>
              <a:t>Tzarevich</a:t>
            </a:r>
            <a:r>
              <a:rPr lang="en-US" sz="1400" dirty="0"/>
              <a:t> and the beautiful girl are riding the grey wolf. Elena the Beautiful is afraid of the dark forest and she’s afraid of the big grey wolf. But Ivan </a:t>
            </a:r>
            <a:r>
              <a:rPr lang="en-US" sz="1400" dirty="0" err="1"/>
              <a:t>Tzarevich</a:t>
            </a:r>
            <a:r>
              <a:rPr lang="en-US" sz="1400" dirty="0"/>
              <a:t> isn’t afraid of the Wolf because the Wolf is his friend. The Wolf helps them.</a:t>
            </a:r>
            <a:endParaRPr lang="ru-RU" sz="1400" dirty="0"/>
          </a:p>
          <a:p>
            <a:r>
              <a:rPr lang="en-US" sz="1400" dirty="0"/>
              <a:t>The other painting is called </a:t>
            </a:r>
            <a:r>
              <a:rPr lang="en-US" sz="1400" dirty="0" err="1"/>
              <a:t>Alenushka</a:t>
            </a:r>
            <a:r>
              <a:rPr lang="en-US" sz="1400" dirty="0"/>
              <a:t>. Do you remember the Russian tale about a sister and a brother, </a:t>
            </a:r>
            <a:r>
              <a:rPr lang="en-US" sz="1400" dirty="0" err="1"/>
              <a:t>Alenushka</a:t>
            </a:r>
            <a:r>
              <a:rPr lang="en-US" sz="1400" dirty="0"/>
              <a:t> and </a:t>
            </a:r>
            <a:r>
              <a:rPr lang="en-US" sz="1400" dirty="0" err="1"/>
              <a:t>Ivanushka</a:t>
            </a:r>
            <a:r>
              <a:rPr lang="en-US" sz="1400" dirty="0"/>
              <a:t>? One hot, sunny day they walked for a long time. The brother became thirsty. He saw a goat’s hoof full of water and drank from the hoof. </a:t>
            </a:r>
            <a:r>
              <a:rPr lang="en-US" sz="1400" dirty="0" err="1"/>
              <a:t>Alenushka</a:t>
            </a:r>
            <a:r>
              <a:rPr lang="en-US" sz="1400" dirty="0"/>
              <a:t> looked for her brother everywhere, but she found only a white kid. She sat down on a rock near the lake and cried.</a:t>
            </a:r>
            <a:endParaRPr lang="ru-RU" sz="1400" dirty="0"/>
          </a:p>
          <a:p>
            <a:r>
              <a:rPr lang="en-US" sz="1400" dirty="0"/>
              <a:t>This painting by </a:t>
            </a:r>
            <a:r>
              <a:rPr lang="en-US" sz="1400" dirty="0" err="1"/>
              <a:t>Vasnetsov</a:t>
            </a:r>
            <a:r>
              <a:rPr lang="en-US" sz="1400" dirty="0"/>
              <a:t> is called The Flying Carpet. We can see Ivan </a:t>
            </a:r>
            <a:r>
              <a:rPr lang="en-US" sz="1400" dirty="0" err="1"/>
              <a:t>Tzarevich</a:t>
            </a:r>
            <a:r>
              <a:rPr lang="en-US" sz="1400" dirty="0"/>
              <a:t> with the Firebird.</a:t>
            </a:r>
            <a:endParaRPr lang="ru-RU" sz="1400" dirty="0"/>
          </a:p>
          <a:p>
            <a:r>
              <a:rPr lang="en-US" sz="1400" dirty="0"/>
              <a:t>Imagine you are the hero of this tale. Do you like flying on the carpet? You can see rivers, forests, mountains and flying birds. It’s so exciting!</a:t>
            </a:r>
            <a:endParaRPr lang="ru-RU" sz="1400" dirty="0"/>
          </a:p>
          <a:p>
            <a:pPr>
              <a:lnSpc>
                <a:spcPct val="100000"/>
              </a:lnSpc>
            </a:pPr>
            <a:endParaRPr lang="ru-RU" sz="26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600" b="0" strike="noStrike" spc="-1" dirty="0">
              <a:latin typeface="Arial"/>
            </a:endParaRPr>
          </a:p>
        </p:txBody>
      </p:sp>
      <p:sp>
        <p:nvSpPr>
          <p:cNvPr id="90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191" y="3524878"/>
            <a:ext cx="4025558" cy="30191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148" y="307486"/>
            <a:ext cx="3928611" cy="29464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CustomShape 1"/>
          <p:cNvSpPr/>
          <p:nvPr/>
        </p:nvSpPr>
        <p:spPr>
          <a:xfrm>
            <a:off x="677160" y="609480"/>
            <a:ext cx="8595000" cy="1319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2600" b="0" strike="noStrike" spc="-1" dirty="0">
                <a:solidFill>
                  <a:srgbClr val="5C2D91"/>
                </a:solidFill>
                <a:latin typeface="Trebuchet MS"/>
                <a:ea typeface="Times New Roman"/>
              </a:rPr>
              <a:t>Задания на </a:t>
            </a:r>
            <a:r>
              <a:rPr lang="ru-RU" sz="2600" b="0" strike="noStrike" spc="-1" dirty="0" err="1">
                <a:solidFill>
                  <a:srgbClr val="5C2D91"/>
                </a:solidFill>
                <a:latin typeface="Trebuchet MS"/>
                <a:ea typeface="Times New Roman"/>
              </a:rPr>
              <a:t>предтекстовом</a:t>
            </a:r>
            <a:r>
              <a:rPr lang="ru-RU" sz="2600" b="0" strike="noStrike" spc="-1" dirty="0">
                <a:solidFill>
                  <a:srgbClr val="5C2D91"/>
                </a:solidFill>
                <a:latin typeface="Trebuchet MS"/>
                <a:ea typeface="Times New Roman"/>
              </a:rPr>
              <a:t> этапе.</a:t>
            </a:r>
            <a:endParaRPr lang="ru-RU" sz="2600" b="0" strike="noStrike" spc="-1" dirty="0">
              <a:latin typeface="Arial"/>
            </a:endParaRPr>
          </a:p>
          <a:p>
            <a:endParaRPr lang="ru-RU" sz="26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200" b="0" strike="noStrike" spc="-1" dirty="0">
              <a:latin typeface="Arial"/>
            </a:endParaRPr>
          </a:p>
        </p:txBody>
      </p:sp>
      <p:sp>
        <p:nvSpPr>
          <p:cNvPr id="93" name="CustomShape 2"/>
          <p:cNvSpPr/>
          <p:nvPr/>
        </p:nvSpPr>
        <p:spPr>
          <a:xfrm>
            <a:off x="9184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Прямоугольник 1"/>
          <p:cNvSpPr/>
          <p:nvPr/>
        </p:nvSpPr>
        <p:spPr>
          <a:xfrm>
            <a:off x="677160" y="1017905"/>
            <a:ext cx="75397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Take your sheet of paper №1. Listen and repeat the words after me.</a:t>
            </a:r>
            <a:endParaRPr lang="ru-RU" dirty="0"/>
          </a:p>
          <a:p>
            <a:r>
              <a:rPr lang="en-US" b="1" dirty="0"/>
              <a:t>Now read and translate these words to your partner, find the translation of them in the vocabulary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18460" y="2623400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hero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adventure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dangerous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rescue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wonderful painting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is afraid of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walked for a long time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became thirsty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full of 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looked for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goat’s hoof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mountains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1800" y="2413000"/>
            <a:ext cx="9779000" cy="1614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ea typeface="Calibri" panose="020F0502020204030204" pitchFamily="34" charset="0"/>
                <a:cs typeface="Times New Roman" panose="02020603050405020304" pitchFamily="18" charset="0"/>
              </a:rPr>
              <a:t>Answer my questions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sz="2000" dirty="0">
                <a:ea typeface="Calibri" panose="020F0502020204030204" pitchFamily="34" charset="0"/>
                <a:cs typeface="Times New Roman" panose="02020603050405020304" pitchFamily="18" charset="0"/>
              </a:rPr>
              <a:t>  please. Do you know these paintings? Do you like fairy tales? Do you know the heroes from Russian fairy tales?</a:t>
            </a:r>
            <a:endParaRPr lang="ru-RU" sz="20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ea typeface="Calibri" panose="020F0502020204030204" pitchFamily="34" charset="0"/>
                <a:cs typeface="Times New Roman" panose="02020603050405020304" pitchFamily="18" charset="0"/>
              </a:rPr>
              <a:t>Open your books at page 34 ex. 21 and read the txt one by one</a:t>
            </a:r>
            <a:endParaRPr lang="ru-RU" sz="20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ea typeface="Calibri" panose="020F0502020204030204" pitchFamily="34" charset="0"/>
                <a:cs typeface="Times New Roman" panose="02020603050405020304" pitchFamily="18" charset="0"/>
              </a:rPr>
              <a:t>of this article? Well, yes, to tell us about the pictures of famous painter </a:t>
            </a:r>
            <a:r>
              <a:rPr lang="en-US" sz="2000" dirty="0" err="1">
                <a:ea typeface="Calibri" panose="020F0502020204030204" pitchFamily="34" charset="0"/>
                <a:cs typeface="Times New Roman" panose="02020603050405020304" pitchFamily="18" charset="0"/>
              </a:rPr>
              <a:t>Vasnetsov</a:t>
            </a:r>
            <a:r>
              <a:rPr lang="en-US" sz="200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2257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CustomShape 1"/>
          <p:cNvSpPr/>
          <p:nvPr/>
        </p:nvSpPr>
        <p:spPr>
          <a:xfrm>
            <a:off x="677160" y="360000"/>
            <a:ext cx="8595000" cy="1568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endParaRPr lang="ru-RU" sz="2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2000" b="0" strike="noStrike" spc="-1" dirty="0">
              <a:latin typeface="Arial"/>
            </a:endParaRPr>
          </a:p>
        </p:txBody>
      </p:sp>
      <p:sp>
        <p:nvSpPr>
          <p:cNvPr id="97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" name="Прямоугольник 2"/>
          <p:cNvSpPr/>
          <p:nvPr/>
        </p:nvSpPr>
        <p:spPr>
          <a:xfrm>
            <a:off x="533400" y="752991"/>
            <a:ext cx="1056640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Exercise 1.</a:t>
            </a:r>
          </a:p>
          <a:p>
            <a:r>
              <a:rPr lang="en-US" sz="2000" dirty="0" smtClean="0"/>
              <a:t>Fill out the table using these words based on the text.</a:t>
            </a:r>
          </a:p>
          <a:p>
            <a:r>
              <a:rPr lang="en-US" sz="2000" dirty="0" smtClean="0"/>
              <a:t>have a lot of dangerous adventures, tale about a sister and a brother, is afraid of the dark forest, rescues, looked for her brother, are riding the grey wolf, became thirsty, a goat’s hoof full of water.</a:t>
            </a:r>
          </a:p>
          <a:p>
            <a:endParaRPr lang="en-US" dirty="0" smtClean="0"/>
          </a:p>
          <a:p>
            <a:r>
              <a:rPr lang="en-US" dirty="0" smtClean="0"/>
              <a:t>		</a:t>
            </a:r>
          </a:p>
          <a:p>
            <a:r>
              <a:rPr lang="en-US" dirty="0" smtClean="0"/>
              <a:t>	</a:t>
            </a:r>
          </a:p>
          <a:p>
            <a:r>
              <a:rPr lang="en-US" dirty="0" smtClean="0"/>
              <a:t>	</a:t>
            </a:r>
          </a:p>
          <a:p>
            <a:r>
              <a:rPr lang="en-US" dirty="0" smtClean="0"/>
              <a:t>	</a:t>
            </a:r>
            <a:endParaRPr lang="en-US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0083208"/>
              </p:ext>
            </p:extLst>
          </p:nvPr>
        </p:nvGraphicFramePr>
        <p:xfrm>
          <a:off x="533400" y="2361331"/>
          <a:ext cx="9296400" cy="3244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08900">
                  <a:extLst>
                    <a:ext uri="{9D8B030D-6E8A-4147-A177-3AD203B41FA5}">
                      <a16:colId xmlns:a16="http://schemas.microsoft.com/office/drawing/2014/main" val="2945298462"/>
                    </a:ext>
                  </a:extLst>
                </a:gridCol>
                <a:gridCol w="4687500">
                  <a:extLst>
                    <a:ext uri="{9D8B030D-6E8A-4147-A177-3AD203B41FA5}">
                      <a16:colId xmlns:a16="http://schemas.microsoft.com/office/drawing/2014/main" val="3053112359"/>
                    </a:ext>
                  </a:extLst>
                </a:gridCol>
              </a:tblGrid>
              <a:tr h="978045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Ivan </a:t>
                      </a:r>
                      <a:r>
                        <a:rPr lang="en-US" sz="2000" dirty="0" err="1" smtClean="0">
                          <a:solidFill>
                            <a:schemeClr val="bg1"/>
                          </a:solidFill>
                        </a:rPr>
                        <a:t>Tzarevich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 and Elena the</a:t>
                      </a:r>
                      <a:r>
                        <a:rPr lang="ru-RU" sz="20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000" dirty="0" smtClean="0">
                          <a:solidFill>
                            <a:schemeClr val="bg1"/>
                          </a:solidFill>
                        </a:rPr>
                        <a:t>Beautiful</a:t>
                      </a:r>
                      <a:endParaRPr lang="ru-RU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Alenushka</a:t>
                      </a:r>
                      <a:endParaRPr lang="en-US" sz="2000" dirty="0" smtClean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3828127"/>
                  </a:ext>
                </a:extLst>
              </a:tr>
              <a:tr h="5666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9650473"/>
                  </a:ext>
                </a:extLst>
              </a:tr>
              <a:tr h="56664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9604478"/>
                  </a:ext>
                </a:extLst>
              </a:tr>
              <a:tr h="5666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142381"/>
                  </a:ext>
                </a:extLst>
              </a:tr>
              <a:tr h="56664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848735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Прямоугольник 1"/>
          <p:cNvSpPr/>
          <p:nvPr/>
        </p:nvSpPr>
        <p:spPr>
          <a:xfrm>
            <a:off x="575560" y="1168400"/>
            <a:ext cx="1001624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Exercise 2.</a:t>
            </a:r>
          </a:p>
          <a:p>
            <a:r>
              <a:rPr lang="en-US" sz="2000" dirty="0" smtClean="0"/>
              <a:t>Read the sentences and choose T, F, NOT STATED</a:t>
            </a:r>
          </a:p>
          <a:p>
            <a:r>
              <a:rPr lang="en-US" sz="2000" dirty="0" smtClean="0"/>
              <a:t>1.	In this tale Ivan </a:t>
            </a:r>
            <a:r>
              <a:rPr lang="en-US" sz="2000" dirty="0" err="1" smtClean="0"/>
              <a:t>Tzarevich</a:t>
            </a:r>
            <a:r>
              <a:rPr lang="en-US" sz="2000" dirty="0" smtClean="0"/>
              <a:t> and Elena the Beautiful have a lot of dangerous adventures.</a:t>
            </a:r>
          </a:p>
          <a:p>
            <a:r>
              <a:rPr lang="en-US" sz="2000" dirty="0" smtClean="0"/>
              <a:t>2.	 Elena the Beautiful is not afraid of the dark forest.</a:t>
            </a:r>
          </a:p>
          <a:p>
            <a:r>
              <a:rPr lang="en-US" sz="2000" dirty="0" smtClean="0"/>
              <a:t>3.	The Wolf helps them.</a:t>
            </a:r>
          </a:p>
          <a:p>
            <a:r>
              <a:rPr lang="en-US" sz="2000" dirty="0" smtClean="0"/>
              <a:t>4.	The brother became hungry.</a:t>
            </a:r>
          </a:p>
          <a:p>
            <a:r>
              <a:rPr lang="en-US" sz="2000" dirty="0" smtClean="0"/>
              <a:t>5.	The brother was 5 years old.</a:t>
            </a:r>
          </a:p>
          <a:p>
            <a:r>
              <a:rPr lang="en-US" sz="2000" dirty="0" smtClean="0"/>
              <a:t>6.	He saw a horse’s hoof full of water.</a:t>
            </a:r>
          </a:p>
          <a:p>
            <a:r>
              <a:rPr lang="en-US" sz="2000" dirty="0" smtClean="0"/>
              <a:t>7.	</a:t>
            </a:r>
            <a:r>
              <a:rPr lang="en-US" sz="2000" dirty="0" err="1" smtClean="0"/>
              <a:t>Alenushka</a:t>
            </a:r>
            <a:r>
              <a:rPr lang="en-US" sz="2000" dirty="0" smtClean="0"/>
              <a:t> drank from the hoof too.</a:t>
            </a:r>
          </a:p>
          <a:p>
            <a:r>
              <a:rPr lang="en-US" sz="2000" dirty="0" smtClean="0"/>
              <a:t>8.	She found only a white rabbit.</a:t>
            </a:r>
            <a:endParaRPr lang="en-US" sz="20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Прямоугольник 1"/>
          <p:cNvSpPr/>
          <p:nvPr/>
        </p:nvSpPr>
        <p:spPr>
          <a:xfrm>
            <a:off x="279400" y="1498601"/>
            <a:ext cx="110363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Exercise 3. </a:t>
            </a:r>
          </a:p>
          <a:p>
            <a:r>
              <a:rPr lang="en-US" sz="2000" dirty="0" smtClean="0"/>
              <a:t>Select the correct ending of the sentence and circle it</a:t>
            </a:r>
            <a:endParaRPr lang="ru-RU" sz="2000" dirty="0" smtClean="0"/>
          </a:p>
          <a:p>
            <a:endParaRPr lang="en-US" sz="2000" dirty="0" smtClean="0"/>
          </a:p>
          <a:p>
            <a:pPr marL="457200" indent="-457200">
              <a:buAutoNum type="arabicPeriod"/>
            </a:pPr>
            <a:r>
              <a:rPr lang="en-US" sz="2000" dirty="0" smtClean="0"/>
              <a:t>In this tale Ivan </a:t>
            </a:r>
            <a:r>
              <a:rPr lang="en-US" sz="2000" dirty="0" err="1" smtClean="0"/>
              <a:t>Tzarevich</a:t>
            </a:r>
            <a:r>
              <a:rPr lang="en-US" sz="2000" dirty="0" smtClean="0"/>
              <a:t> and Elena the Beautiful have a lot of dangerous/pleasant adventures.</a:t>
            </a:r>
            <a:endParaRPr lang="ru-RU" sz="2000" dirty="0" smtClean="0"/>
          </a:p>
          <a:p>
            <a:pPr marL="457200" indent="-457200">
              <a:buAutoNum type="arabicPeriod"/>
            </a:pPr>
            <a:endParaRPr lang="en-US" sz="2000" dirty="0" smtClean="0"/>
          </a:p>
          <a:p>
            <a:pPr marL="457200" indent="-457200">
              <a:buAutoNum type="arabicPeriod" startAt="2"/>
            </a:pPr>
            <a:r>
              <a:rPr lang="en-US" sz="2000" dirty="0" smtClean="0"/>
              <a:t>Ivan </a:t>
            </a:r>
            <a:r>
              <a:rPr lang="en-US" sz="2000" dirty="0" err="1" smtClean="0"/>
              <a:t>Tzarevich</a:t>
            </a:r>
            <a:r>
              <a:rPr lang="en-US" sz="2000" dirty="0" smtClean="0"/>
              <a:t> and the beautiful girl are riding the grey wolf/ driving a car.</a:t>
            </a:r>
            <a:endParaRPr lang="ru-RU" sz="2000" dirty="0" smtClean="0"/>
          </a:p>
          <a:p>
            <a:pPr marL="457200" indent="-457200">
              <a:buAutoNum type="arabicPeriod" startAt="2"/>
            </a:pPr>
            <a:endParaRPr lang="en-US" sz="2000" dirty="0" smtClean="0"/>
          </a:p>
          <a:p>
            <a:pPr marL="457200" indent="-457200">
              <a:buAutoNum type="arabicPeriod" startAt="3"/>
            </a:pPr>
            <a:r>
              <a:rPr lang="en-US" sz="2000" dirty="0" smtClean="0"/>
              <a:t>The Wolf helps Ivan </a:t>
            </a:r>
            <a:r>
              <a:rPr lang="en-US" sz="2000" dirty="0" err="1" smtClean="0"/>
              <a:t>Tzarevich</a:t>
            </a:r>
            <a:r>
              <a:rPr lang="en-US" sz="2000" dirty="0" smtClean="0"/>
              <a:t> and Elena the Beautiful/ </a:t>
            </a:r>
            <a:r>
              <a:rPr lang="en-US" sz="2000" dirty="0" err="1" smtClean="0"/>
              <a:t>Alenushka</a:t>
            </a:r>
            <a:r>
              <a:rPr lang="en-US" sz="2000" dirty="0" smtClean="0"/>
              <a:t> and </a:t>
            </a:r>
            <a:r>
              <a:rPr lang="en-US" sz="2000" dirty="0" err="1" smtClean="0"/>
              <a:t>Ivanushka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marL="457200" indent="-457200">
              <a:buAutoNum type="arabicPeriod" startAt="3"/>
            </a:pPr>
            <a:endParaRPr lang="en-US" sz="2000" dirty="0" smtClean="0"/>
          </a:p>
          <a:p>
            <a:r>
              <a:rPr lang="en-US" sz="2000" dirty="0" smtClean="0"/>
              <a:t>4.</a:t>
            </a:r>
            <a:r>
              <a:rPr lang="ru-RU" sz="2000" dirty="0" smtClean="0"/>
              <a:t>   </a:t>
            </a:r>
            <a:r>
              <a:rPr lang="en-US" sz="2000" dirty="0" smtClean="0"/>
              <a:t> The brother became thirsty/</a:t>
            </a:r>
            <a:r>
              <a:rPr lang="en-US" sz="2000" dirty="0" err="1" smtClean="0"/>
              <a:t>frightend</a:t>
            </a:r>
            <a:r>
              <a:rPr lang="en-US" sz="2000" dirty="0" smtClean="0"/>
              <a:t>.</a:t>
            </a:r>
            <a:endParaRPr lang="en-US" sz="20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2100" y="622300"/>
            <a:ext cx="88519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Exercise 4.</a:t>
            </a:r>
          </a:p>
          <a:p>
            <a:r>
              <a:rPr lang="en-US" sz="2000" dirty="0" smtClean="0"/>
              <a:t>Fill in the missing words in the text about </a:t>
            </a:r>
            <a:r>
              <a:rPr lang="en-US" sz="2000" dirty="0" err="1" smtClean="0"/>
              <a:t>Vasnetsov's</a:t>
            </a:r>
            <a:r>
              <a:rPr lang="en-US" sz="2000" dirty="0" smtClean="0"/>
              <a:t> painting.</a:t>
            </a:r>
          </a:p>
          <a:p>
            <a:r>
              <a:rPr lang="en-US" sz="2000" dirty="0" smtClean="0"/>
              <a:t>In this tale Ivan </a:t>
            </a:r>
            <a:r>
              <a:rPr lang="en-US" sz="2000" dirty="0" err="1" smtClean="0"/>
              <a:t>Tzarevich</a:t>
            </a:r>
            <a:r>
              <a:rPr lang="en-US" sz="2000" dirty="0" smtClean="0"/>
              <a:t> and Elena the Beautiful have a lot of ___________ adventures. The Wolf _______ them and helps them to come back home.</a:t>
            </a:r>
          </a:p>
          <a:p>
            <a:r>
              <a:rPr lang="en-US" sz="2000" dirty="0" smtClean="0"/>
              <a:t>Look at this ________ painting. Ivan </a:t>
            </a:r>
            <a:r>
              <a:rPr lang="en-US" sz="2000" dirty="0" err="1" smtClean="0"/>
              <a:t>Tzarevich</a:t>
            </a:r>
            <a:r>
              <a:rPr lang="en-US" sz="2000" dirty="0" smtClean="0"/>
              <a:t> and the beautiful girl are ______ the grey wolf. Elena the Beautiful _______ of the dark forest and she’s afraid of the big grey wolf. But Ivan </a:t>
            </a:r>
            <a:r>
              <a:rPr lang="en-US" sz="2000" dirty="0" err="1" smtClean="0"/>
              <a:t>Tzarevich</a:t>
            </a:r>
            <a:r>
              <a:rPr lang="en-US" sz="2000" dirty="0" smtClean="0"/>
              <a:t> isn’t afraid of the Wolf because the Wolf is his _______. The Wolf helps them.</a:t>
            </a:r>
          </a:p>
          <a:p>
            <a:r>
              <a:rPr lang="en-US" sz="2000" dirty="0" smtClean="0"/>
              <a:t>The other painting is called </a:t>
            </a:r>
            <a:r>
              <a:rPr lang="en-US" sz="2000" dirty="0" err="1" smtClean="0"/>
              <a:t>Alenushka</a:t>
            </a:r>
            <a:r>
              <a:rPr lang="en-US" sz="2000" dirty="0" smtClean="0"/>
              <a:t>. Do you remember the Russian tale about a sister and a brother, </a:t>
            </a:r>
            <a:r>
              <a:rPr lang="en-US" sz="2000" dirty="0" err="1" smtClean="0"/>
              <a:t>Alenushka</a:t>
            </a:r>
            <a:r>
              <a:rPr lang="en-US" sz="2000" dirty="0" smtClean="0"/>
              <a:t> and </a:t>
            </a:r>
            <a:r>
              <a:rPr lang="en-US" sz="2000" dirty="0" err="1" smtClean="0"/>
              <a:t>Ivanushka</a:t>
            </a:r>
            <a:r>
              <a:rPr lang="en-US" sz="2000" dirty="0" smtClean="0"/>
              <a:t>? One hot, sunny day they ________a long time. The brother became ________. He saw a goat’s hoof ______ water and drank from the hoof. </a:t>
            </a:r>
            <a:r>
              <a:rPr lang="en-US" sz="2000" dirty="0" err="1" smtClean="0"/>
              <a:t>Alenushka</a:t>
            </a:r>
            <a:r>
              <a:rPr lang="en-US" sz="2000" dirty="0" smtClean="0"/>
              <a:t> __________ her brother everywhere, but she found only a white kid. She sat down on a rock near the lake and cried.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126383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CustomShape 1"/>
          <p:cNvSpPr/>
          <p:nvPr/>
        </p:nvSpPr>
        <p:spPr>
          <a:xfrm>
            <a:off x="677160" y="2232000"/>
            <a:ext cx="8595000" cy="1871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3600" b="0" strike="noStrike" spc="-1">
                <a:solidFill>
                  <a:srgbClr val="5C2D91"/>
                </a:solidFill>
                <a:latin typeface="Trebuchet MS"/>
                <a:ea typeface="Times New Roman"/>
              </a:rPr>
              <a:t>     </a:t>
            </a:r>
            <a:r>
              <a:rPr lang="ru-RU" sz="4000" b="0" strike="noStrike" spc="-1">
                <a:solidFill>
                  <a:srgbClr val="5C2D91"/>
                </a:solidFill>
                <a:latin typeface="Trebuchet MS"/>
                <a:ea typeface="Times New Roman"/>
              </a:rPr>
              <a:t>Thank you for your attention!</a:t>
            </a:r>
            <a:endParaRPr lang="ru-RU" sz="4000" b="0" strike="noStrike" spc="-1">
              <a:latin typeface="Arial"/>
            </a:endParaRPr>
          </a:p>
          <a:p>
            <a:endParaRPr lang="ru-RU" sz="4000" b="0" strike="noStrike" spc="-1">
              <a:latin typeface="Arial"/>
            </a:endParaRPr>
          </a:p>
          <a:p>
            <a:r>
              <a:rPr lang="ru-RU" sz="4000" b="0" strike="noStrike" spc="-1">
                <a:solidFill>
                  <a:srgbClr val="5C2D91"/>
                </a:solidFill>
                <a:latin typeface="Trebuchet MS"/>
                <a:ea typeface="Times New Roman"/>
              </a:rPr>
              <a:t>         Спасибо за внимание!</a:t>
            </a:r>
            <a:endParaRPr lang="ru-RU" sz="4000" b="0" strike="noStrike" spc="-1">
              <a:latin typeface="Arial"/>
            </a:endParaRPr>
          </a:p>
          <a:p>
            <a:endParaRPr lang="ru-RU" sz="4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4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ru-RU" sz="4000" b="0" strike="noStrike" spc="-1">
              <a:latin typeface="Arial"/>
            </a:endParaRPr>
          </a:p>
        </p:txBody>
      </p:sp>
      <p:sp>
        <p:nvSpPr>
          <p:cNvPr id="104" name="CustomShape 2"/>
          <p:cNvSpPr/>
          <p:nvPr/>
        </p:nvSpPr>
        <p:spPr>
          <a:xfrm>
            <a:off x="677160" y="2160720"/>
            <a:ext cx="8595000" cy="387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233</TotalTime>
  <Words>1822</Words>
  <Application>Microsoft Office PowerPoint</Application>
  <PresentationFormat>Широкоэкранный</PresentationFormat>
  <Paragraphs>167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6" baseType="lpstr">
      <vt:lpstr>Arial</vt:lpstr>
      <vt:lpstr>Calibri</vt:lpstr>
      <vt:lpstr>DejaVu Sans</vt:lpstr>
      <vt:lpstr>Symbol</vt:lpstr>
      <vt:lpstr>Times New Roman</vt:lpstr>
      <vt:lpstr>Trebuchet MS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ВИЗИТКА ШМО УЧИТЕЛЕЙ ИНОСТРАННЫХ ЯЗЫКОВ (2012-2013)</dc:title>
  <dc:subject/>
  <dc:creator>Anton</dc:creator>
  <dc:description/>
  <cp:lastModifiedBy>Матвей Филиппов</cp:lastModifiedBy>
  <cp:revision>41</cp:revision>
  <dcterms:created xsi:type="dcterms:W3CDTF">2014-01-20T16:31:29Z</dcterms:created>
  <dcterms:modified xsi:type="dcterms:W3CDTF">2024-03-21T10:55:03Z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Company">
    <vt:lpwstr>SPecialiST RePack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Широкоэкранный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6</vt:i4>
  </property>
</Properties>
</file>