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89" r:id="rId3"/>
    <p:sldId id="297" r:id="rId4"/>
    <p:sldId id="291" r:id="rId5"/>
    <p:sldId id="296" r:id="rId6"/>
    <p:sldId id="282" r:id="rId7"/>
    <p:sldId id="283" r:id="rId8"/>
    <p:sldId id="300" r:id="rId9"/>
    <p:sldId id="288" r:id="rId10"/>
    <p:sldId id="304" r:id="rId11"/>
    <p:sldId id="301" r:id="rId12"/>
    <p:sldId id="284" r:id="rId13"/>
    <p:sldId id="302" r:id="rId14"/>
    <p:sldId id="307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339933"/>
    <a:srgbClr val="0033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72635-B094-4438-94D5-E88C4EB36D45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2D82A-2107-4B9E-981C-304D37EF33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345AB-C384-407A-A8A5-3EF14274F4A9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0A800-326D-4A45-BBCA-DFB762C5DE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033C2-3656-4278-A264-39303BDECBD7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6DC01-287F-4B55-8E88-DBA1630DE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14A78-081E-49EF-ADFA-7F84E59D4F5B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83FF0-5C91-4CF9-B4AE-E75ADA1FD5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C0C68-585E-4F2C-9C2D-3982CF4DE9F4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26960-62D8-491A-AFA7-84EB1F968A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68A9E-774D-448A-873D-118D53631160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9431E-83B5-4F62-A9E7-88970EB7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6226A-6C14-48D7-90E1-6DC3F5F8F0E4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EB247-D12C-4FFF-8D50-803541169E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95CBA-A65E-47FD-BB69-147121F4F7EF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1B1B1-EE66-4468-A67A-4E38C3A12F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C4D65-3EBD-4267-ABFB-EC75F2CF98E6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78D7A-613C-486D-9DFE-C3CBC1DD6A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5E769-5350-4415-8E2C-6AD03510CDF8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4DAAE-6E55-412F-BF9D-2D907DB010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DE54C-DC63-46E1-B610-03B1614427E0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3684C-B34D-4F03-9D4E-9C170C275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0AEF6C-11E8-485A-BA28-5AD3F5A83128}" type="datetimeFigureOut">
              <a:rPr lang="ru-RU"/>
              <a:pPr>
                <a:defRPr/>
              </a:pPr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05E463-3DB7-412E-8DF7-FFF1A55E16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456454\Desktop\фото\IMG_8997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56888" y="93238"/>
            <a:ext cx="1588512" cy="1914715"/>
          </a:xfrm>
          <a:prstGeom prst="ellipse">
            <a:avLst/>
          </a:prstGeom>
          <a:ln w="63500" cap="rnd">
            <a:solidFill>
              <a:schemeClr val="bg2">
                <a:lumMod val="90000"/>
              </a:schemeClr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2052" name="Picture 4" descr="C:\Users\456454\Desktop\фото\image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3075702" y="4861782"/>
            <a:ext cx="1583613" cy="1713668"/>
          </a:xfrm>
          <a:prstGeom prst="ellipse">
            <a:avLst/>
          </a:prstGeom>
          <a:ln w="63500" cap="rnd">
            <a:solidFill>
              <a:schemeClr val="bg2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2054" name="Picture 6" descr="C:\Users\456454\Desktop\фото\IMG_8946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353584" y="4767157"/>
            <a:ext cx="1585958" cy="1676099"/>
          </a:xfrm>
          <a:prstGeom prst="ellipse">
            <a:avLst/>
          </a:prstGeom>
          <a:ln w="63500" cap="rnd">
            <a:solidFill>
              <a:schemeClr val="bg2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8" name="Прямоугольник 7"/>
          <p:cNvSpPr/>
          <p:nvPr/>
        </p:nvSpPr>
        <p:spPr>
          <a:xfrm>
            <a:off x="5498092" y="6319495"/>
            <a:ext cx="1441450" cy="3381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Зыкина С.Н</a:t>
            </a:r>
            <a:r>
              <a:rPr lang="ru-RU" sz="1600" dirty="0">
                <a:solidFill>
                  <a:prstClr val="black"/>
                </a:solidFill>
                <a:ea typeface="Calibri"/>
                <a:cs typeface="Times New Roman"/>
              </a:rPr>
              <a:t>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055455" y="6319494"/>
            <a:ext cx="1885950" cy="3381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Эмирсалиева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Э.Н.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456454\Desktop\4_m1oyanNQ8.jpg"/>
          <p:cNvPicPr>
            <a:picLocks noChangeAspect="1" noChangeArrowheads="1"/>
          </p:cNvPicPr>
          <p:nvPr/>
        </p:nvPicPr>
        <p:blipFill>
          <a:blip r:embed="rId5">
            <a:extLst/>
          </a:blip>
          <a:srcRect/>
          <a:stretch>
            <a:fillRect/>
          </a:stretch>
        </p:blipFill>
        <p:spPr bwMode="auto">
          <a:xfrm>
            <a:off x="321755" y="2226363"/>
            <a:ext cx="1703010" cy="1911883"/>
          </a:xfrm>
          <a:prstGeom prst="ellipse">
            <a:avLst/>
          </a:prstGeom>
          <a:ln w="63500" cap="rnd">
            <a:solidFill>
              <a:schemeClr val="bg2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027" name="Picture 3" descr="C:\Users\456454\Desktop\DSCN0935.JPG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2420299" y="376574"/>
            <a:ext cx="1712912" cy="1868312"/>
          </a:xfrm>
          <a:prstGeom prst="ellipse">
            <a:avLst/>
          </a:prstGeom>
          <a:ln w="63500" cap="rnd">
            <a:solidFill>
              <a:schemeClr val="bg2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321755" y="4005540"/>
            <a:ext cx="1497012" cy="3397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Кустова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Ю.В.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17723" y="2057086"/>
            <a:ext cx="1995059" cy="3385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Вельможная Т.С</a:t>
            </a:r>
            <a:r>
              <a:rPr lang="ru-RU" sz="1600" dirty="0">
                <a:solidFill>
                  <a:schemeClr val="bg2">
                    <a:lumMod val="50000"/>
                  </a:schemeClr>
                </a:solidFill>
                <a:ea typeface="Calibri"/>
                <a:cs typeface="Times New Roman"/>
              </a:rPr>
              <a:t>.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335199" y="4607390"/>
            <a:ext cx="1616876" cy="1772020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1" name="Picture 2" descr="https://pp.vk.me/c617319/v617319552/1d635/GlaifHswmPs.jpg"/>
          <p:cNvPicPr>
            <a:picLocks noChangeAspect="1" noChangeArrowheads="1"/>
          </p:cNvPicPr>
          <p:nvPr/>
        </p:nvPicPr>
        <p:blipFill>
          <a:blip r:embed="rId8">
            <a:extLst/>
          </a:blip>
          <a:srcRect/>
          <a:stretch>
            <a:fillRect/>
          </a:stretch>
        </p:blipFill>
        <p:spPr bwMode="auto">
          <a:xfrm>
            <a:off x="2276997" y="2628119"/>
            <a:ext cx="1737276" cy="1958883"/>
          </a:xfrm>
          <a:prstGeom prst="ellipse">
            <a:avLst/>
          </a:prstGeom>
          <a:ln w="63500" cap="rnd">
            <a:solidFill>
              <a:schemeClr val="bg2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0" name="Прямоугольник 19"/>
          <p:cNvSpPr/>
          <p:nvPr/>
        </p:nvSpPr>
        <p:spPr>
          <a:xfrm>
            <a:off x="2364254" y="4432716"/>
            <a:ext cx="1931988" cy="3381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ea typeface="Calibri"/>
                <a:cs typeface="Times New Roman"/>
              </a:rPr>
              <a:t>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Пигарева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О.Н.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5219" y="1832121"/>
            <a:ext cx="2057679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u="sng" dirty="0">
                <a:solidFill>
                  <a:srgbClr val="0563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solidFill>
                  <a:srgbClr val="0563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Мустафаева</a:t>
            </a:r>
            <a:r>
              <a:rPr lang="ru-RU" b="1" u="sng" dirty="0" smtClean="0">
                <a:solidFill>
                  <a:srgbClr val="0563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А.Ф</a:t>
            </a:r>
            <a:r>
              <a:rPr lang="ru-RU" u="sng" dirty="0" smtClean="0">
                <a:solidFill>
                  <a:srgbClr val="0563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2" name="Picture 2" descr="http://zernovskaya.ucoz.net/maxresdefault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086" y="781231"/>
            <a:ext cx="5263691" cy="40380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Заголовок 2"/>
          <p:cNvSpPr txBox="1">
            <a:spLocks/>
          </p:cNvSpPr>
          <p:nvPr/>
        </p:nvSpPr>
        <p:spPr>
          <a:xfrm>
            <a:off x="4708717" y="247951"/>
            <a:ext cx="3930842" cy="8391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 anchorCtr="0">
            <a:noAutofit/>
          </a:bodyPr>
          <a:lstStyle>
            <a:lvl1pPr marL="640080" indent="-457200" algn="l" rtl="0" fontAlgn="base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5400" b="1" kern="1200">
                <a:solidFill>
                  <a:schemeClr val="dk1"/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  <a:ea typeface="+mn-ea"/>
                <a:cs typeface="+mn-cs"/>
              </a:defRPr>
            </a:lvl1pPr>
            <a:lvl2pPr marL="319088" indent="-319088" algn="r" rtl="0" fontAlgn="base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319088" indent="-319088" algn="r" rtl="0" fontAlgn="base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319088" indent="-319088" algn="r" rtl="0" fontAlgn="base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319088" indent="-319088" algn="r" rtl="0" fontAlgn="base">
              <a:spcBef>
                <a:spcPct val="0"/>
              </a:spcBef>
              <a:spcAft>
                <a:spcPct val="0"/>
              </a:spcAft>
              <a:buClr>
                <a:srgbClr val="C3260C"/>
              </a:buClr>
              <a:buSzPct val="128000"/>
              <a:buFont typeface="Georgia" pitchFamily="18" charset="0"/>
              <a:buChar char="*"/>
              <a:defRPr sz="46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Информационный</a:t>
            </a:r>
            <a:b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проект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4504" y="6223154"/>
            <a:ext cx="2333279" cy="584775"/>
          </a:xfrm>
          <a:prstGeom prst="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учитель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музыки и изо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Чабанова К.Т.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97196"/>
            <a:ext cx="8091487" cy="16922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  темы проекта: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шаг к более широкому изучению малой Родины - Крым.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5088" y="2565400"/>
            <a:ext cx="8515350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формирование у учащихся интереса к истории   и природе Крыма, культуре  народов Крыма, развитие гуманного, толерантного отношения, дружбе и взаимопонимания с нациями.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Picture 2" descr="https://51.img.avito.st/640x480/22001407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98886">
            <a:off x="7451725" y="4868863"/>
            <a:ext cx="15240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92696"/>
            <a:ext cx="9144000" cy="69249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2400" b="1" dirty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расширение кругозора детей об истории, городах, природе, жизни, традициях, буднях и праздниках народов Крыма ; </a:t>
            </a:r>
          </a:p>
          <a:p>
            <a:pPr algn="just"/>
            <a:r>
              <a:rPr lang="ru-RU" sz="2400" b="1" dirty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- воспитание чувства уважения, любви, преданности к малой  Родине, интерес к ее историческому прошлому, бережное отношение к природе,  народам;</a:t>
            </a:r>
            <a:br>
              <a:rPr lang="ru-RU" sz="2400" b="1" dirty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-формирование </a:t>
            </a:r>
            <a:r>
              <a:rPr lang="ru-RU" sz="2400" b="1" dirty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духовно-нравственных качеств, которые должны стать основой воспитанности, гражданственности  и толерантности учащихся;</a:t>
            </a:r>
          </a:p>
          <a:p>
            <a:pPr algn="just">
              <a:buFontTx/>
              <a:buChar char="-"/>
            </a:pPr>
            <a:r>
              <a:rPr lang="ru-RU" sz="2400" b="1" dirty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развитие в детях творческого начала, артистизма, любознательности, стремления к сотрудничеству, умения организованно выполнять свои поручения, коллективную </a:t>
            </a:r>
            <a:r>
              <a:rPr lang="ru-RU" sz="2400" b="1" dirty="0" smtClean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работу;</a:t>
            </a:r>
            <a:endParaRPr lang="ru-RU" sz="2400" b="1" dirty="0">
              <a:solidFill>
                <a:srgbClr val="0C779D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ru-RU" sz="2400" b="1" dirty="0">
                <a:solidFill>
                  <a:srgbClr val="0C779D"/>
                </a:solidFill>
                <a:latin typeface="Times New Roman" pitchFamily="18" charset="0"/>
                <a:cs typeface="Times New Roman" pitchFamily="18" charset="0"/>
              </a:rPr>
              <a:t>сплочение учащихся начальной школы  для совместной исследовательской  деятельности.</a:t>
            </a:r>
          </a:p>
          <a:p>
            <a:pPr algn="just">
              <a:buFontTx/>
              <a:buChar char="-"/>
            </a:pPr>
            <a:endParaRPr lang="ru-RU" sz="2400" b="1" dirty="0">
              <a:solidFill>
                <a:srgbClr val="0C779D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400" b="1" dirty="0">
              <a:solidFill>
                <a:srgbClr val="0C779D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400" b="1" dirty="0">
              <a:solidFill>
                <a:srgbClr val="0C779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2490" y="204059"/>
            <a:ext cx="3276364" cy="7200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prstTxWarp prst="textInflate">
              <a:avLst/>
            </a:prstTxWarp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663" y="1052513"/>
            <a:ext cx="8785225" cy="5324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Подходить ко всему творчески.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Ориентироваться  на процесс исследовательского поиска, а не только на результат.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Стремиться  открыть и развить в каждом ребенке его индивидуальные наклонности и способности.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В процессе работы не забывать о воспитании школьника.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Не сдерживать инициативы детей и не делать за них то, что они могут сделать сами.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Учить выявлять связи между предметами, событиями и явлениями.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Учить детей действовать независимо, приучать  их к навыкам оригинального решения проблем, самостоятельным поискам и  решениям проблем исследования.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Учить способности добывать информацию, а не проглатывать ее в готовом виде.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•Стараться 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обучать школьников умениям анализировать, синтезировать, классифицировать получаемую ими информацию.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Помогать  детям  управлять процессом собственного исследования.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06468" y="53856"/>
            <a:ext cx="6624736" cy="719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prstTxWarp prst="textInflat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17DC1"/>
                </a:solidFill>
                <a:latin typeface="Arial"/>
              </a:rPr>
              <a:t> 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педагогов-руководителей проекта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059" y="1630116"/>
            <a:ext cx="8137525" cy="36798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</a:p>
          <a:p>
            <a:r>
              <a:rPr lang="ru-RU" sz="28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Расширить знания детей о городах Крыма,  достопримечательностях.</a:t>
            </a:r>
          </a:p>
          <a:p>
            <a:r>
              <a:rPr lang="ru-RU" sz="28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Формировать интерес к истории  городов.</a:t>
            </a:r>
          </a:p>
          <a:p>
            <a:r>
              <a:rPr lang="ru-RU" sz="28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Воспитывать чувство любви,  уважения к  городам Крыма.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8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000" dirty="0">
              <a:solidFill>
                <a:srgbClr val="000000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3074" name="Picture 2" descr="https://go1.imgsmail.ru/imgpreview?key=4c240a50cad0f385&amp;mb=imgdb_preview_537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309059" y="4725145"/>
            <a:ext cx="2601306" cy="17992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3076" name="Picture 4" descr="http://ruscur.ru/photoes/0/00/19/1992/verybig.jpe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733517">
            <a:off x="7173097" y="630316"/>
            <a:ext cx="1877393" cy="1251595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3078" name="Picture 6" descr="http://krym4you.com/files/catalog/286/gallery/big/istoriya-simferopolya_1438604381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3162298" y="4283896"/>
            <a:ext cx="2957968" cy="20520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3080" name="Picture 8" descr="http://loveopium.ru/content/2013/09/peshera/03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6372200" y="4766471"/>
            <a:ext cx="2573891" cy="17653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827584" y="57988"/>
            <a:ext cx="6192688" cy="16428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Deflate">
              <a:avLst/>
            </a:prstTxWarp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5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1.Города </a:t>
            </a:r>
            <a:r>
              <a:rPr lang="ru-RU" sz="54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Крыма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54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(январь)</a:t>
            </a:r>
            <a:endParaRPr lang="ru-RU" sz="5400" b="1" dirty="0">
              <a:solidFill>
                <a:srgbClr val="FF0000"/>
              </a:solidFill>
              <a:latin typeface="Times New Roman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513" y="1254125"/>
            <a:ext cx="8816975" cy="54014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1000"/>
              </a:spcAft>
            </a:pPr>
            <a:r>
              <a:rPr lang="ru-RU" sz="32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 Викторина « Знаешь ли ты города Крыма?»;</a:t>
            </a:r>
            <a:endParaRPr lang="ru-RU" sz="3200" dirty="0">
              <a:solidFill>
                <a:srgbClr val="0C779D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3200" dirty="0" smtClean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-«</a:t>
            </a:r>
            <a:r>
              <a:rPr lang="ru-RU" sz="32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Найди города»( дети работают с картой Крыма, находят месторасположение городов, наклеивают названия); </a:t>
            </a:r>
            <a:endParaRPr lang="ru-RU" sz="3200" dirty="0">
              <a:solidFill>
                <a:srgbClr val="0C779D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3200" dirty="0" smtClean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-Отбирают  </a:t>
            </a:r>
            <a:r>
              <a:rPr lang="ru-RU" sz="32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интересную информацию о </a:t>
            </a:r>
            <a:r>
              <a:rPr lang="ru-RU" sz="3200" dirty="0" smtClean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городах(определяются по жеребьевке);</a:t>
            </a:r>
            <a:endParaRPr lang="ru-RU" sz="3200" dirty="0">
              <a:solidFill>
                <a:srgbClr val="0C779D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  <a:p>
            <a:pPr algn="just">
              <a:spcAft>
                <a:spcPts val="1000"/>
              </a:spcAft>
            </a:pPr>
            <a:r>
              <a:rPr lang="ru-RU" sz="3200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-«Удивительное рядом» -учащиеся оформляют стенды-панорамы, презентуют материал в устной  форме  с самыми интересными фактами о своем городе.</a:t>
            </a:r>
            <a:endParaRPr lang="ru-RU" sz="3200" dirty="0">
              <a:solidFill>
                <a:srgbClr val="0C779D"/>
              </a:solidFill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0"/>
            <a:ext cx="6192688" cy="12687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Виды деятельности: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7595" y="1515484"/>
            <a:ext cx="7178675" cy="34925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ru-RU" sz="28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</a:p>
          <a:p>
            <a:pPr>
              <a:spcAft>
                <a:spcPts val="1000"/>
              </a:spcAft>
              <a:buFontTx/>
              <a:buChar char="-"/>
            </a:pPr>
            <a:r>
              <a:rPr lang="ru-RU" sz="28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Дать  представление об известных людях родного края. </a:t>
            </a:r>
          </a:p>
          <a:p>
            <a:pPr>
              <a:spcAft>
                <a:spcPts val="1000"/>
              </a:spcAft>
              <a:buFontTx/>
              <a:buChar char="-"/>
            </a:pPr>
            <a:r>
              <a:rPr lang="ru-RU" sz="28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Познакомиться с известными личностями, побывавших в Крыму.</a:t>
            </a:r>
          </a:p>
          <a:p>
            <a:pPr>
              <a:spcAft>
                <a:spcPts val="1000"/>
              </a:spcAft>
            </a:pPr>
            <a:r>
              <a:rPr lang="ru-RU" sz="28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-Научиться лаконично излагать свои мысли.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7267" y="30317"/>
            <a:ext cx="8618181" cy="151991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2.  « Выдающиеся личности Крыма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»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105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(февраль)</a:t>
            </a:r>
            <a:endParaRPr lang="ru-RU" sz="105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pic>
        <p:nvPicPr>
          <p:cNvPr id="4098" name="Picture 2" descr="http://img1.liveinternet.ru/images/attach/c/5/124/159/124159401_7LxgP3l3GkUKramskoyportret_Ayvazovskogo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7372343" y="4465344"/>
            <a:ext cx="1771657" cy="2195725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4100" name="Picture 4" descr="http://islam.com.ua/gazeta/0402/images/hero_150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>
            <a:off x="30254" y="1988840"/>
            <a:ext cx="1785190" cy="2160240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4102" name="Picture 6" descr="http://img1.liveinternet.ru/images/attach/c/10/111/831/111831029_3365178_pyshkin4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220711" y="4465344"/>
            <a:ext cx="1784373" cy="2195725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4104" name="Picture 8" descr="https://go4.imgsmail.ru/imgpreview?key=10a1de4fd4e6d6aa&amp;mb=imgdb_preview_949"/>
          <p:cNvPicPr>
            <a:picLocks noChangeAspect="1" noChangeArrowheads="1"/>
          </p:cNvPicPr>
          <p:nvPr/>
        </p:nvPicPr>
        <p:blipFill>
          <a:blip r:embed="rId5">
            <a:extLst/>
          </a:blip>
          <a:srcRect/>
          <a:stretch>
            <a:fillRect/>
          </a:stretch>
        </p:blipFill>
        <p:spPr bwMode="auto">
          <a:xfrm>
            <a:off x="3277187" y="4708945"/>
            <a:ext cx="1628337" cy="2076816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4106" name="Picture 10" descr="http://s3.hostingkartinok.com/uploads/images/2013/05/602c2bce084ec981df536c9160706c6e.jpg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4989915" y="4719677"/>
            <a:ext cx="2293853" cy="1788082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438" y="1692275"/>
            <a:ext cx="8712200" cy="51212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ru-RU" sz="3600" dirty="0">
                <a:solidFill>
                  <a:srgbClr val="0C779D"/>
                </a:solidFill>
                <a:latin typeface="Trebuchet MS" pitchFamily="34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Викторина « Гордость Крыма»;</a:t>
            </a:r>
          </a:p>
          <a:p>
            <a:pPr algn="just">
              <a:spcAft>
                <a:spcPts val="1000"/>
              </a:spcAft>
            </a:pP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-Поиск людей, родившихся в Крыму;</a:t>
            </a:r>
          </a:p>
          <a:p>
            <a:pPr algn="just">
              <a:spcAft>
                <a:spcPts val="1000"/>
              </a:spcAft>
            </a:pP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-Поиск людей, посетивших Крым;</a:t>
            </a:r>
          </a:p>
          <a:p>
            <a:pPr algn="just">
              <a:spcAft>
                <a:spcPts val="1000"/>
              </a:spcAft>
            </a:pP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-Оформление  стенда-панорамы</a:t>
            </a:r>
          </a:p>
          <a:p>
            <a:pPr algn="just">
              <a:spcAft>
                <a:spcPts val="1000"/>
              </a:spcAft>
            </a:pP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(биография, интересные факты, произведения о Крыме  и </a:t>
            </a:r>
            <a:r>
              <a:rPr lang="ru-RU" sz="3600" b="1" dirty="0" err="1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т.д</a:t>
            </a: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);</a:t>
            </a:r>
          </a:p>
          <a:p>
            <a:pPr algn="just">
              <a:spcAft>
                <a:spcPts val="1000"/>
              </a:spcAft>
            </a:pPr>
            <a:r>
              <a:rPr lang="ru-RU" sz="3600" b="1" dirty="0">
                <a:solidFill>
                  <a:srgbClr val="0C779D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-Виртуальная экскурсия « В гостях у…» ( устный рассказ).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65107" y="172065"/>
            <a:ext cx="7067273" cy="12687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Виды деятельности: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2050" name="Picture 2" descr="http://img1.liveinternet.ru/images/attach/c/8/101/663/101663039_5111852_laksiq10____.pn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0441929">
            <a:off x="191822" y="95533"/>
            <a:ext cx="1577752" cy="1577752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51920" y="22656"/>
            <a:ext cx="5040560" cy="14621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3.Народы Крыма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: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(март)</a:t>
            </a:r>
            <a:endParaRPr lang="ru-RU" b="1" dirty="0">
              <a:solidFill>
                <a:srgbClr val="FF000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99461" y="1401109"/>
            <a:ext cx="6283325" cy="3970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Times New Roman"/>
                <a:cs typeface="+mn-cs"/>
              </a:rPr>
              <a:t>Цель: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latin typeface="Times New Roman"/>
                <a:cs typeface="+mn-cs"/>
              </a:rPr>
              <a:t>- исследовать   историю  и культуру народов Крыма. </a:t>
            </a:r>
            <a:endParaRPr lang="ru-RU" sz="2800" b="1" dirty="0">
              <a:solidFill>
                <a:srgbClr val="FF0000"/>
              </a:solidFill>
              <a:latin typeface="Times New Roman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latin typeface="Times New Roman"/>
                <a:cs typeface="+mn-cs"/>
              </a:rPr>
              <a:t>-расширить  знания, воспитывающие уважение, любовь к культуре, традициям, быту и опыту народов Крыма;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2">
                    <a:lumMod val="50000"/>
                  </a:schemeClr>
                </a:solidFill>
                <a:latin typeface="Times New Roman"/>
                <a:cs typeface="+mn-cs"/>
              </a:rPr>
              <a:t>-воспитание культуры межнационального общения.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9218" name="Picture 2" descr="http://crimea.ria.ru/images/42/90/429087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>
            <a:off x="4242284" y="5371447"/>
            <a:ext cx="1652729" cy="1185565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9220" name="Picture 4" descr="http://slavyanskaya-kultura.ru/images/4(372).jpg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 rot="21033472">
            <a:off x="373285" y="3554261"/>
            <a:ext cx="2299584" cy="3047204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9222" name="Picture 6" descr="http://cs315521.vk.me/v315521490/977a/6_YR0V0maa0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362475" y="476672"/>
            <a:ext cx="2242813" cy="2794706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342" y="0"/>
            <a:ext cx="7272808" cy="11967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Виды деятельности: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47850" y="1325563"/>
            <a:ext cx="7302500" cy="53625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Викторина « Что ты знаешь о народах Крыма?»;</a:t>
            </a:r>
          </a:p>
          <a:p>
            <a:pPr>
              <a:spcAft>
                <a:spcPts val="1000"/>
              </a:spcAft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-костюмы (раскраски,  аппликация « Дружный хоровод», « Русские сапожки», рисование отдельного элемента костюма   и  т.д);</a:t>
            </a:r>
          </a:p>
          <a:p>
            <a:pPr>
              <a:spcAft>
                <a:spcPts val="1000"/>
              </a:spcAft>
              <a:buFontTx/>
              <a:buChar char="-"/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игры, обряды, загадки, пословицы, легенды, песни, хороводы, сказки, танцы народов  Крыма</a:t>
            </a:r>
          </a:p>
          <a:p>
            <a:pPr>
              <a:spcAft>
                <a:spcPts val="1000"/>
              </a:spcAft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 в свободной форме-рисунок, инсценировка, книжка- малышка   и т.д.);</a:t>
            </a:r>
          </a:p>
          <a:p>
            <a:pPr>
              <a:spcAft>
                <a:spcPts val="1000"/>
              </a:spcAft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-блюда народов Крыма; (ярмарка);</a:t>
            </a:r>
          </a:p>
          <a:p>
            <a:pPr>
              <a:spcAft>
                <a:spcPts val="1000"/>
              </a:spcAft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-фотовыставка « Я представитель народа-…»</a:t>
            </a:r>
          </a:p>
          <a:p>
            <a:pPr>
              <a:spcAft>
                <a:spcPts val="1000"/>
              </a:spcAft>
            </a:pPr>
            <a:r>
              <a:rPr lang="ru-RU" sz="2400" b="1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(фото в народном костюме)</a:t>
            </a:r>
            <a:r>
              <a:rPr lang="ru-RU" sz="2400" b="1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Aft>
                <a:spcPts val="1000"/>
              </a:spcAft>
            </a:pPr>
            <a:endParaRPr lang="ru-RU" sz="2400" b="1">
              <a:solidFill>
                <a:srgbClr val="0D79CA"/>
              </a:solidFill>
              <a:latin typeface="Times New Roman" pitchFamily="18" charset="0"/>
            </a:endParaRPr>
          </a:p>
        </p:txBody>
      </p:sp>
      <p:pic>
        <p:nvPicPr>
          <p:cNvPr id="11266" name="Picture 2" descr="http://ua-01.com/uploads/posts/2013-08/v-yevpatoryi-poshili-nayblshu-v-ukrayin-fesku_1.jpe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1063724">
            <a:off x="34671" y="4164555"/>
            <a:ext cx="1755206" cy="1429498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1268" name="Picture 4" descr="https://i.ytimg.com/vi/KgPavAj6X_Q/hqdefault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0663835">
            <a:off x="104277" y="2104731"/>
            <a:ext cx="1564995" cy="1496150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1270" name="Picture 6" descr="http://reeana.ru/wp-content/uploads/2016/01/%D0%92%D0%BE%D1%81%D1%82%D0%BE%D1%87%D0%BD%D1%8B%D0%B5-%D1%81%D0%BB%D0%B0%D0%B4%D0%BE%D1%81%D1%82%D0%B8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 rot="20976715">
            <a:off x="107504" y="260648"/>
            <a:ext cx="1512168" cy="1412777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3675" y="1844675"/>
            <a:ext cx="8675688" cy="455453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15888" algn="just">
              <a:spcBef>
                <a:spcPts val="288"/>
              </a:spcBef>
              <a:spcAft>
                <a:spcPts val="288"/>
              </a:spcAft>
            </a:pPr>
            <a:r>
              <a:rPr lang="ru-RU" sz="2800" b="1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детей является одной из значимых проблем школьного образования на современном этапе. </a:t>
            </a:r>
          </a:p>
          <a:p>
            <a:pPr indent="115888" algn="just">
              <a:spcBef>
                <a:spcPts val="288"/>
              </a:spcBef>
              <a:spcAft>
                <a:spcPts val="288"/>
              </a:spcAft>
            </a:pPr>
            <a:r>
              <a:rPr lang="ru-RU" sz="2800" b="1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Именно школьное детство является периодом, когда закладываются основы правильного отношения к окружающему миру, к природе родного края. </a:t>
            </a:r>
          </a:p>
          <a:p>
            <a:pPr indent="115888" algn="just">
              <a:spcBef>
                <a:spcPts val="288"/>
              </a:spcBef>
              <a:spcAft>
                <a:spcPts val="288"/>
              </a:spcAft>
            </a:pPr>
            <a:r>
              <a:rPr lang="ru-RU" sz="2800" b="1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Дети узнают об экологических нормах и правилах поведения в природе, учатся чуткому отношению к природе, начинают любить свою Родину.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905127" y="215068"/>
            <a:ext cx="4793790" cy="12241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indent="116840" fontAlgn="auto">
              <a:spcBef>
                <a:spcPts val="290"/>
              </a:spcBef>
              <a:spcAft>
                <a:spcPts val="290"/>
              </a:spcAft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экология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5124" name="Picture 4" descr="http://prokaznica.com/images/2015/2015051601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 rot="21114075">
            <a:off x="83758" y="161338"/>
            <a:ext cx="1713347" cy="1766755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5126" name="Picture 6" descr="http://www.aloqada.com/(F(gtaXrg0JQnccVzUz944p2xWsSaYjIAC7mz3VHM4ew8PTlXMtoXTXKIbLCXA5Ph9-uO9OduD8U9cJy0wLc1TU9wQMT9pGcyoGDl5_Xxtk-7PhKwdDntGPxQngL9yyXvLA_7RGl3A4BdiP8ur0-Fh2qQ0SmUDbhqb1IvUtXJRuRkxTZ9qj0))/images/GetCmsStorageFile.ashx?file_id=AA209817-7592-E511-8131-B8CA3AF745A0"/>
          <p:cNvPicPr>
            <a:picLocks noChangeAspect="1" noChangeArrowheads="1"/>
          </p:cNvPicPr>
          <p:nvPr/>
        </p:nvPicPr>
        <p:blipFill>
          <a:blip r:embed="rId3">
            <a:extLst/>
          </a:blip>
          <a:srcRect/>
          <a:stretch>
            <a:fillRect/>
          </a:stretch>
        </p:blipFill>
        <p:spPr bwMode="auto">
          <a:xfrm rot="703617">
            <a:off x="6839454" y="206137"/>
            <a:ext cx="2200678" cy="1677157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2844" y="116632"/>
            <a:ext cx="6576314" cy="129614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4.« Природа Крыма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»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105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(апрель)</a:t>
            </a:r>
            <a:endParaRPr lang="ru-RU" sz="105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36745" y="1412776"/>
            <a:ext cx="6602413" cy="58261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15888" algn="just">
              <a:spcBef>
                <a:spcPts val="288"/>
              </a:spcBef>
              <a:spcAft>
                <a:spcPts val="288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 indent="115888" algn="just">
              <a:spcBef>
                <a:spcPts val="288"/>
              </a:spcBef>
              <a:spcAft>
                <a:spcPts val="288"/>
              </a:spcAft>
            </a:pPr>
            <a:r>
              <a:rPr lang="ru-RU" sz="28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- обобщить и закрепить представления детей о природе родного края.</a:t>
            </a:r>
          </a:p>
          <a:p>
            <a:pPr indent="115888" algn="just">
              <a:spcBef>
                <a:spcPts val="288"/>
              </a:spcBef>
              <a:spcAft>
                <a:spcPts val="288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indent="115888" algn="just"/>
            <a:r>
              <a:rPr lang="ru-RU" sz="28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-исследовать растительный и животный мир Крыма;</a:t>
            </a:r>
          </a:p>
          <a:p>
            <a:pPr indent="115888" algn="just"/>
            <a:r>
              <a:rPr lang="ru-RU" sz="28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-стимулировать поисковую деятельность в процессе сбора информации;</a:t>
            </a:r>
          </a:p>
          <a:p>
            <a:pPr indent="115888" algn="just"/>
            <a:r>
              <a:rPr lang="ru-RU" sz="28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-закрепить  умение отражать свои впечатления в продуктивных видах деятельности.</a:t>
            </a:r>
          </a:p>
        </p:txBody>
      </p:sp>
      <p:pic>
        <p:nvPicPr>
          <p:cNvPr id="6146" name="Picture 2" descr="http://newsmir.info/img/p/1/9/82/81979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 rot="20924077">
            <a:off x="135131" y="193354"/>
            <a:ext cx="2152990" cy="1758794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6148" name="Picture 4" descr="http://satiksme.daugavpils.lv/Media/Default/apsveikumi/69313748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1036586">
            <a:off x="126934" y="2087835"/>
            <a:ext cx="2255195" cy="1936373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6150" name="Picture 6" descr="животные Крыма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 rot="20971849">
            <a:off x="150769" y="4213168"/>
            <a:ext cx="2101611" cy="2199687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127819"/>
            <a:ext cx="6192688" cy="8344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prstTxWarp prst="textDeflate">
              <a:avLst/>
            </a:prstTxWarp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Виды деятельности: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84438" y="1052513"/>
            <a:ext cx="6659562" cy="47141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1000"/>
              </a:spcAft>
            </a:pPr>
            <a:r>
              <a:rPr lang="ru-RU" sz="2000" b="1" dirty="0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создание эко-отрядов по классам;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-Викторина «Что ты знаешь о Черном море?»;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-операция « Чистый дом»  ( субботники и т.д.);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 smtClean="0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-«Карнавал 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животных Крыма»(рисунки, аппликации, мини-сообщения, фотографии и т.д.)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</a:rPr>
              <a:t>-Лекарственные травы Крыма(газета, рисунок, поделка, мини-сообщение, фотография и т.д.)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</a:rPr>
              <a:t>-Деревья крымского леса ( сообщения и т.д.)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 smtClean="0">
                <a:solidFill>
                  <a:srgbClr val="0D79CA"/>
                </a:solidFill>
                <a:latin typeface="Times New Roman" pitchFamily="18" charset="0"/>
              </a:rPr>
              <a:t>-Акция «Первоцвет» ( 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</a:rPr>
              <a:t>конкурс поделок)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spcAft>
                <a:spcPts val="1000"/>
              </a:spcAft>
            </a:pP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</a:rPr>
              <a:t>-Оформление  </a:t>
            </a:r>
            <a:r>
              <a:rPr lang="ru-RU" sz="2200" b="1" dirty="0">
                <a:solidFill>
                  <a:srgbClr val="FF0000"/>
                </a:solidFill>
                <a:latin typeface="Times New Roman" pitchFamily="18" charset="0"/>
              </a:rPr>
              <a:t>Красной книги 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</a:rPr>
              <a:t>Крыма(растения, животные)</a:t>
            </a:r>
            <a:r>
              <a:rPr lang="ru-RU" sz="2200" b="1" dirty="0">
                <a:solidFill>
                  <a:srgbClr val="0D79CA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0" name="Picture 2" descr="http://kimmeria.com/crimea/images/black_sea_32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/>
          <a:stretch>
            <a:fillRect/>
          </a:stretch>
        </p:blipFill>
        <p:spPr bwMode="auto">
          <a:xfrm rot="20637379">
            <a:off x="160867" y="4802412"/>
            <a:ext cx="2211444" cy="1784756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7172" name="Picture 4" descr="http://moemore.com/images/morya/karta-black-sea.pn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20772166">
            <a:off x="49133" y="383142"/>
            <a:ext cx="2388933" cy="2047676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7174" name="Picture 6" descr="http://img1.liveinternet.ru/images/attach/b/1/11815/11815076_dolphin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 rot="20887886">
            <a:off x="68999" y="2744283"/>
            <a:ext cx="2349200" cy="1873518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473200" y="5053013"/>
            <a:ext cx="5637213" cy="881062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23850" y="188913"/>
            <a:ext cx="8555038" cy="52562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5. Музыкально-литературная  композиция </a:t>
            </a:r>
            <a:br>
              <a:rPr lang="ru-RU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7" name="Picture 2" descr="http://school2zel.ru/wp-content/uploads/2014/08/logo_100x70_m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1500" y="2636838"/>
            <a:ext cx="5473700" cy="297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23850" y="4868863"/>
            <a:ext cx="8555038" cy="17541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Край неповторимый-это Крым!»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963</TotalTime>
  <Words>692</Words>
  <Application>Microsoft Office PowerPoint</Application>
  <PresentationFormat>Экран (4:3)</PresentationFormat>
  <Paragraphs>92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Georgia</vt:lpstr>
      <vt:lpstr>Times New Roman</vt:lpstr>
      <vt:lpstr>Trebuchet MS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5. Музыкально-литературная  композиция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456454</dc:creator>
  <cp:lastModifiedBy>Пользователь</cp:lastModifiedBy>
  <cp:revision>64</cp:revision>
  <dcterms:created xsi:type="dcterms:W3CDTF">2017-01-04T14:05:00Z</dcterms:created>
  <dcterms:modified xsi:type="dcterms:W3CDTF">2021-10-11T14:29:42Z</dcterms:modified>
</cp:coreProperties>
</file>