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476258-1CF8-4E41-A616-E8BF10AC50E2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B74C08-0C06-44A6-B8E7-B87C7B11E5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064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B74C08-0C06-44A6-B8E7-B87C7B11E59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410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BABCB7-5935-F556-CA3C-BEEE771635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D7AB66E-C948-C101-83F0-A54FB4D1CA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A81379-6E26-163A-A9CA-7A5535064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90F524-142C-B444-5A76-FB7E684F0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B20B5E-5EEB-C9D5-6599-F5D5AFA62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623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271555-C13F-4496-97AB-AA33CAA6A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F7B448-E409-37EE-297A-0C73B15EAD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3F7FE0-CC52-5CC7-456F-21A4130AB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9CCA53-AB59-A802-018F-BE95248B9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ECB3CD-C41C-ED35-AAB9-396AF79FA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903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18606F-D9DB-58F9-8A3B-CD53F3A1D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9CB84F-542F-4575-E7EE-2AE2DBE07E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46BA09-A7D2-0976-0D32-BC5DAFD20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22F69E-43AB-FAFC-DB8B-036243BEE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C30CC4-50B2-2824-3A12-C8217FE44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8655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83AD0-A44B-BC24-4D7C-4E7453B75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D3FEA0-DE3A-D67E-7BE7-C9070EBF3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23478A3-D009-C17F-84F6-C2F8A41423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FDCCD4B-806F-759E-A32B-DFF9F9B77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5758DEF-D3B3-FA92-D314-4DEE52915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50D8B5A-D28E-9837-A3F3-5F04FC7FD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595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E77BFD-9C15-782B-08BC-27E6911A1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6AB8C8A-2668-CF49-BE6C-44B7AC24D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FF0DE36-30F1-7616-B77B-2F5B35AABE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DC9CDC0-5462-1BFF-78F7-493871FFF2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6362583-1B18-3016-79DF-C38385995B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440535D-C0B4-A58F-F261-2F9BBC989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CD2558E-382E-28D5-BC2E-E13EB2201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B2E38F6-E6C1-A959-5353-64971D81E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232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DB23C0-3AC2-1EA7-166C-BDC4FAB18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6F8401E-D581-0871-3DBB-24CDA7349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92E03C3-0E7B-A957-6731-C1D4FAC94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1F3D933-1E5E-C006-52D7-5E18D9A21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049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E8CD9D1-D000-C229-CD69-09F3AFDB3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F88BC9C-7018-4E97-2C3B-E6E83CE83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74B0F7-1168-69B6-8CA0-7A1D745F6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145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A52C47-A2AC-3D2D-0D54-0FABCE0CA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7994DA-BC2D-3447-B9BC-4E8DE9C196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600515E-7376-3752-1F35-E836FD3DE6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410AF9C-4788-DC49-A853-723352E54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63C7AB2-C3EF-7E96-51CB-73AF5F7AB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95125E7-8B04-C5A3-370C-579857FB7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389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8CA51C-1251-23D6-1698-CB34AF54C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B9517D6-52EC-1E76-13AF-9D0E18A6D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DD66E1-B111-72E1-75C9-852149F5B1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237DA9A-E2FA-36B9-5D93-B698DE8D3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FCB6BFE-566E-7FA1-5DC5-B0349F0A6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D484873-EA62-F220-6412-BD0C7A64B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098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9E3842-3FEA-B883-F04D-997DCCF52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E646E43-6169-A811-EB6F-C0569267C1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56C50C-064B-9C73-C275-35BA83F85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7EFB66-C922-1D77-EAD8-859991812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C4BC63-0BE1-3148-CA29-28A3C8419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65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D43CAAB-4475-512E-BAA1-D049F9CEC2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B3864ED-AD14-000B-7BA8-32384C969E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F75B76-FAE3-7D28-24A8-19B6D3DEE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EDCE81-812F-FEFF-5AC9-4245E3F6F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B333FF-9AA9-BE83-0BE1-B1A8D2BB4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205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239239-92DE-BA87-3337-F2144764B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37014F7-1625-C71E-A0B5-F89C6340B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B856E9-17B5-0977-9109-E9AFE55237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02D2E-602C-4592-AD93-C9D9EBDA9DE3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2D86B7-12D3-2A05-8910-D6DE0C70DB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156F3F-83D7-C7CF-AD47-DC8B0B8077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3D24B-6D36-44D9-A2BF-3C0898A4CE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963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>
            <a:extLst>
              <a:ext uri="{FF2B5EF4-FFF2-40B4-BE49-F238E27FC236}">
                <a16:creationId xmlns:a16="http://schemas.microsoft.com/office/drawing/2014/main" id="{547D1F31-8556-5AEC-96B8-3B03C64E3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7C7321B-98B6-7EB9-F598-F2D04ABF51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87552"/>
            <a:ext cx="9144000" cy="1762443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800" b="1" kern="0" dirty="0">
                <a:solidFill>
                  <a:srgbClr val="FF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</a:rPr>
              <a:t>«Профилактика профессионального выгорания педагога»</a:t>
            </a:r>
            <a:endParaRPr lang="ru-RU" sz="4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D7CC02A5-C222-8815-4CE1-D26F4F821C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541564" y="4899991"/>
            <a:ext cx="2365513" cy="1530625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algn="l"/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</a:p>
          <a:p>
            <a:pPr algn="l"/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Жукова Т.В.</a:t>
            </a: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74C0F5E0-5890-FCD6-538A-95221FC5FDD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261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85AF7EF-EF55-6209-F7EB-6EB175C08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721857-93A1-4A6E-3654-36C5F32C3E20}"/>
              </a:ext>
            </a:extLst>
          </p:cNvPr>
          <p:cNvSpPr txBox="1"/>
          <p:nvPr/>
        </p:nvSpPr>
        <p:spPr>
          <a:xfrm>
            <a:off x="477078" y="377688"/>
            <a:ext cx="8709162" cy="2333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Синдром выгорания был впервые описан в 1974 году американским психологом </a:t>
            </a:r>
            <a:r>
              <a:rPr lang="ru-RU" sz="1800" kern="0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Фрейденбергером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описания разочарования и крайней усталости, которые он наблюдал у работников психиатрических учреждений.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настоящее время термин </a:t>
            </a:r>
            <a:r>
              <a:rPr lang="ru-RU" sz="1800" i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«профессиональное выгорание»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принято употреблять в связи с профессиями, связанными с предметной областью </a:t>
            </a:r>
            <a:r>
              <a:rPr lang="ru-RU" sz="1800" i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«человек-человек»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Люди подверженные синдрому выгорания — это педагоги, воспитатели, врачи, юристы, психологи, психотерапевты, социальные работники, консультанты и т. д.</a:t>
            </a:r>
            <a:endParaRPr lang="ru-RU" sz="1800" kern="0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C5EDF7D-3D35-D947-11D6-FE29AF9E4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625" y="2711019"/>
            <a:ext cx="5903843" cy="414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684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2A8832A9-9748-1F76-908C-589CF3CA7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2A72F2-4FA9-F946-6861-9252AF45CB42}"/>
              </a:ext>
            </a:extLst>
          </p:cNvPr>
          <p:cNvSpPr txBox="1"/>
          <p:nvPr/>
        </p:nvSpPr>
        <p:spPr>
          <a:xfrm>
            <a:off x="0" y="109329"/>
            <a:ext cx="11171582" cy="6055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>
              <a:spcAft>
                <a:spcPts val="800"/>
              </a:spcAft>
            </a:pPr>
            <a:endParaRPr lang="ru-RU" sz="1800" b="1" kern="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>
              <a:spcAft>
                <a:spcPts val="800"/>
              </a:spcAft>
            </a:pPr>
            <a:r>
              <a:rPr lang="ru-RU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Когда говорят „сидром эмоционального сгорания“, имеют в виду конкретные изменения отношения специалиста к предмету профессиональной </a:t>
            </a:r>
            <a:r>
              <a:rPr lang="ru-RU" sz="2400" b="1" u="sng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деятельности и к самому себе</a:t>
            </a:r>
            <a:r>
              <a:rPr lang="ru-RU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spcAft>
                <a:spcPts val="800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усталость, утомление, истощение после активной профессиональной деятельности;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психосоматические проблемы (колебания артериального давления, головные боли, заболевания пищеварительной и сердечно-сосудистой систем, неврологические расстройства, бессонница);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spcAft>
                <a:spcPts val="800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появление негативного отношения к клиентам </a:t>
            </a:r>
            <a:r>
              <a:rPr lang="ru-RU" sz="2000" i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(вместо имевшихся ранее позитивных взаимоотношений)</a:t>
            </a: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отрицательная настроенность к выполняемой деятельности;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spcAft>
                <a:spcPts val="800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агрессивные тенденции </a:t>
            </a:r>
            <a:r>
              <a:rPr lang="ru-RU" sz="2000" i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(гнев и раздражительность по отношению к коллегам и клиентам)</a:t>
            </a: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функциональное, негативное отношение к себе;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7) тревожные состояния, пессимистическая настроенность, депрессия, ощущение бессмысленности происходящих событий, чувство вины.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879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40B05A5-EA8C-E017-8FCB-6F8B38918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6C546D-E2AE-9636-4136-117B46C0F0DE}"/>
              </a:ext>
            </a:extLst>
          </p:cNvPr>
          <p:cNvSpPr txBox="1"/>
          <p:nvPr/>
        </p:nvSpPr>
        <p:spPr>
          <a:xfrm>
            <a:off x="238540" y="298174"/>
            <a:ext cx="9263270" cy="5292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1800" b="1" u="sng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Этот синдром включает в себя три основные составляющие</a:t>
            </a:r>
            <a:r>
              <a:rPr lang="ru-RU" sz="1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эмоциональную истощенность, деперсонализацию и снижение личных профессиональных достижений: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1800" b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эмоциональное истощение 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чувство эмоциональной опустошенности и усталости, вызванное собственной работой;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1800" b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деперсонализация 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безразличное отношение к труду и объектам своего труда;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sz="1800" b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 профессиональных достижений 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возникновение чувства некомпетентности в своей профессиональной сфере, осознание неуспеха в ней.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"Подгорающего" педагога можно отличить по психофизическим, психологическим и поведенческим проявлениям. Как правило, </a:t>
            </a:r>
            <a:r>
              <a:rPr lang="ru-RU" sz="1800" u="sng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 изнурен эмоционально и физически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снижена активность, восприимчивость и реакция на изменения внешней среды. Среди прочих психофизических признаков выгорания специалисты называют частые головные боли, резкие изменения массы тела, бессонницу, сонливое состояние, нарушение дыхания. Работник становится раздражителен, у него случаются вспышки гнева, он избегает общения. Вместе с этим его гложет чувство вины, гипертрофированной ответственности, страха.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015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40B05A5-EA8C-E017-8FCB-6F8B38918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7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3B784B-CC34-F8A1-5646-D739E3EBC2AB}"/>
              </a:ext>
            </a:extLst>
          </p:cNvPr>
          <p:cNvSpPr txBox="1"/>
          <p:nvPr/>
        </p:nvSpPr>
        <p:spPr>
          <a:xfrm>
            <a:off x="646043" y="278296"/>
            <a:ext cx="8540197" cy="22548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зоне риска находятся люди, склонные брать на себя чужую ответственность, стремящиеся опекать других, не умеющие говорить </a:t>
            </a:r>
            <a:r>
              <a:rPr lang="ru-RU" sz="1800" i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«нет»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Намного проще предупредить профессиональное выгорание, чем потом выходить из него. </a:t>
            </a:r>
            <a:r>
              <a:rPr lang="ru-RU" u="sng" kern="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800" u="sng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ажно научиться замечать первые признаки эмоционального истощения и вовремя давать себе возможность отдохнуть</a:t>
            </a: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позволять себе в выходные отвлекаться от работы, по возможности брать отпуск, чаще бывать на свежем воздухе, соблюдать режим дня, высыпаться.</a:t>
            </a:r>
            <a:endParaRPr lang="ru-RU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99755D1-FB66-C4AA-0824-9DFC973DF9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3" y="2901326"/>
            <a:ext cx="7146235" cy="3976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416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40B05A5-EA8C-E017-8FCB-6F8B38918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4EB1BD-FCC7-8659-CB44-1F5C629EDC26}"/>
              </a:ext>
            </a:extLst>
          </p:cNvPr>
          <p:cNvSpPr txBox="1"/>
          <p:nvPr/>
        </p:nvSpPr>
        <p:spPr>
          <a:xfrm>
            <a:off x="129209" y="109330"/>
            <a:ext cx="12062791" cy="5499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28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Профилактика „синдрома профессионального выгорания“:</a:t>
            </a:r>
            <a:endParaRPr lang="ru-RU" sz="2800" b="1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Важна общая дружеская атмосфера поддержки и взаимопонимания в коллективе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Необходимо постоянно делиться своим опытом и проблемами с профессиональным сообществом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 Профессиональное развитие и самосовершенствование. Развитие профессиональных качеств, постоянная рефлексия своего опыта переживаний, связанных с общением с людьми. Новые знания избавят от эмоционального и интеллектуального застоя.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Тайм-ауты. Для того, </a:t>
            </a:r>
            <a:r>
              <a:rPr lang="ru-RU" sz="2000" u="sng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отвлечься от работы хороши любые методы</a:t>
            </a: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поездка за город на выходные, короткий отпуск, прогулка пешком до ближайшего кафе внесёт необходимое разнообразие в рабочие будни.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Спорт, фитнес. Любые активные физические упражнения и занятия.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Aft>
                <a:spcPts val="800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Положительное эмоциональное общение. Родные и друзья не только поддерживают в трудную минуту, но и помогают нам создать собственную </a:t>
            </a:r>
            <a:r>
              <a:rPr lang="ru-RU" sz="2000" i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«копилку»</a:t>
            </a: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светлых воспоминаний, которые помогут тогда, когда никого из близких нет рядом.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664423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40B05A5-EA8C-E017-8FCB-6F8B38918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768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E4E2A2-CA27-59AC-C616-D9C3FC78A47D}"/>
              </a:ext>
            </a:extLst>
          </p:cNvPr>
          <p:cNvSpPr txBox="1"/>
          <p:nvPr/>
        </p:nvSpPr>
        <p:spPr>
          <a:xfrm>
            <a:off x="318052" y="48768"/>
            <a:ext cx="8868188" cy="61632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Хобби. Нельзя жить только обязанностями. Должно быть что-то для души, занятие, помогающее отвлечься от повседневности. Чем больше у вас таких занятий – тем лучше.</a:t>
            </a:r>
            <a:endParaRPr lang="ru-RU" sz="2000" kern="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Баня. Особенно русская парилка с веником. Она помогает вывести лишний адреналин, расслабиться и успокоиться.</a:t>
            </a: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9. Психотехнические упражнения не требуется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большого количества времени и специальных 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помещений. В любой профессии, изобилующей 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стрессогенными ситуациями, важным условием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сохранения и укрепления психического здоровья 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работника выступает его умение вовремя </a:t>
            </a:r>
          </a:p>
          <a:p>
            <a:r>
              <a:rPr lang="ru-RU" sz="2000" i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«сбрасывать»</a:t>
            </a: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напряжение, снимать внутренние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зажимы, расслабляться. В течение небольшого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времени, затраченного на выполнение 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психотехнических упражнений, можно снять 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усталость и обрести состояние внутренней свободы,</a:t>
            </a:r>
          </a:p>
          <a:p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стабильности, уверенности в себе</a:t>
            </a:r>
            <a:r>
              <a:rPr lang="ru-RU" sz="2000" kern="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(релаксация).</a:t>
            </a:r>
            <a:endParaRPr lang="ru-RU" sz="2000" kern="0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000" kern="0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606A17D-C2D6-30DC-0CF4-8602E6C5B6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94"/>
          <a:stretch/>
        </p:blipFill>
        <p:spPr>
          <a:xfrm>
            <a:off x="6143708" y="1962912"/>
            <a:ext cx="5730240" cy="48463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3472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40B05A5-EA8C-E017-8FCB-6F8B38918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4B0C8F9-B9A8-8BDB-443C-50A51B392787}"/>
              </a:ext>
            </a:extLst>
          </p:cNvPr>
          <p:cNvSpPr txBox="1"/>
          <p:nvPr/>
        </p:nvSpPr>
        <p:spPr>
          <a:xfrm>
            <a:off x="0" y="218660"/>
            <a:ext cx="12192000" cy="69722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ctr">
              <a:lnSpc>
                <a:spcPct val="107000"/>
              </a:lnSpc>
              <a:spcAft>
                <a:spcPts val="800"/>
              </a:spcAft>
            </a:pPr>
            <a:r>
              <a:rPr lang="ru-RU" sz="20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u="sng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усиления эффекта упражнений-релаксаций можно рекомендовать использование цвета</a:t>
            </a:r>
            <a:r>
              <a:rPr lang="ru-RU" sz="2400" b="1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если Вы ощущаете, что Вам недостает жизненной энергии — смело используйте красный цвет;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если Вам не хватает чувства психологической свободы и умения приспосабливаться к внешним обстоятельствам — работайте с оранжевым цветом;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желтый цвет поможет Вам, если Вы чувствуете упадок сил и хотели бы получить заряд активности, если Вы находитесь в конфликте с самим собой;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при равнодушии и чувстве апатии, при желании быть более открытым и более спокойным Вам поможет зеленый цвет;</a:t>
            </a:r>
            <a:endParaRPr lang="ru-RU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голубой цвет следует использовать, если Вас тяготят ваши обязанности, если Вы действуете, не задумываясь о последствиях своих поступков;</a:t>
            </a:r>
            <a:endParaRPr lang="ru-RU" kern="100" dirty="0">
              <a:solidFill>
                <a:srgbClr val="11111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если Вы проявляете излишнюю эмоциональность и не контролируете свои реакции, используйте синий цвет;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1800" kern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фиолетовый цвет оказывает большое влияние на область чувств, именно его надо использовать, если Вы часто по необъяснимым причинам испытываете горечь, чувствуете себя обманутым, вас мучают сомнения, и Вы впадаете в состояние депрессии.</a:t>
            </a:r>
            <a:endParaRPr lang="ru-RU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>
              <a:lnSpc>
                <a:spcPct val="107000"/>
              </a:lnSpc>
              <a:spcBef>
                <a:spcPts val="1125"/>
              </a:spcBef>
              <a:spcAft>
                <a:spcPts val="1125"/>
              </a:spcAft>
            </a:pPr>
            <a:endParaRPr lang="ru-RU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500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340B05A5-EA8C-E017-8FCB-6F8B38918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BD9B120-A3ED-282F-814D-F88069223E7D}"/>
              </a:ext>
            </a:extLst>
          </p:cNvPr>
          <p:cNvSpPr txBox="1"/>
          <p:nvPr/>
        </p:nvSpPr>
        <p:spPr>
          <a:xfrm>
            <a:off x="129209" y="477078"/>
            <a:ext cx="11628781" cy="3027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28600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kern="0" dirty="0">
                <a:solidFill>
                  <a:srgbClr val="FF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Каждый человек может осознанно выбрать – будет ли он выгорать под напором внешних обстоятельств, иногда действительно очень неблагоприятных, или прилагать энергию для поиска новых ресурсов своей личности через нахождение новых смыслов,                                                          позитивных моментов.</a:t>
            </a:r>
            <a:endParaRPr lang="ru-RU" sz="36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CDA82E5-AA80-54BC-1009-A3C2B3CB4F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463" y="3092859"/>
            <a:ext cx="5291261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48274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916</Words>
  <Application>Microsoft Office PowerPoint</Application>
  <PresentationFormat>Широкоэкранный</PresentationFormat>
  <Paragraphs>54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Monotype Corsiva</vt:lpstr>
      <vt:lpstr>Times New Roman</vt:lpstr>
      <vt:lpstr>Тема Office</vt:lpstr>
      <vt:lpstr>«Профилактика профессионального выгорания педагога»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«Профилактика профессионального выгорания педагога»</dc:title>
  <dc:creator>User</dc:creator>
  <cp:lastModifiedBy>User</cp:lastModifiedBy>
  <cp:revision>4</cp:revision>
  <dcterms:created xsi:type="dcterms:W3CDTF">2023-12-18T09:05:48Z</dcterms:created>
  <dcterms:modified xsi:type="dcterms:W3CDTF">2024-01-17T11:34:22Z</dcterms:modified>
</cp:coreProperties>
</file>