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7" r:id="rId3"/>
    <p:sldId id="276" r:id="rId4"/>
    <p:sldId id="294" r:id="rId5"/>
    <p:sldId id="264" r:id="rId6"/>
    <p:sldId id="265" r:id="rId7"/>
    <p:sldId id="300" r:id="rId8"/>
    <p:sldId id="301" r:id="rId9"/>
    <p:sldId id="260" r:id="rId10"/>
    <p:sldId id="261" r:id="rId11"/>
    <p:sldId id="282" r:id="rId12"/>
    <p:sldId id="305" r:id="rId13"/>
    <p:sldId id="262" r:id="rId14"/>
    <p:sldId id="315" r:id="rId15"/>
    <p:sldId id="316" r:id="rId16"/>
    <p:sldId id="308" r:id="rId17"/>
    <p:sldId id="307" r:id="rId18"/>
    <p:sldId id="309" r:id="rId19"/>
    <p:sldId id="263" r:id="rId20"/>
    <p:sldId id="267" r:id="rId21"/>
    <p:sldId id="286" r:id="rId22"/>
    <p:sldId id="287" r:id="rId23"/>
    <p:sldId id="312" r:id="rId24"/>
    <p:sldId id="31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2" d="100"/>
          <a:sy n="112" d="100"/>
        </p:scale>
        <p:origin x="-216" y="15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F87123-ED27-4D0E-869E-C3149702C629}" type="datetimeFigureOut">
              <a:rPr lang="ru-RU" smtClean="0"/>
              <a:pPr/>
              <a:t>28.09.2021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08B95-C69A-4CF9-A1AF-62DA7AE93FF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352928" cy="3888432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4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4800" b="1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«Приобщение детей к культурным традициям своего народа в детском саду»</a:t>
            </a:r>
            <a:endParaRPr lang="ru-RU" sz="4800" b="1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14744" y="4643446"/>
            <a:ext cx="5288632" cy="1633736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err="1" smtClean="0">
                <a:solidFill>
                  <a:schemeClr val="tx1"/>
                </a:solidFill>
              </a:rPr>
              <a:t>Хисамова</a:t>
            </a:r>
            <a:r>
              <a:rPr lang="ru-RU" dirty="0" smtClean="0">
                <a:solidFill>
                  <a:schemeClr val="tx1"/>
                </a:solidFill>
              </a:rPr>
              <a:t> Резеда </a:t>
            </a:r>
            <a:r>
              <a:rPr lang="ru-RU" dirty="0" err="1" smtClean="0">
                <a:solidFill>
                  <a:schemeClr val="tx1"/>
                </a:solidFill>
              </a:rPr>
              <a:t>Халимовна</a:t>
            </a:r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Воспитатель МБДОУ </a:t>
            </a:r>
          </a:p>
          <a:p>
            <a:pPr algn="r"/>
            <a:r>
              <a:rPr lang="ru-RU" dirty="0" err="1" smtClean="0">
                <a:solidFill>
                  <a:schemeClr val="tx1"/>
                </a:solidFill>
              </a:rPr>
              <a:t>д</a:t>
            </a:r>
            <a:r>
              <a:rPr lang="ru-RU" dirty="0" smtClean="0">
                <a:solidFill>
                  <a:schemeClr val="tx1"/>
                </a:solidFill>
              </a:rPr>
              <a:t>/с  «Умка»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с. Бижбуляк, 2021г. </a:t>
            </a:r>
          </a:p>
          <a:p>
            <a:pPr algn="r"/>
            <a:endParaRPr lang="ru-RU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Актуальность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            </a:t>
            </a:r>
            <a:r>
              <a:rPr lang="ru-RU" sz="1700" b="1" dirty="0" smtClean="0"/>
              <a:t>Старинная мудрость напоминает нам: «Человек, не знающий своего прошлого, не знает ничего». Без знаний своих корней, традиций своего народа, нельзя воспитать полноценного  человека, любящего своих родителей, свой дом, свою страну, с уважением относящегося к  другим народам.</a:t>
            </a:r>
          </a:p>
          <a:p>
            <a:endParaRPr lang="ru-RU" sz="1700" b="1" dirty="0" smtClean="0"/>
          </a:p>
          <a:p>
            <a:pPr>
              <a:buNone/>
            </a:pPr>
            <a:r>
              <a:rPr lang="ru-RU" sz="1700" b="1" dirty="0" smtClean="0"/>
              <a:t>                Исследования в области дошкольной педагогики и психологии свидетельствуют о том, что именно в дошкольном возрасте закладываются  базисные  основы личности. </a:t>
            </a:r>
          </a:p>
          <a:p>
            <a:pPr>
              <a:buNone/>
            </a:pPr>
            <a:r>
              <a:rPr lang="ru-RU" sz="1700" b="1" dirty="0" smtClean="0"/>
              <a:t>     Воспитание патриотических чувств на современном этапе развития общества обязывают ДОО развивать  познавательный интерес, любовь к Родине, к её историко-культурному наследию.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Цель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4800" dirty="0" smtClean="0"/>
              <a:t>Приобщение  детей  к истокам   народной культуры  посредством организации воспитательно-образовательной деятельности в </a:t>
            </a:r>
            <a:r>
              <a:rPr lang="ru-RU" sz="4800" dirty="0" smtClean="0"/>
              <a:t>ДОО.</a:t>
            </a:r>
            <a:endParaRPr lang="ru-RU" sz="4800" dirty="0" smtClean="0"/>
          </a:p>
          <a:p>
            <a:pPr>
              <a:buNone/>
            </a:pP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Задачи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700" b="1" dirty="0" smtClean="0"/>
              <a:t>выстроить  систему работы по приобщению дошкольников к истокам русской народной культуры;</a:t>
            </a:r>
          </a:p>
          <a:p>
            <a:r>
              <a:rPr lang="ru-RU" sz="1700" b="1" dirty="0" smtClean="0"/>
              <a:t>создать предметно-развивающую среду в группе, способствующую приобщению детей к народной культуре;</a:t>
            </a:r>
          </a:p>
          <a:p>
            <a:r>
              <a:rPr lang="ru-RU" sz="1700" b="1" dirty="0" smtClean="0"/>
              <a:t>познакомить детей с элементами материальной культуры, включающей в себя знакомство с жилищем, орудиями труда, предметами быта, одеждой; </a:t>
            </a:r>
          </a:p>
          <a:p>
            <a:r>
              <a:rPr lang="ru-RU" sz="1700" b="1" dirty="0" smtClean="0"/>
              <a:t>познакомить детей с народными обычаями, обрядами, праздниками, народным творчеством, искусством;  развивать познавательную активность, самостоятельность, творчество;</a:t>
            </a:r>
          </a:p>
          <a:p>
            <a:r>
              <a:rPr lang="ru-RU" sz="1700" b="1" dirty="0" smtClean="0"/>
              <a:t>воспитывать чувство уважения к предкам, гордость за Родину, бережное отношение к  экспонатам мини-музея;</a:t>
            </a:r>
          </a:p>
          <a:p>
            <a:r>
              <a:rPr lang="ru-RU" sz="1700" b="1" dirty="0" smtClean="0"/>
              <a:t>привлечь родителей к активному взаимодействию по приобщению детей к народной культуре, к созданию музея, расширить представления родителей об истории и традициях разных народов.</a:t>
            </a: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Содержание работы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925144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Autofit/>
          </a:bodyPr>
          <a:lstStyle/>
          <a:p>
            <a:pPr>
              <a:buNone/>
            </a:pPr>
            <a:r>
              <a:rPr lang="ru-RU" sz="1600" b="1" dirty="0" smtClean="0"/>
              <a:t>1</a:t>
            </a:r>
            <a:r>
              <a:rPr lang="ru-RU" sz="1600" dirty="0" smtClean="0"/>
              <a:t>. </a:t>
            </a:r>
            <a:r>
              <a:rPr lang="ru-RU" sz="1600" b="1" dirty="0" smtClean="0"/>
              <a:t>Изучение теоретических основ приобщения дошкольников к истокам  народной культуры.</a:t>
            </a:r>
          </a:p>
          <a:p>
            <a:pPr>
              <a:buNone/>
            </a:pPr>
            <a:r>
              <a:rPr lang="ru-RU" sz="1600" dirty="0" smtClean="0"/>
              <a:t>1.1</a:t>
            </a:r>
            <a:r>
              <a:rPr lang="ru-RU" sz="1600" b="1" dirty="0" smtClean="0"/>
              <a:t> </a:t>
            </a:r>
            <a:r>
              <a:rPr lang="ru-RU" sz="1600" dirty="0" smtClean="0"/>
              <a:t>Классики отечественной педагогики о необходимости приобщения дошкольников к национальной культуре.</a:t>
            </a:r>
          </a:p>
          <a:p>
            <a:pPr>
              <a:buNone/>
            </a:pPr>
            <a:r>
              <a:rPr lang="ru-RU" sz="1600" dirty="0" smtClean="0"/>
              <a:t>1.2</a:t>
            </a:r>
            <a:r>
              <a:rPr lang="ru-RU" sz="1600" u="sng" dirty="0" smtClean="0"/>
              <a:t> </a:t>
            </a:r>
            <a:r>
              <a:rPr lang="ru-RU" sz="1600" dirty="0" smtClean="0"/>
              <a:t>Изучение проблемы приобщения детей к русской культуре.	</a:t>
            </a:r>
          </a:p>
          <a:p>
            <a:pPr>
              <a:buNone/>
            </a:pPr>
            <a:r>
              <a:rPr lang="ru-RU" sz="1600" dirty="0" smtClean="0"/>
              <a:t>1.3 Народная культура, как область воспитательных воздействий в ДОУ.</a:t>
            </a:r>
          </a:p>
          <a:p>
            <a:pPr>
              <a:buNone/>
            </a:pPr>
            <a:r>
              <a:rPr lang="ru-RU" sz="1600" dirty="0" smtClean="0"/>
              <a:t>1.4 Условия  эффективного приобщения детей к истокам родной культуры.	</a:t>
            </a:r>
          </a:p>
          <a:p>
            <a:pPr>
              <a:buNone/>
            </a:pPr>
            <a:r>
              <a:rPr lang="ru-RU" sz="1600" b="1" dirty="0" smtClean="0"/>
              <a:t>2. Система  работы по приобщению дошкольников к истокам  народной культуры.</a:t>
            </a:r>
          </a:p>
          <a:p>
            <a:pPr>
              <a:buNone/>
            </a:pPr>
            <a:r>
              <a:rPr lang="ru-RU" sz="1600" dirty="0" smtClean="0"/>
              <a:t>2.1 Анализ и интерпретация результатов исследования.</a:t>
            </a:r>
          </a:p>
          <a:p>
            <a:pPr>
              <a:buNone/>
            </a:pPr>
            <a:r>
              <a:rPr lang="ru-RU" sz="1600" dirty="0" smtClean="0"/>
              <a:t>2.2 Создание уголка, воспроизводящего атмосферу русского национального быта.	</a:t>
            </a:r>
          </a:p>
          <a:p>
            <a:pPr>
              <a:buNone/>
            </a:pPr>
            <a:r>
              <a:rPr lang="ru-RU" sz="1600" dirty="0" smtClean="0"/>
              <a:t>2.3 Широкое использование фольклора .</a:t>
            </a:r>
          </a:p>
          <a:p>
            <a:pPr>
              <a:buNone/>
            </a:pPr>
            <a:r>
              <a:rPr lang="ru-RU" sz="1600" dirty="0" smtClean="0"/>
              <a:t>2.4 Знакомство с традиционными и обрядовыми праздниками.</a:t>
            </a:r>
          </a:p>
          <a:p>
            <a:pPr>
              <a:buNone/>
            </a:pPr>
            <a:r>
              <a:rPr lang="ru-RU" sz="1600" dirty="0" smtClean="0"/>
              <a:t>2.5 Знакомство с народным искусством.</a:t>
            </a:r>
          </a:p>
          <a:p>
            <a:pPr>
              <a:buNone/>
            </a:pPr>
            <a:r>
              <a:rPr lang="ru-RU" sz="1600" dirty="0" smtClean="0"/>
              <a:t>2.6 Знакомство с русскими народными играми.</a:t>
            </a:r>
          </a:p>
          <a:p>
            <a:pPr>
              <a:buNone/>
            </a:pPr>
            <a:r>
              <a:rPr lang="ru-RU" sz="1600" dirty="0" smtClean="0"/>
              <a:t>2.7 Проектная деятельность по приобщению детей к истокам русской народной культуры</a:t>
            </a:r>
            <a:r>
              <a:rPr lang="ru-RU" sz="1600" dirty="0" smtClean="0"/>
              <a:t>.</a:t>
            </a:r>
            <a:endParaRPr 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Условия эффективного приобщения детей к истокам  народной культуры.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8531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/>
              <a:t>Для эффективного приобщения детей к истокам народной  культуры нужно работать по следующим направлениям:</a:t>
            </a:r>
          </a:p>
          <a:p>
            <a:pPr>
              <a:buNone/>
            </a:pPr>
            <a:endParaRPr lang="ru-RU" sz="2000" dirty="0" smtClean="0"/>
          </a:p>
          <a:p>
            <a:r>
              <a:rPr lang="ru-RU" sz="2000" dirty="0" smtClean="0"/>
              <a:t>  Окружение ребёнка предметами национального характера. Это поможет детям понять, что они - часть великого  народа.</a:t>
            </a:r>
          </a:p>
          <a:p>
            <a:r>
              <a:rPr lang="ru-RU" sz="2000" dirty="0" smtClean="0"/>
              <a:t>   Использование фольклора во всех его проявлениях (сказки, песенки, пословицы, поговорки, хороводы и т.д.), т.к. именно он вмещает в себя все ценности родного языка. </a:t>
            </a:r>
          </a:p>
          <a:p>
            <a:r>
              <a:rPr lang="ru-RU" sz="2000" dirty="0" smtClean="0"/>
              <a:t>  Народные праздники и традиции.</a:t>
            </a:r>
          </a:p>
          <a:p>
            <a:r>
              <a:rPr lang="ru-RU" sz="2000" dirty="0" smtClean="0"/>
              <a:t>  Ознакомление детей с народной декоративной росписью, увлечение их национальным изобразительным искусством.</a:t>
            </a:r>
          </a:p>
          <a:p>
            <a:r>
              <a:rPr lang="ru-RU" sz="2000" dirty="0" smtClean="0"/>
              <a:t>  Знакомство с народными играми.</a:t>
            </a:r>
          </a:p>
          <a:p>
            <a:r>
              <a:rPr lang="ru-RU" sz="2000" dirty="0" smtClean="0"/>
              <a:t>Знакомство с родным краем.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smtClean="0">
                <a:solidFill>
                  <a:srgbClr val="C00000"/>
                </a:solidFill>
              </a:rPr>
              <a:t>Формы  работы с детьми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853136"/>
          </a:xfrm>
        </p:spPr>
        <p:txBody>
          <a:bodyPr>
            <a:normAutofit/>
          </a:bodyPr>
          <a:lstStyle/>
          <a:p>
            <a:r>
              <a:rPr lang="ru-RU" sz="2000" dirty="0" smtClean="0"/>
              <a:t>Организованная образовательная деятельность </a:t>
            </a:r>
          </a:p>
          <a:p>
            <a:r>
              <a:rPr lang="ru-RU" sz="2000" dirty="0" smtClean="0"/>
              <a:t>Совместная деятельность </a:t>
            </a:r>
          </a:p>
          <a:p>
            <a:r>
              <a:rPr lang="ru-RU" sz="2000" dirty="0" smtClean="0"/>
              <a:t>Беседы</a:t>
            </a:r>
          </a:p>
          <a:p>
            <a:r>
              <a:rPr lang="ru-RU" sz="2000" dirty="0" smtClean="0"/>
              <a:t>Праздники и развлечения</a:t>
            </a:r>
          </a:p>
          <a:p>
            <a:r>
              <a:rPr lang="ru-RU" sz="2000" dirty="0" smtClean="0"/>
              <a:t>Чтение познавательной и художественной литературы</a:t>
            </a:r>
          </a:p>
          <a:p>
            <a:r>
              <a:rPr lang="ru-RU" sz="2000" dirty="0" smtClean="0"/>
              <a:t>Наблюдения в быту и природе </a:t>
            </a:r>
          </a:p>
          <a:p>
            <a:r>
              <a:rPr lang="ru-RU" sz="2000" dirty="0" smtClean="0"/>
              <a:t>Экскурсии в музей </a:t>
            </a:r>
          </a:p>
          <a:p>
            <a:r>
              <a:rPr lang="ru-RU" sz="2000" dirty="0" smtClean="0"/>
              <a:t>Организация конкурсов рисунков и поделок </a:t>
            </a:r>
          </a:p>
          <a:p>
            <a:r>
              <a:rPr lang="ru-RU" sz="2000" dirty="0" smtClean="0"/>
              <a:t>Посещение тематических выставок </a:t>
            </a:r>
          </a:p>
          <a:p>
            <a:r>
              <a:rPr lang="ru-RU" sz="2000" dirty="0" smtClean="0"/>
              <a:t>Просмотр видеофильмов, презентаций, слушание музыки. </a:t>
            </a:r>
          </a:p>
          <a:p>
            <a:r>
              <a:rPr lang="ru-RU" sz="2000" dirty="0" smtClean="0"/>
              <a:t>Встреча с интересными людьми</a:t>
            </a:r>
          </a:p>
          <a:p>
            <a:r>
              <a:rPr lang="ru-RU" sz="2000" dirty="0" smtClean="0"/>
              <a:t>Игровая деятельность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Методы и приёмы работы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853136"/>
          </a:xfrm>
        </p:spPr>
        <p:txBody>
          <a:bodyPr>
            <a:normAutofit fontScale="92500"/>
          </a:bodyPr>
          <a:lstStyle/>
          <a:p>
            <a:pPr>
              <a:buNone/>
            </a:pPr>
            <a:endParaRPr lang="ru-RU" sz="1800" dirty="0" smtClean="0"/>
          </a:p>
          <a:p>
            <a:r>
              <a:rPr lang="ru-RU" sz="2000" dirty="0" smtClean="0"/>
              <a:t>Заучивание </a:t>
            </a:r>
            <a:r>
              <a:rPr lang="ru-RU" sz="2000" dirty="0" err="1" smtClean="0"/>
              <a:t>потешек</a:t>
            </a:r>
            <a:r>
              <a:rPr lang="ru-RU" sz="2000" dirty="0" smtClean="0"/>
              <a:t>, прибауток, </a:t>
            </a:r>
            <a:r>
              <a:rPr lang="ru-RU" sz="2000" dirty="0" err="1" smtClean="0"/>
              <a:t>закличек</a:t>
            </a:r>
            <a:r>
              <a:rPr lang="ru-RU" sz="2000" dirty="0" smtClean="0"/>
              <a:t>. </a:t>
            </a:r>
          </a:p>
          <a:p>
            <a:r>
              <a:rPr lang="ru-RU" sz="2000" dirty="0" smtClean="0"/>
              <a:t>Использование пословиц, загадок, поговорок. </a:t>
            </a:r>
          </a:p>
          <a:p>
            <a:r>
              <a:rPr lang="ru-RU" sz="2000" dirty="0" smtClean="0"/>
              <a:t>Чтение художественной литературы. </a:t>
            </a:r>
          </a:p>
          <a:p>
            <a:r>
              <a:rPr lang="ru-RU" sz="2000" dirty="0" smtClean="0"/>
              <a:t>Использование русских народных песен и танцев. </a:t>
            </a:r>
          </a:p>
          <a:p>
            <a:r>
              <a:rPr lang="ru-RU" sz="2000" dirty="0" smtClean="0"/>
              <a:t>Проведение русских народных игр. </a:t>
            </a:r>
          </a:p>
          <a:p>
            <a:r>
              <a:rPr lang="ru-RU" sz="2000" dirty="0" smtClean="0"/>
              <a:t>Использование русских народных костюмов в праздниках и самостоятельной деятельности. </a:t>
            </a:r>
          </a:p>
          <a:p>
            <a:r>
              <a:rPr lang="ru-RU" sz="2000" dirty="0" smtClean="0"/>
              <a:t>Изготовление и применение игрушек и изделий народных промыслов. </a:t>
            </a:r>
          </a:p>
          <a:p>
            <a:r>
              <a:rPr lang="ru-RU" sz="2000" dirty="0" smtClean="0"/>
              <a:t>Представление кукольного театра. </a:t>
            </a:r>
          </a:p>
          <a:p>
            <a:r>
              <a:rPr lang="ru-RU" sz="2000" dirty="0" smtClean="0"/>
              <a:t>Разыгрывание сценок и эпизодов сказок. </a:t>
            </a:r>
          </a:p>
          <a:p>
            <a:r>
              <a:rPr lang="ru-RU" sz="2000" dirty="0" smtClean="0"/>
              <a:t>Рассказ о народных обычаях и традициях. </a:t>
            </a:r>
          </a:p>
          <a:p>
            <a:r>
              <a:rPr lang="ru-RU" sz="2000" dirty="0" smtClean="0"/>
              <a:t>Рассматривание иллюстраций о русском быте. </a:t>
            </a:r>
          </a:p>
          <a:p>
            <a:r>
              <a:rPr lang="ru-RU" sz="2000" dirty="0" smtClean="0"/>
              <a:t>Беседы, вопросы, разъяснения 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Посещение краеведческого музея 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H:\цыплята\IMG_122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429000"/>
            <a:ext cx="4140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D:\Мои документы\IMG_1203.JPG"/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285860"/>
            <a:ext cx="4428000" cy="30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F:\DSCN013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285860"/>
            <a:ext cx="4786346" cy="3857652"/>
          </a:xfrm>
          <a:prstGeom prst="rect">
            <a:avLst/>
          </a:prstGeom>
          <a:noFill/>
        </p:spPr>
      </p:pic>
      <p:pic>
        <p:nvPicPr>
          <p:cNvPr id="1027" name="Picture 3" descr="F:\DSCN013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3286124"/>
            <a:ext cx="4143404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Создание атмосферы национального быта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1" name="Рисунок 10" descr="D:\Мои документы\P11301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2071678"/>
            <a:ext cx="5436000" cy="36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C:\Users\Пользователь\Desktop\Новая папка\20181102_095054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996425"/>
            <a:ext cx="3024187" cy="1819237"/>
          </a:xfrm>
          <a:prstGeom prst="rect">
            <a:avLst/>
          </a:prstGeom>
          <a:noFill/>
        </p:spPr>
      </p:pic>
      <p:pic>
        <p:nvPicPr>
          <p:cNvPr id="13315" name="Picture 3" descr="F:\DSCN01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357430"/>
            <a:ext cx="3786214" cy="3214710"/>
          </a:xfrm>
          <a:prstGeom prst="rect">
            <a:avLst/>
          </a:prstGeom>
          <a:noFill/>
        </p:spPr>
      </p:pic>
      <p:pic>
        <p:nvPicPr>
          <p:cNvPr id="13316" name="Picture 4" descr="F:\DSCN017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8992" y="2000240"/>
            <a:ext cx="5357850" cy="37147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Создание атмосферы национального быта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Содержимое 9" descr="D:\Мои документы\P1130035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571612"/>
            <a:ext cx="302334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P113012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000240"/>
            <a:ext cx="5616000" cy="37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F:\DSCN95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2000240"/>
            <a:ext cx="5643602" cy="3929090"/>
          </a:xfrm>
          <a:prstGeom prst="rect">
            <a:avLst/>
          </a:prstGeom>
          <a:noFill/>
        </p:spPr>
      </p:pic>
      <p:pic>
        <p:nvPicPr>
          <p:cNvPr id="2051" name="Picture 3" descr="F:\DSCN004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1500174"/>
            <a:ext cx="3071834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Создание атмосферы национального быта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6" name="Содержимое 5" descr="D:\Мои документы\P1130039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357298"/>
            <a:ext cx="5688000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Мои документы\P113013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500438"/>
            <a:ext cx="4464000" cy="31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F:\20171122_1016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357298"/>
            <a:ext cx="5715040" cy="3714776"/>
          </a:xfrm>
          <a:prstGeom prst="rect">
            <a:avLst/>
          </a:prstGeom>
          <a:noFill/>
        </p:spPr>
      </p:pic>
      <p:pic>
        <p:nvPicPr>
          <p:cNvPr id="3075" name="Picture 3" descr="F:\IMG_20191106_1555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3500438"/>
            <a:ext cx="4429156" cy="31432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Широкое использование  фольклора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4098" name="Picture 2" descr="F:\IMG_20191106_1552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428736"/>
            <a:ext cx="6143668" cy="4643470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/>
          <a:lstStyle/>
          <a:p>
            <a:pPr algn="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Костюмы разных народов</a:t>
            </a:r>
            <a:endParaRPr lang="ru-RU" dirty="0"/>
          </a:p>
        </p:txBody>
      </p:sp>
      <p:pic>
        <p:nvPicPr>
          <p:cNvPr id="5122" name="Picture 2" descr="F:\IMG_20191106_1551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285860"/>
            <a:ext cx="4857784" cy="50006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F:\IMG_20191106_1555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3" y="500042"/>
            <a:ext cx="7143800" cy="5626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постепенно каждый ребенок в группе мог сыграть любую роль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8194" name="Picture 2" descr="F:\IMG_20191106_1028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1857364"/>
            <a:ext cx="5072098" cy="3643338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Знакомство с куклами и обрядовыми праздниками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2" name="Содержимое 8" descr="G:\Утренники\SAM_7366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2278" y="1635370"/>
            <a:ext cx="5939444" cy="4455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F:\IMG_20191106_10324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1571612"/>
            <a:ext cx="6715172" cy="45720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Знакомство с традиционными и обрядовыми праздниками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218" name="Picture 2" descr="F:\20180216_11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500174"/>
            <a:ext cx="4786314" cy="3786214"/>
          </a:xfrm>
          <a:prstGeom prst="rect">
            <a:avLst/>
          </a:prstGeom>
          <a:noFill/>
        </p:spPr>
      </p:pic>
      <p:pic>
        <p:nvPicPr>
          <p:cNvPr id="9219" name="Picture 3" descr="F:\20180216_11001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60" y="1600200"/>
            <a:ext cx="7523679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Народное искусство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43" name="Picture 3" descr="F:\DSCN017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7" y="1600200"/>
            <a:ext cx="671517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Autofit/>
          </a:bodyPr>
          <a:lstStyle/>
          <a:p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365104"/>
            <a:ext cx="8496944" cy="2232248"/>
          </a:xfrm>
        </p:spPr>
        <p:txBody>
          <a:bodyPr>
            <a:normAutofit fontScale="55000" lnSpcReduction="20000"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dirty="0" smtClean="0"/>
              <a:t>     </a:t>
            </a:r>
          </a:p>
          <a:p>
            <a:pPr algn="ctr">
              <a:buNone/>
            </a:pPr>
            <a:r>
              <a:rPr lang="ru-RU" sz="4400" b="1" i="1" dirty="0" smtClean="0"/>
              <a:t>Традиционными в группе стали выставки рисунков, аппликаций, фигурок из пластилина, выполненных по мотивам произведений устного народного творчества. </a:t>
            </a:r>
            <a:r>
              <a:rPr lang="ru-RU" sz="4400" i="1" dirty="0" smtClean="0"/>
              <a:t/>
            </a:r>
            <a:br>
              <a:rPr lang="ru-RU" sz="4400" i="1" dirty="0" smtClean="0"/>
            </a:br>
            <a:endParaRPr lang="ru-RU" sz="4400" i="1" dirty="0" smtClean="0"/>
          </a:p>
          <a:p>
            <a:endParaRPr lang="ru-RU" dirty="0"/>
          </a:p>
        </p:txBody>
      </p:sp>
      <p:pic>
        <p:nvPicPr>
          <p:cNvPr id="9" name="Рисунок 8" descr="D:\Мои документы\P11207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4642876" cy="42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D:\Мои документы\P112074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85728"/>
            <a:ext cx="4356000" cy="42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F:\DSCN016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285728"/>
            <a:ext cx="8858312" cy="59293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Autofit/>
          </a:bodyPr>
          <a:lstStyle/>
          <a:p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4365104"/>
            <a:ext cx="8496944" cy="223224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algn="ctr">
              <a:buNone/>
            </a:pPr>
            <a:r>
              <a:rPr lang="ru-RU" sz="4400" i="1" dirty="0" smtClean="0"/>
              <a:t/>
            </a:r>
            <a:br>
              <a:rPr lang="ru-RU" sz="4400" i="1" dirty="0" smtClean="0"/>
            </a:br>
            <a:r>
              <a:rPr lang="ru-RU" sz="4400" b="1" i="1" dirty="0" smtClean="0">
                <a:solidFill>
                  <a:srgbClr val="C00000"/>
                </a:solidFill>
              </a:rPr>
              <a:t>Приготовление народных блюд</a:t>
            </a:r>
          </a:p>
          <a:p>
            <a:endParaRPr lang="ru-RU" dirty="0"/>
          </a:p>
        </p:txBody>
      </p:sp>
      <p:pic>
        <p:nvPicPr>
          <p:cNvPr id="6" name="Рисунок 5" descr="D:\Мои документы\P11301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285728"/>
            <a:ext cx="8280000" cy="53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F:\DSCN00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285728"/>
            <a:ext cx="8358246" cy="53578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ea typeface="Times New Roman"/>
              </a:rPr>
              <a:t>Народные игры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i="1" dirty="0">
                <a:latin typeface="+mj-lt"/>
                <a:ea typeface="Times New Roman"/>
              </a:rPr>
              <a:t/>
            </a:r>
            <a:br>
              <a:rPr lang="ru-RU" sz="2800" i="1" dirty="0">
                <a:latin typeface="+mj-lt"/>
                <a:ea typeface="Times New Roman"/>
              </a:rPr>
            </a:br>
            <a:r>
              <a:rPr lang="ru-RU" dirty="0">
                <a:latin typeface="+mj-lt"/>
                <a:ea typeface="Times New Roman"/>
              </a:rPr>
              <a:t/>
            </a:r>
            <a:br>
              <a:rPr lang="ru-RU" dirty="0">
                <a:latin typeface="+mj-lt"/>
                <a:ea typeface="Times New Roman"/>
              </a:rPr>
            </a:br>
            <a:endParaRPr lang="ru-RU" dirty="0">
              <a:latin typeface="+mj-lt"/>
            </a:endParaRPr>
          </a:p>
        </p:txBody>
      </p:sp>
      <p:pic>
        <p:nvPicPr>
          <p:cNvPr id="8" name="Рисунок 7" descr="D:\Мои документы\IMG_076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1214422"/>
            <a:ext cx="7092000" cy="543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F:\DSCN958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1142984"/>
            <a:ext cx="7286676" cy="5500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7369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C00000"/>
                </a:solidFill>
                <a:ea typeface="Times New Roman"/>
              </a:rPr>
              <a:t>Народные  танцы 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ru-RU" sz="2800" i="1" dirty="0">
                <a:latin typeface="+mj-lt"/>
                <a:ea typeface="Times New Roman"/>
              </a:rPr>
              <a:t/>
            </a:r>
            <a:br>
              <a:rPr lang="ru-RU" sz="2800" i="1" dirty="0">
                <a:latin typeface="+mj-lt"/>
                <a:ea typeface="Times New Roman"/>
              </a:rPr>
            </a:br>
            <a:r>
              <a:rPr lang="ru-RU" dirty="0">
                <a:latin typeface="+mj-lt"/>
                <a:ea typeface="Times New Roman"/>
              </a:rPr>
              <a:t/>
            </a:r>
            <a:br>
              <a:rPr lang="ru-RU" dirty="0">
                <a:latin typeface="+mj-lt"/>
                <a:ea typeface="Times New Roman"/>
              </a:rPr>
            </a:br>
            <a:endParaRPr lang="ru-RU" dirty="0">
              <a:latin typeface="+mj-lt"/>
            </a:endParaRPr>
          </a:p>
        </p:txBody>
      </p:sp>
      <p:pic>
        <p:nvPicPr>
          <p:cNvPr id="7" name="Рисунок 6" descr="H:\утренники 2014-2015\SAM_63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4" y="2214554"/>
            <a:ext cx="5940425" cy="4455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D:\Мои документы\SAM_737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428736"/>
            <a:ext cx="5076000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C:\Users\Пользователь\Desktop\Новая папка\20181102_09505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2000296" y="-2000288"/>
            <a:ext cx="17145120" cy="959166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17369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</a:rPr>
              <a:t>Пожелание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>
              <a:buNone/>
            </a:pPr>
            <a:r>
              <a:rPr lang="ru-RU" sz="5000" b="1" dirty="0" smtClean="0"/>
              <a:t>        Хочется пожелать, чтобы у педагогов  тоже появилось желание  попробовать различные технологии в работе с детьми по приобщению к  истокам русской народной культуры.                                                                     </a:t>
            </a:r>
          </a:p>
          <a:p>
            <a:pPr>
              <a:buNone/>
            </a:pPr>
            <a:endParaRPr lang="ru-RU" sz="5000" b="1" dirty="0" smtClean="0"/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Без памяти – нет традиций,    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без традиций – нет культуры,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без культуры - нет воспитания, 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без воспитания – нет духовности,      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без духовности – нет личности, 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 без личности – нет народа как  </a:t>
            </a:r>
          </a:p>
          <a:p>
            <a:pPr>
              <a:buNone/>
            </a:pPr>
            <a:r>
              <a:rPr lang="ru-RU" sz="5000" b="1" dirty="0" smtClean="0"/>
              <a:t>                                                                                            исторической личности.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5100" b="1" dirty="0" smtClean="0">
                <a:solidFill>
                  <a:srgbClr val="C00000"/>
                </a:solidFill>
              </a:rPr>
              <a:t>УСПЕХОВ В РАБОТЕ!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5400" b="1" dirty="0" smtClean="0">
                <a:solidFill>
                  <a:srgbClr val="C00000"/>
                </a:solidFill>
              </a:rPr>
              <a:t>СПАСИБО ЗА ВНИМАНИЕ!</a:t>
            </a:r>
            <a:endParaRPr lang="ru-RU" sz="5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905</TotalTime>
  <Words>658</Words>
  <Application>Microsoft Office PowerPoint</Application>
  <PresentationFormat>Экран (4:3)</PresentationFormat>
  <Paragraphs>103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 «Приобщение детей к культурным традициям своего народа в детском саду»</vt:lpstr>
      <vt:lpstr>Актуальность</vt:lpstr>
      <vt:lpstr>Цель</vt:lpstr>
      <vt:lpstr>Задачи </vt:lpstr>
      <vt:lpstr>Содержание работы</vt:lpstr>
      <vt:lpstr>Условия эффективного приобщения детей к истокам  народной культуры.</vt:lpstr>
      <vt:lpstr>Формы  работы с детьми</vt:lpstr>
      <vt:lpstr>Методы и приёмы работы</vt:lpstr>
      <vt:lpstr>Посещение краеведческого музея </vt:lpstr>
      <vt:lpstr>Создание атмосферы национального быта</vt:lpstr>
      <vt:lpstr>Создание атмосферы национального быта</vt:lpstr>
      <vt:lpstr>Создание атмосферы национального быта</vt:lpstr>
      <vt:lpstr>Широкое использование  фольклора</vt:lpstr>
      <vt:lpstr>Костюмы разных народов</vt:lpstr>
      <vt:lpstr>Слайд 15</vt:lpstr>
      <vt:lpstr>постепенно каждый ребенок в группе мог сыграть любую роль</vt:lpstr>
      <vt:lpstr>Знакомство с куклами и обрядовыми праздниками</vt:lpstr>
      <vt:lpstr>Знакомство с традиционными и обрядовыми праздниками</vt:lpstr>
      <vt:lpstr>Народное искусство</vt:lpstr>
      <vt:lpstr>Слайд 20</vt:lpstr>
      <vt:lpstr>Слайд 21</vt:lpstr>
      <vt:lpstr>Народные игры </vt:lpstr>
      <vt:lpstr>Народные  танцы </vt:lpstr>
      <vt:lpstr>Пожелание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Пользователь</cp:lastModifiedBy>
  <cp:revision>86</cp:revision>
  <dcterms:created xsi:type="dcterms:W3CDTF">2013-01-21T18:39:41Z</dcterms:created>
  <dcterms:modified xsi:type="dcterms:W3CDTF">2021-09-28T15:15:17Z</dcterms:modified>
</cp:coreProperties>
</file>