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docx" ContentType="application/vnd.openxmlformats-officedocument.wordprocessingml.document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sldIdLst>
    <p:sldId id="267" r:id="rId2"/>
    <p:sldId id="266" r:id="rId3"/>
    <p:sldId id="283" r:id="rId4"/>
    <p:sldId id="268" r:id="rId5"/>
    <p:sldId id="269" r:id="rId6"/>
    <p:sldId id="278" r:id="rId7"/>
    <p:sldId id="270" r:id="rId8"/>
    <p:sldId id="272" r:id="rId9"/>
    <p:sldId id="271" r:id="rId10"/>
    <p:sldId id="284" r:id="rId11"/>
    <p:sldId id="273" r:id="rId12"/>
    <p:sldId id="274" r:id="rId13"/>
    <p:sldId id="277" r:id="rId14"/>
    <p:sldId id="279" r:id="rId15"/>
    <p:sldId id="285" r:id="rId16"/>
    <p:sldId id="286" r:id="rId17"/>
    <p:sldId id="287" r:id="rId18"/>
    <p:sldId id="282" r:id="rId19"/>
  </p:sldIdLst>
  <p:sldSz cx="9144000" cy="6858000" type="screen4x3"/>
  <p:notesSz cx="6858000" cy="9144000"/>
  <p:embeddedFontLst>
    <p:embeddedFont>
      <p:font typeface="Calibri" pitchFamily="34" charset="0"/>
      <p:regular r:id="rId20"/>
      <p:bold r:id="rId21"/>
      <p:italic r:id="rId22"/>
      <p:boldItalic r:id="rId23"/>
    </p:embeddedFont>
    <p:embeddedFont>
      <p:font typeface="Comic Sans MS" pitchFamily="66" charset="0"/>
      <p:regular r:id="rId24"/>
      <p:bold r:id="rId25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66"/>
    <a:srgbClr val="8A0000"/>
    <a:srgbClr val="99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42" autoAdjust="0"/>
    <p:restoredTop sz="94660"/>
  </p:normalViewPr>
  <p:slideViewPr>
    <p:cSldViewPr>
      <p:cViewPr>
        <p:scale>
          <a:sx n="80" d="100"/>
          <a:sy n="80" d="100"/>
        </p:scale>
        <p:origin x="-360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1600" y="2130425"/>
            <a:ext cx="5760640" cy="14700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  <a:latin typeface="Comic Sans MS" pitchFamily="66" charset="0"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06966" y="3886200"/>
            <a:ext cx="4744056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  <a:latin typeface="Comic Sans MS" pitchFamily="66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  <a:latin typeface="Comic Sans MS" pitchFamily="66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68C4FF4-6EE1-4A76-9B8F-B2F594D6C874}" type="datetimeFigureOut">
              <a:rPr lang="ru-RU"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25.10.2021</a:t>
            </a:fld>
            <a:endParaRPr lang="ru-RU"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  <a:latin typeface="Comic Sans MS" pitchFamily="66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  <a:latin typeface="Comic Sans MS" pitchFamily="66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BF7A747-1B53-4B3F-B8D2-D8AB0E128148}" type="slidenum">
              <a:rPr lang="ru-RU"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274638"/>
            <a:ext cx="7200800" cy="1143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  <a:latin typeface="Comic Sans MS" pitchFamily="66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71600" y="1600200"/>
            <a:ext cx="7200800" cy="452596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  <a:latin typeface="Comic Sans MS" pitchFamily="66" charset="0"/>
              </a:defRPr>
            </a:lvl1pPr>
            <a:lvl2pPr>
              <a:defRPr>
                <a:solidFill>
                  <a:schemeClr val="tx2"/>
                </a:solidFill>
                <a:latin typeface="Comic Sans MS" pitchFamily="66" charset="0"/>
              </a:defRPr>
            </a:lvl2pPr>
            <a:lvl3pPr>
              <a:defRPr>
                <a:solidFill>
                  <a:schemeClr val="tx2"/>
                </a:solidFill>
                <a:latin typeface="Comic Sans MS" pitchFamily="66" charset="0"/>
              </a:defRPr>
            </a:lvl3pPr>
            <a:lvl4pPr>
              <a:defRPr>
                <a:solidFill>
                  <a:schemeClr val="tx2"/>
                </a:solidFill>
                <a:latin typeface="Comic Sans MS" pitchFamily="66" charset="0"/>
              </a:defRPr>
            </a:lvl4pPr>
            <a:lvl5pPr>
              <a:defRPr>
                <a:solidFill>
                  <a:schemeClr val="tx2"/>
                </a:solidFill>
                <a:latin typeface="Comic Sans MS" pitchFamily="66" charset="0"/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237567" y="6356350"/>
            <a:ext cx="2196335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  <a:latin typeface="Comic Sans MS" pitchFamily="66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152DDE1-E9F2-4B50-AB95-1A36B28481DE}" type="datetimeFigureOut">
              <a:rPr lang="ru-RU"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25.10.2021</a:t>
            </a:fld>
            <a:endParaRPr lang="ru-RU"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26126" y="6356350"/>
            <a:ext cx="298074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  <a:latin typeface="Comic Sans MS" pitchFamily="66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333567" y="6356350"/>
            <a:ext cx="2196335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  <a:latin typeface="Comic Sans MS" pitchFamily="66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087BA6C-DE82-4922-A007-5CB817EE4E20}" type="slidenum">
              <a:rPr lang="ru-RU"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3159" y="274638"/>
            <a:ext cx="7199241" cy="1143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  <a:latin typeface="Comic Sans MS" pitchFamily="66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971600" y="1600200"/>
            <a:ext cx="3524200" cy="4525963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chemeClr val="tx2"/>
                </a:solidFill>
                <a:latin typeface="Comic Sans MS" pitchFamily="66" charset="0"/>
              </a:defRPr>
            </a:lvl1pPr>
            <a:lvl2pPr>
              <a:defRPr sz="2400">
                <a:solidFill>
                  <a:schemeClr val="tx2"/>
                </a:solidFill>
                <a:latin typeface="Comic Sans MS" pitchFamily="66" charset="0"/>
              </a:defRPr>
            </a:lvl2pPr>
            <a:lvl3pPr>
              <a:defRPr sz="2000">
                <a:solidFill>
                  <a:schemeClr val="tx2"/>
                </a:solidFill>
                <a:latin typeface="Comic Sans MS" pitchFamily="66" charset="0"/>
              </a:defRPr>
            </a:lvl3pPr>
            <a:lvl4pPr>
              <a:defRPr sz="1800">
                <a:solidFill>
                  <a:schemeClr val="tx2"/>
                </a:solidFill>
                <a:latin typeface="Comic Sans MS" pitchFamily="66" charset="0"/>
              </a:defRPr>
            </a:lvl4pPr>
            <a:lvl5pPr>
              <a:defRPr sz="1800">
                <a:solidFill>
                  <a:schemeClr val="tx2"/>
                </a:solidFill>
                <a:latin typeface="Comic Sans MS" pitchFamily="66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0" y="1600200"/>
            <a:ext cx="3600400" cy="4525963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chemeClr val="tx2"/>
                </a:solidFill>
                <a:latin typeface="Comic Sans MS" pitchFamily="66" charset="0"/>
              </a:defRPr>
            </a:lvl1pPr>
            <a:lvl2pPr>
              <a:defRPr sz="2400">
                <a:solidFill>
                  <a:schemeClr val="tx2"/>
                </a:solidFill>
                <a:latin typeface="Comic Sans MS" pitchFamily="66" charset="0"/>
              </a:defRPr>
            </a:lvl2pPr>
            <a:lvl3pPr>
              <a:defRPr sz="2000">
                <a:solidFill>
                  <a:schemeClr val="tx2"/>
                </a:solidFill>
                <a:latin typeface="Comic Sans MS" pitchFamily="66" charset="0"/>
              </a:defRPr>
            </a:lvl3pPr>
            <a:lvl4pPr>
              <a:defRPr sz="1800">
                <a:solidFill>
                  <a:schemeClr val="tx2"/>
                </a:solidFill>
                <a:latin typeface="Comic Sans MS" pitchFamily="66" charset="0"/>
              </a:defRPr>
            </a:lvl4pPr>
            <a:lvl5pPr>
              <a:defRPr sz="1800">
                <a:solidFill>
                  <a:schemeClr val="tx2"/>
                </a:solidFill>
                <a:latin typeface="Comic Sans MS" pitchFamily="66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  <a:latin typeface="Comic Sans MS" pitchFamily="66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18AA105-3B9A-485F-A7BD-B3B1C1BFF994}" type="datetimeFigureOut">
              <a:rPr lang="ru-RU"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25.10.2021</a:t>
            </a:fld>
            <a:endParaRPr lang="ru-RU"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  <a:latin typeface="Comic Sans MS" pitchFamily="66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  <a:latin typeface="Comic Sans MS" pitchFamily="66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9217202-91A5-4841-8837-12B3422A9C13}" type="slidenum">
              <a:rPr lang="ru-RU"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274638"/>
            <a:ext cx="7200800" cy="1143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  <a:latin typeface="Comic Sans MS" pitchFamily="66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  <a:latin typeface="Comic Sans MS" pitchFamily="66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62FDA9A-A9AF-4522-BA4E-959710ABA8F2}" type="datetimeFigureOut">
              <a:rPr lang="ru-RU"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25.10.2021</a:t>
            </a:fld>
            <a:endParaRPr lang="ru-RU">
              <a:cs typeface="Arial" charset="0"/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  <a:latin typeface="Comic Sans MS" pitchFamily="66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cs typeface="Arial" charset="0"/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  <a:latin typeface="Comic Sans MS" pitchFamily="66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C4C3DF-49FF-4AA4-A1AB-8615103FAECA}" type="slidenum">
              <a:rPr lang="ru-RU"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  <a:latin typeface="Comic Sans MS" pitchFamily="66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81C31E6-6AC6-4E62-806B-D0CB1E8C6262}" type="datetimeFigureOut">
              <a:rPr lang="ru-RU"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25.10.2021</a:t>
            </a:fld>
            <a:endParaRPr lang="ru-RU">
              <a:cs typeface="Arial" charset="0"/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  <a:latin typeface="Comic Sans MS" pitchFamily="66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cs typeface="Arial" charset="0"/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  <a:latin typeface="Comic Sans MS" pitchFamily="66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1B0E188-B191-46AC-99B7-5113417AE6AB}" type="slidenum">
              <a:rPr lang="ru-RU"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4" r:id="rId3"/>
    <p:sldLayoutId id="2147483666" r:id="rId4"/>
    <p:sldLayoutId id="2147483667" r:id="rId5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6.emf"/><Relationship Id="rId4" Type="http://schemas.openxmlformats.org/officeDocument/2006/relationships/package" Target="../embeddings/_________Microsoft_Word1.docx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1268761"/>
            <a:ext cx="6264696" cy="2880320"/>
          </a:xfrm>
        </p:spPr>
        <p:txBody>
          <a:bodyPr anchor="ctr"/>
          <a:lstStyle/>
          <a:p>
            <a:r>
              <a:rPr lang="ru-RU" sz="7200" b="1" dirty="0" smtClean="0">
                <a:ln w="19050">
                  <a:solidFill>
                    <a:prstClr val="white"/>
                  </a:solidFill>
                  <a:prstDash val="solid"/>
                </a:ln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cs typeface="Arial" charset="0"/>
              </a:rPr>
              <a:t>Необычные осенние прогулки</a:t>
            </a:r>
            <a:br>
              <a:rPr lang="ru-RU" sz="7200" b="1" dirty="0" smtClean="0">
                <a:ln w="19050">
                  <a:solidFill>
                    <a:prstClr val="white"/>
                  </a:solidFill>
                  <a:prstDash val="solid"/>
                </a:ln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cs typeface="Arial" charset="0"/>
              </a:rPr>
            </a:br>
            <a:r>
              <a:rPr lang="ru-RU" sz="2800" b="1" dirty="0" smtClean="0">
                <a:ln w="19050">
                  <a:solidFill>
                    <a:prstClr val="white"/>
                  </a:solidFill>
                  <a:prstDash val="solid"/>
                </a:ln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cs typeface="Arial" charset="0"/>
              </a:rPr>
              <a:t>(Подготовительная группа)</a:t>
            </a:r>
            <a:endParaRPr lang="ru-RU" sz="2800" b="1" dirty="0">
              <a:ln w="19050">
                <a:solidFill>
                  <a:prstClr val="white"/>
                </a:solidFill>
                <a:prstDash val="solid"/>
              </a:ln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cs typeface="Arial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71600" y="5085184"/>
            <a:ext cx="5760640" cy="1224136"/>
          </a:xfrm>
        </p:spPr>
        <p:txBody>
          <a:bodyPr anchor="ctr"/>
          <a:lstStyle/>
          <a:p>
            <a:pPr>
              <a:spcBef>
                <a:spcPct val="0"/>
              </a:spcBef>
              <a:defRPr/>
            </a:pP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Автор: </a:t>
            </a:r>
            <a:r>
              <a:rPr lang="ru-RU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Хайретдинова</a:t>
            </a: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 </a:t>
            </a:r>
            <a:r>
              <a:rPr lang="ru-RU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Гульшат</a:t>
            </a: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 </a:t>
            </a:r>
            <a:r>
              <a:rPr lang="ru-RU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Ханифовна</a:t>
            </a: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, </a:t>
            </a:r>
          </a:p>
          <a:p>
            <a:pPr>
              <a:spcBef>
                <a:spcPct val="0"/>
              </a:spcBef>
              <a:defRPr/>
            </a:pP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МАДОУ детский сад №1 </a:t>
            </a:r>
            <a:r>
              <a:rPr lang="ru-RU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с.Кармаскалы</a:t>
            </a:r>
            <a:endParaRPr lang="ru-RU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charset="0"/>
            </a:endParaRPr>
          </a:p>
          <a:p>
            <a:pPr>
              <a:spcBef>
                <a:spcPct val="0"/>
              </a:spcBef>
              <a:defRPr/>
            </a:pP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2021г.</a:t>
            </a:r>
            <a:endParaRPr lang="ru-RU" sz="1600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47026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>
              <a:latin typeface="Comic Sans MS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1052736"/>
            <a:ext cx="7488832" cy="5472608"/>
          </a:xfrm>
        </p:spPr>
        <p:txBody>
          <a:bodyPr/>
          <a:lstStyle/>
          <a:p>
            <a:r>
              <a:rPr lang="ru-RU" b="1" dirty="0"/>
              <a:t>Вид</a:t>
            </a:r>
            <a:r>
              <a:rPr lang="ru-RU" dirty="0"/>
              <a:t> </a:t>
            </a:r>
            <a:r>
              <a:rPr lang="ru-RU" b="1" dirty="0"/>
              <a:t>проекта</a:t>
            </a:r>
            <a:r>
              <a:rPr lang="ru-RU" dirty="0"/>
              <a:t>: </a:t>
            </a:r>
            <a:r>
              <a:rPr lang="ru-RU" dirty="0" smtClean="0"/>
              <a:t>познавательно-игровой</a:t>
            </a:r>
            <a:endParaRPr lang="ru-RU" dirty="0"/>
          </a:p>
          <a:p>
            <a:r>
              <a:rPr lang="ru-RU" b="1" dirty="0" smtClean="0"/>
              <a:t>Продолжительность</a:t>
            </a:r>
            <a:r>
              <a:rPr lang="ru-RU" dirty="0"/>
              <a:t> </a:t>
            </a:r>
            <a:r>
              <a:rPr lang="ru-RU" b="1" dirty="0"/>
              <a:t>проекта</a:t>
            </a:r>
            <a:r>
              <a:rPr lang="ru-RU" dirty="0"/>
              <a:t>: </a:t>
            </a:r>
            <a:endParaRPr lang="ru-RU" dirty="0" smtClean="0"/>
          </a:p>
          <a:p>
            <a:pPr marL="0" indent="0">
              <a:buNone/>
            </a:pPr>
            <a:r>
              <a:rPr lang="ru-RU" b="1" dirty="0"/>
              <a:t> </a:t>
            </a:r>
            <a:r>
              <a:rPr lang="ru-RU" b="1" dirty="0" smtClean="0"/>
              <a:t> долгосрочный</a:t>
            </a:r>
            <a:r>
              <a:rPr lang="ru-RU" dirty="0" smtClean="0"/>
              <a:t> </a:t>
            </a:r>
            <a:r>
              <a:rPr lang="ru-RU" dirty="0"/>
              <a:t>(</a:t>
            </a:r>
            <a:r>
              <a:rPr lang="ru-RU" dirty="0" err="1" smtClean="0"/>
              <a:t>Сентябрь,октябрь</a:t>
            </a:r>
            <a:r>
              <a:rPr lang="ru-RU" dirty="0"/>
              <a:t>, </a:t>
            </a:r>
            <a:r>
              <a:rPr lang="ru-RU" dirty="0" smtClean="0"/>
              <a:t>     ноябрь)</a:t>
            </a:r>
            <a:endParaRPr lang="ru-RU" dirty="0"/>
          </a:p>
          <a:p>
            <a:r>
              <a:rPr lang="ru-RU" b="1" dirty="0"/>
              <a:t>Участники</a:t>
            </a:r>
            <a:r>
              <a:rPr lang="ru-RU" dirty="0"/>
              <a:t> </a:t>
            </a:r>
            <a:r>
              <a:rPr lang="ru-RU" b="1" dirty="0"/>
              <a:t>проекта</a:t>
            </a:r>
            <a:r>
              <a:rPr lang="ru-RU" dirty="0"/>
              <a:t>: дети подготовительной группы, воспитатели, </a:t>
            </a:r>
            <a:r>
              <a:rPr lang="ru-RU" dirty="0" smtClean="0"/>
              <a:t>родители.</a:t>
            </a:r>
            <a:endParaRPr lang="ru-RU" dirty="0"/>
          </a:p>
          <a:p>
            <a:endParaRPr lang="ru-RU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35241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274638"/>
            <a:ext cx="7200800" cy="562074"/>
          </a:xfrm>
        </p:spPr>
        <p:txBody>
          <a:bodyPr/>
          <a:lstStyle/>
          <a:p>
            <a:r>
              <a:rPr lang="ru-RU" sz="2400" b="1" dirty="0"/>
              <a:t>Интеграция образовательных областей:</a:t>
            </a:r>
            <a:r>
              <a:rPr lang="ru-RU" sz="2400" dirty="0"/>
              <a:t/>
            </a:r>
            <a:br>
              <a:rPr lang="ru-RU" sz="2400" dirty="0"/>
            </a:b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908720"/>
            <a:ext cx="7776864" cy="5217443"/>
          </a:xfrm>
        </p:spPr>
        <p:txBody>
          <a:bodyPr/>
          <a:lstStyle/>
          <a:p>
            <a:pPr lvl="0"/>
            <a:r>
              <a:rPr lang="ru-RU" sz="2000" dirty="0" smtClean="0"/>
              <a:t>«Физическое развитие»</a:t>
            </a:r>
            <a:endParaRPr lang="ru-RU" sz="2000" dirty="0"/>
          </a:p>
          <a:p>
            <a:pPr lvl="0"/>
            <a:r>
              <a:rPr lang="ru-RU" sz="2000" dirty="0" smtClean="0"/>
              <a:t>«Социально-коммуникативное </a:t>
            </a:r>
            <a:r>
              <a:rPr lang="ru-RU" sz="2000" dirty="0"/>
              <a:t>развитие</a:t>
            </a:r>
            <a:r>
              <a:rPr lang="ru-RU" sz="2000" dirty="0" smtClean="0"/>
              <a:t>»</a:t>
            </a:r>
          </a:p>
          <a:p>
            <a:pPr lvl="0"/>
            <a:r>
              <a:rPr lang="ru-RU" sz="2000" dirty="0" smtClean="0"/>
              <a:t>«Познавательное</a:t>
            </a:r>
            <a:r>
              <a:rPr lang="ru-RU" sz="2000" dirty="0"/>
              <a:t> </a:t>
            </a:r>
            <a:r>
              <a:rPr lang="ru-RU" sz="2000" dirty="0" smtClean="0"/>
              <a:t>развитие»</a:t>
            </a:r>
            <a:endParaRPr lang="ru-RU" sz="2000" dirty="0"/>
          </a:p>
          <a:p>
            <a:pPr lvl="0"/>
            <a:r>
              <a:rPr lang="ru-RU" sz="2000" dirty="0" smtClean="0"/>
              <a:t>«Художественно-эстетическое</a:t>
            </a:r>
            <a:r>
              <a:rPr lang="ru-RU" sz="2000" dirty="0"/>
              <a:t> </a:t>
            </a:r>
            <a:r>
              <a:rPr lang="ru-RU" sz="2000" dirty="0" smtClean="0"/>
              <a:t>развитие»</a:t>
            </a:r>
            <a:endParaRPr lang="ru-RU" sz="2000" dirty="0"/>
          </a:p>
          <a:p>
            <a:pPr lvl="0"/>
            <a:r>
              <a:rPr lang="ru-RU" sz="2000" dirty="0" smtClean="0"/>
              <a:t>«Речевое</a:t>
            </a:r>
            <a:r>
              <a:rPr lang="ru-RU" sz="2000" dirty="0"/>
              <a:t> </a:t>
            </a:r>
            <a:r>
              <a:rPr lang="ru-RU" sz="2000" dirty="0" smtClean="0"/>
              <a:t>развитие»</a:t>
            </a:r>
            <a:endParaRPr lang="ru-RU" sz="2000" dirty="0"/>
          </a:p>
          <a:p>
            <a:pPr marL="0" indent="0">
              <a:buNone/>
            </a:pPr>
            <a:r>
              <a:rPr lang="ru-RU" sz="2000" dirty="0" smtClean="0"/>
              <a:t>     Интеграция  </a:t>
            </a:r>
            <a:r>
              <a:rPr lang="ru-RU" sz="2000" dirty="0"/>
              <a:t>возможна в процессе освоения сенсорных эталонов при овладении правилами безопасного поведения, речевыми умениями, опытом общения с детьми и взрослыми, отражении в подвижных играх различных сюжетов, формировании привычки чередовать малоподвижные виды деятельности с активными двигательным отдыхом, расширении представлений о человеке, его окружении, благоприятных условиях жизни.</a:t>
            </a:r>
          </a:p>
          <a:p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9266570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274638"/>
            <a:ext cx="7200800" cy="850106"/>
          </a:xfrm>
        </p:spPr>
        <p:txBody>
          <a:bodyPr/>
          <a:lstStyle/>
          <a:p>
            <a:r>
              <a:rPr lang="ru-RU" sz="3600" u="sng" dirty="0"/>
              <a:t>Актуальность темы</a:t>
            </a:r>
            <a:r>
              <a:rPr lang="ru-RU" sz="3600" dirty="0" smtClean="0"/>
              <a:t>:</a:t>
            </a:r>
            <a:br>
              <a:rPr lang="ru-RU" sz="3600" dirty="0" smtClean="0"/>
            </a:br>
            <a:r>
              <a:rPr lang="ru-RU" sz="3600" dirty="0"/>
              <a:t/>
            </a:r>
            <a:br>
              <a:rPr lang="ru-RU" sz="3600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980728"/>
            <a:ext cx="8136904" cy="5472608"/>
          </a:xfrm>
        </p:spPr>
        <p:txBody>
          <a:bodyPr/>
          <a:lstStyle/>
          <a:p>
            <a:pPr marL="0" indent="0">
              <a:buNone/>
            </a:pPr>
            <a:r>
              <a:rPr lang="ru-RU" sz="1600" dirty="0" smtClean="0"/>
              <a:t>                                                                 </a:t>
            </a:r>
            <a:r>
              <a:rPr lang="ru-RU" sz="1600" b="1" i="1" dirty="0" smtClean="0"/>
              <a:t>«</a:t>
            </a:r>
            <a:r>
              <a:rPr lang="ru-RU" sz="1600" b="1" i="1" dirty="0"/>
              <a:t>День, проведённый без прогулки – </a:t>
            </a:r>
            <a:endParaRPr lang="ru-RU" sz="1600" dirty="0"/>
          </a:p>
          <a:p>
            <a:pPr marL="0" indent="0">
              <a:buNone/>
            </a:pPr>
            <a:r>
              <a:rPr lang="ru-RU" sz="1600" b="1" i="1" dirty="0" smtClean="0"/>
              <a:t>                                      потерян </a:t>
            </a:r>
            <a:r>
              <a:rPr lang="ru-RU" sz="1600" b="1" i="1" dirty="0"/>
              <a:t>для </a:t>
            </a:r>
            <a:r>
              <a:rPr lang="ru-RU" sz="1600" b="1" i="1" dirty="0" smtClean="0"/>
              <a:t>малыша»</a:t>
            </a:r>
            <a:r>
              <a:rPr lang="ru-RU" sz="1600" dirty="0"/>
              <a:t> </a:t>
            </a:r>
            <a:r>
              <a:rPr lang="ru-RU" sz="1600" b="1" i="1" dirty="0" smtClean="0"/>
              <a:t>А.А</a:t>
            </a:r>
            <a:r>
              <a:rPr lang="ru-RU" sz="1600" b="1" i="1" dirty="0"/>
              <a:t>. Кисель</a:t>
            </a:r>
            <a:endParaRPr lang="ru-RU" sz="1600" dirty="0"/>
          </a:p>
          <a:p>
            <a:pPr marL="0" indent="0">
              <a:buNone/>
            </a:pPr>
            <a:r>
              <a:rPr lang="ru-RU" sz="1600" dirty="0" smtClean="0"/>
              <a:t>    Проблема </a:t>
            </a:r>
            <a:r>
              <a:rPr lang="ru-RU" sz="1600" dirty="0"/>
              <a:t>воспитания здорового ребёнка сегодня актуальна как никогда. В </a:t>
            </a:r>
            <a:r>
              <a:rPr lang="ru-RU" sz="1600" dirty="0" smtClean="0"/>
              <a:t>настоящее </a:t>
            </a:r>
            <a:r>
              <a:rPr lang="ru-RU" sz="1600" dirty="0"/>
              <a:t>время одной из приоритетных задач, стоящих перед педагогами, является как раз, сохранение здоровья детей в процессе воспитания и </a:t>
            </a:r>
            <a:r>
              <a:rPr lang="ru-RU" sz="1600" dirty="0" smtClean="0"/>
              <a:t>обучения. Пребывание </a:t>
            </a:r>
            <a:r>
              <a:rPr lang="ru-RU" sz="1600" dirty="0"/>
              <a:t>детей на свежем воздухе имеет большое значение для физического развития. Прогулка является первым и наиболее доступным средством закаливания детского организма. Она способствует повышению его выносливости и устойчивости к неблагоприятным воздействиям внешней среды, особенно к простудным заболеваниям.</a:t>
            </a:r>
          </a:p>
          <a:p>
            <a:pPr marL="0" indent="0">
              <a:buNone/>
            </a:pPr>
            <a:r>
              <a:rPr lang="ru-RU" sz="1600" dirty="0" smtClean="0"/>
              <a:t>   Одним </a:t>
            </a:r>
            <a:r>
              <a:rPr lang="ru-RU" sz="1600" dirty="0"/>
              <a:t>из основных средств физического воспитания являются подвижные игры. Подвижная игра – это эмоциональная деятельность, которая связана с выполнением основных движений. Существуют игры малой, средней и большой подвижности. Они проводятся во все отрезки пребывания ребенка в детском саду. Выбор той или иной игры зависит не только от ее содержания и особенностей, но и от возраста, физического состояния и уровня двигательного </a:t>
            </a:r>
            <a:r>
              <a:rPr lang="ru-RU" sz="1600" dirty="0" smtClean="0"/>
              <a:t>состояния </a:t>
            </a:r>
            <a:r>
              <a:rPr lang="ru-RU" sz="1600" dirty="0"/>
              <a:t>его участников</a:t>
            </a:r>
            <a:r>
              <a:rPr lang="ru-RU" sz="1600" dirty="0" smtClean="0"/>
              <a:t>.</a:t>
            </a:r>
          </a:p>
          <a:p>
            <a:pPr marL="0" indent="0">
              <a:buNone/>
            </a:pPr>
            <a:r>
              <a:rPr lang="ru-RU" sz="1600" dirty="0"/>
              <a:t>   Для воспитателей прогулка — это уникальная возможность не только оздоровить детей, но и обогатить ребенка новыми знаниями, показать опыты, материал для которых предоставляет сама природа, развить внимание, память и т. п.</a:t>
            </a:r>
          </a:p>
          <a:p>
            <a:pPr marL="0" indent="0">
              <a:buNone/>
            </a:pP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30125643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404664"/>
            <a:ext cx="7200800" cy="1012974"/>
          </a:xfrm>
        </p:spPr>
        <p:txBody>
          <a:bodyPr/>
          <a:lstStyle/>
          <a:p>
            <a:r>
              <a:rPr lang="ru-RU" sz="2800" b="1" dirty="0"/>
              <a:t>Цель проекта:</a:t>
            </a:r>
            <a:r>
              <a:rPr lang="ru-RU" sz="3600" dirty="0"/>
              <a:t/>
            </a:r>
            <a:br>
              <a:rPr lang="ru-RU" sz="3600" dirty="0"/>
            </a:b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836713"/>
            <a:ext cx="8352928" cy="4464496"/>
          </a:xfrm>
        </p:spPr>
        <p:txBody>
          <a:bodyPr/>
          <a:lstStyle/>
          <a:p>
            <a:pPr marL="0" indent="0">
              <a:buNone/>
            </a:pPr>
            <a:r>
              <a:rPr lang="ru-RU" sz="1800" dirty="0" smtClean="0"/>
              <a:t>   Всестороннее </a:t>
            </a:r>
            <a:r>
              <a:rPr lang="ru-RU" sz="1800" dirty="0"/>
              <a:t>развитие личности ребенка в условиях прогулки, укрепление здоровья при взаимодействии с окружающей средой.</a:t>
            </a:r>
          </a:p>
          <a:p>
            <a:pPr marL="0" indent="0">
              <a:buNone/>
            </a:pPr>
            <a:r>
              <a:rPr lang="ru-RU" sz="1600" b="1" dirty="0" smtClean="0"/>
              <a:t>                              </a:t>
            </a:r>
            <a:r>
              <a:rPr lang="ru-RU" sz="2800" b="1" dirty="0" smtClean="0"/>
              <a:t>Задачи</a:t>
            </a:r>
            <a:r>
              <a:rPr lang="ru-RU" sz="2800" b="1" dirty="0"/>
              <a:t> проекта:</a:t>
            </a:r>
          </a:p>
          <a:p>
            <a:pPr lvl="0"/>
            <a:r>
              <a:rPr lang="ru-RU" sz="1800" dirty="0"/>
              <a:t>развивать умственные способности  и наблюдательность: обогащать и знания об окружающем мире; </a:t>
            </a:r>
          </a:p>
          <a:p>
            <a:pPr lvl="0"/>
            <a:r>
              <a:rPr lang="ru-RU" sz="1800" dirty="0"/>
              <a:t>развивать знания об особенностях сезонных изменений в природе;</a:t>
            </a:r>
          </a:p>
          <a:p>
            <a:pPr lvl="0"/>
            <a:r>
              <a:rPr lang="ru-RU" sz="1800" dirty="0" smtClean="0"/>
              <a:t>знакомить </a:t>
            </a:r>
            <a:r>
              <a:rPr lang="ru-RU" sz="1800" dirty="0"/>
              <a:t>детей с родным </a:t>
            </a:r>
            <a:r>
              <a:rPr lang="ru-RU" sz="1800" dirty="0" smtClean="0"/>
              <a:t>селом </a:t>
            </a:r>
            <a:r>
              <a:rPr lang="ru-RU" sz="1800" dirty="0"/>
              <a:t>, трудом взрослых, которые озеленяют его улицы, ремонтируют дороги и т.д.;</a:t>
            </a:r>
          </a:p>
          <a:p>
            <a:pPr lvl="0"/>
            <a:r>
              <a:rPr lang="ru-RU" sz="1800" dirty="0" smtClean="0"/>
              <a:t>формировать умения у детей </a:t>
            </a:r>
            <a:r>
              <a:rPr lang="ru-RU" sz="1800" dirty="0"/>
              <a:t>преодолевать различные препятствия, становятся подвижными, ловкими, смелыми, выносливыми;</a:t>
            </a:r>
          </a:p>
          <a:p>
            <a:pPr lvl="0"/>
            <a:r>
              <a:rPr lang="ru-RU" sz="1800" dirty="0"/>
              <a:t>вырабатывать у детей  двигательные умения и навыки, укреплять  мышечную  систему, повышать  жизненный тонус;</a:t>
            </a:r>
          </a:p>
          <a:p>
            <a:pPr lvl="0"/>
            <a:r>
              <a:rPr lang="ru-RU" sz="1800" dirty="0"/>
              <a:t>решать  задачи умственного, нравственного, физического, трудового и эстетического воспитания;</a:t>
            </a:r>
          </a:p>
          <a:p>
            <a:pPr lvl="0"/>
            <a:r>
              <a:rPr lang="ru-RU" sz="1800" dirty="0"/>
              <a:t>расширять  кругозор, приобретать  новые знания;</a:t>
            </a:r>
          </a:p>
          <a:p>
            <a:endParaRPr lang="ru-RU" sz="1800" dirty="0" smtClean="0"/>
          </a:p>
        </p:txBody>
      </p:sp>
    </p:spTree>
    <p:extLst>
      <p:ext uri="{BB962C8B-B14F-4D97-AF65-F5344CB8AC3E}">
        <p14:creationId xmlns:p14="http://schemas.microsoft.com/office/powerpoint/2010/main" val="40877197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Ожидаемый результат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ru-RU" sz="1800" dirty="0" smtClean="0">
                <a:solidFill>
                  <a:srgbClr val="1F497D"/>
                </a:solidFill>
              </a:rPr>
              <a:t>У детей расшились представлений о сезонных изменениях в природе.  Появились интерес к изменениям в окружающем мире . Дети начали понимать взаимосвязи природных объектов и явлений. Сформировались основы экологической культуры. Дети начали понимать правила безопасности во время игр в разное время года.</a:t>
            </a:r>
          </a:p>
          <a:p>
            <a:pPr lvl="0"/>
            <a:r>
              <a:rPr lang="ru-RU" sz="1800" dirty="0" smtClean="0">
                <a:solidFill>
                  <a:srgbClr val="1F497D"/>
                </a:solidFill>
              </a:rPr>
              <a:t>4. Воспитывать культуру поведения </a:t>
            </a:r>
            <a:r>
              <a:rPr lang="ru-RU" sz="1800" dirty="0">
                <a:solidFill>
                  <a:srgbClr val="1F497D"/>
                </a:solidFill>
              </a:rPr>
              <a:t>на прогулке, во время экскурсий в общественном месте.</a:t>
            </a:r>
            <a:endParaRPr lang="ru-RU" dirty="0">
              <a:solidFill>
                <a:srgbClr val="1F497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31271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274638"/>
            <a:ext cx="7200800" cy="58018"/>
          </a:xfrm>
        </p:spPr>
        <p:txBody>
          <a:bodyPr>
            <a:noAutofit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908720"/>
            <a:ext cx="7776864" cy="5217443"/>
          </a:xfrm>
        </p:spPr>
        <p:txBody>
          <a:bodyPr/>
          <a:lstStyle/>
          <a:p>
            <a:r>
              <a:rPr lang="ru-RU" sz="2800" b="1" dirty="0"/>
              <a:t>Проект</a:t>
            </a:r>
            <a:r>
              <a:rPr lang="ru-RU" sz="2800" dirty="0"/>
              <a:t> проходил в три </a:t>
            </a:r>
            <a:r>
              <a:rPr lang="ru-RU" sz="2800" dirty="0" smtClean="0"/>
              <a:t>этапа</a:t>
            </a:r>
          </a:p>
          <a:p>
            <a:endParaRPr lang="ru-RU" sz="2800" dirty="0"/>
          </a:p>
          <a:p>
            <a:r>
              <a:rPr lang="ru-RU" sz="2800" dirty="0" smtClean="0"/>
              <a:t>1.Подготовительныйэтап</a:t>
            </a:r>
            <a:r>
              <a:rPr lang="ru-RU" sz="2800" dirty="0"/>
              <a:t> </a:t>
            </a:r>
            <a:endParaRPr lang="ru-RU" sz="2800" dirty="0" smtClean="0"/>
          </a:p>
          <a:p>
            <a:r>
              <a:rPr lang="ru-RU" sz="2800" i="1" dirty="0" smtClean="0"/>
              <a:t>(</a:t>
            </a:r>
            <a:r>
              <a:rPr lang="ru-RU" sz="2800" i="1" dirty="0"/>
              <a:t>организационный</a:t>
            </a:r>
            <a:r>
              <a:rPr lang="ru-RU" sz="2800" i="1" dirty="0" smtClean="0"/>
              <a:t>)</a:t>
            </a:r>
            <a:r>
              <a:rPr lang="ru-RU" sz="2800" dirty="0" smtClean="0"/>
              <a:t>;</a:t>
            </a:r>
          </a:p>
          <a:p>
            <a:endParaRPr lang="ru-RU" sz="2800" dirty="0"/>
          </a:p>
          <a:p>
            <a:r>
              <a:rPr lang="ru-RU" sz="2800" dirty="0"/>
              <a:t>2. Основной этап </a:t>
            </a:r>
            <a:r>
              <a:rPr lang="ru-RU" sz="2800" i="1" dirty="0"/>
              <a:t>(реализация </a:t>
            </a:r>
            <a:r>
              <a:rPr lang="ru-RU" sz="2800" b="1" i="1" dirty="0"/>
              <a:t>проекта</a:t>
            </a:r>
            <a:r>
              <a:rPr lang="ru-RU" sz="2800" i="1" dirty="0" smtClean="0"/>
              <a:t>)</a:t>
            </a:r>
            <a:r>
              <a:rPr lang="ru-RU" sz="2800" dirty="0" smtClean="0"/>
              <a:t>;</a:t>
            </a:r>
          </a:p>
          <a:p>
            <a:endParaRPr lang="ru-RU" sz="2800" dirty="0"/>
          </a:p>
          <a:p>
            <a:r>
              <a:rPr lang="ru-RU" sz="2800" dirty="0"/>
              <a:t>3. Завершающий этап </a:t>
            </a:r>
            <a:r>
              <a:rPr lang="ru-RU" sz="2800" i="1" dirty="0"/>
              <a:t>(презентация)</a:t>
            </a:r>
            <a:r>
              <a:rPr lang="ru-RU" sz="2800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287881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/>
              <a:t>Структурными компонентами прогулки являются: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1600200"/>
            <a:ext cx="7200800" cy="4853136"/>
          </a:xfrm>
        </p:spPr>
        <p:txBody>
          <a:bodyPr/>
          <a:lstStyle/>
          <a:p>
            <a:r>
              <a:rPr lang="ru-RU" sz="2800" dirty="0" smtClean="0"/>
              <a:t>Беседы</a:t>
            </a:r>
            <a:r>
              <a:rPr lang="ru-RU" sz="2800" dirty="0"/>
              <a:t>, наблюдение</a:t>
            </a:r>
          </a:p>
          <a:p>
            <a:r>
              <a:rPr lang="ru-RU" sz="2800" dirty="0"/>
              <a:t>Индивидуальная </a:t>
            </a:r>
            <a:r>
              <a:rPr lang="ru-RU" sz="2800" dirty="0" smtClean="0"/>
              <a:t>работа</a:t>
            </a:r>
            <a:endParaRPr lang="ru-RU" sz="2800" dirty="0"/>
          </a:p>
          <a:p>
            <a:r>
              <a:rPr lang="ru-RU" sz="2800" dirty="0"/>
              <a:t>Трудовая деятельность</a:t>
            </a:r>
          </a:p>
          <a:p>
            <a:r>
              <a:rPr lang="ru-RU" sz="2800" dirty="0"/>
              <a:t>Малоподвижные игры</a:t>
            </a:r>
          </a:p>
          <a:p>
            <a:r>
              <a:rPr lang="ru-RU" sz="2800" dirty="0"/>
              <a:t>Подвижные игры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693768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274638"/>
            <a:ext cx="7200800" cy="922114"/>
          </a:xfrm>
        </p:spPr>
        <p:txBody>
          <a:bodyPr/>
          <a:lstStyle/>
          <a:p>
            <a:r>
              <a:rPr lang="ru-RU" dirty="0"/>
              <a:t>Подготовительный этап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196752"/>
            <a:ext cx="8424936" cy="5328592"/>
          </a:xfrm>
        </p:spPr>
        <p:txBody>
          <a:bodyPr/>
          <a:lstStyle/>
          <a:p>
            <a:pPr lvl="0"/>
            <a:r>
              <a:rPr lang="ru-RU" sz="2800" dirty="0" smtClean="0"/>
              <a:t> </a:t>
            </a:r>
            <a:r>
              <a:rPr lang="ru-RU" sz="2800" dirty="0"/>
              <a:t>И</a:t>
            </a:r>
            <a:r>
              <a:rPr lang="ru-RU" sz="2800" dirty="0" smtClean="0"/>
              <a:t>зучение </a:t>
            </a:r>
            <a:r>
              <a:rPr lang="ru-RU" sz="2800" dirty="0"/>
              <a:t>имеющихся условий для проведения прогулок, детальное обследование территории участка;</a:t>
            </a:r>
          </a:p>
          <a:p>
            <a:pPr lvl="0"/>
            <a:r>
              <a:rPr lang="ru-RU" sz="2800" dirty="0"/>
              <a:t>Ч</a:t>
            </a:r>
            <a:r>
              <a:rPr lang="ru-RU" sz="2800" dirty="0" smtClean="0"/>
              <a:t>тение </a:t>
            </a:r>
            <a:r>
              <a:rPr lang="ru-RU" sz="2800" dirty="0"/>
              <a:t>методической литературы по организации прогулки в ДОУ</a:t>
            </a:r>
          </a:p>
          <a:p>
            <a:pPr lvl="0"/>
            <a:r>
              <a:rPr lang="ru-RU" sz="2800" dirty="0"/>
              <a:t>П</a:t>
            </a:r>
            <a:r>
              <a:rPr lang="ru-RU" sz="2800" dirty="0" smtClean="0"/>
              <a:t>одбор </a:t>
            </a:r>
            <a:r>
              <a:rPr lang="ru-RU" sz="2800" dirty="0"/>
              <a:t>материала,</a:t>
            </a:r>
          </a:p>
          <a:p>
            <a:pPr lvl="0"/>
            <a:r>
              <a:rPr lang="ru-RU" sz="2800" dirty="0"/>
              <a:t>О</a:t>
            </a:r>
            <a:r>
              <a:rPr lang="ru-RU" sz="2800" dirty="0" smtClean="0"/>
              <a:t>рганизация </a:t>
            </a:r>
            <a:r>
              <a:rPr lang="ru-RU" sz="2800" dirty="0"/>
              <a:t>среды;</a:t>
            </a:r>
          </a:p>
          <a:p>
            <a:pPr lvl="0"/>
            <a:r>
              <a:rPr lang="ru-RU" sz="2800" dirty="0"/>
              <a:t>П</a:t>
            </a:r>
            <a:r>
              <a:rPr lang="ru-RU" sz="2800" dirty="0" smtClean="0"/>
              <a:t>ривлечение </a:t>
            </a:r>
            <a:r>
              <a:rPr lang="ru-RU" sz="2800" dirty="0"/>
              <a:t>родителей, </a:t>
            </a:r>
          </a:p>
          <a:p>
            <a:pPr lvl="0"/>
            <a:r>
              <a:rPr lang="ru-RU" sz="2800" dirty="0"/>
              <a:t>С</a:t>
            </a:r>
            <a:r>
              <a:rPr lang="ru-RU" sz="2800" dirty="0" smtClean="0"/>
              <a:t>оставление </a:t>
            </a:r>
            <a:r>
              <a:rPr lang="ru-RU" sz="2800" dirty="0"/>
              <a:t>перспективного плана организации прогулки (осень, зима, весна)</a:t>
            </a:r>
          </a:p>
          <a:p>
            <a:pPr lvl="0"/>
            <a:r>
              <a:rPr lang="ru-RU" sz="2800" dirty="0"/>
              <a:t>Н</a:t>
            </a:r>
            <a:r>
              <a:rPr lang="ru-RU" sz="2800" dirty="0" smtClean="0"/>
              <a:t>аписание </a:t>
            </a:r>
            <a:r>
              <a:rPr lang="ru-RU" sz="2800" dirty="0"/>
              <a:t>проекта.</a:t>
            </a:r>
          </a:p>
        </p:txBody>
      </p:sp>
    </p:spTree>
    <p:extLst>
      <p:ext uri="{BB962C8B-B14F-4D97-AF65-F5344CB8AC3E}">
        <p14:creationId xmlns:p14="http://schemas.microsoft.com/office/powerpoint/2010/main" val="11736397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Основной этап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196752"/>
            <a:ext cx="8136904" cy="4929411"/>
          </a:xfrm>
        </p:spPr>
        <p:txBody>
          <a:bodyPr/>
          <a:lstStyle/>
          <a:p>
            <a:pPr lvl="0"/>
            <a:r>
              <a:rPr lang="ru-RU" sz="2400" dirty="0"/>
              <a:t>разработка картотеки наблюдений;</a:t>
            </a:r>
          </a:p>
          <a:p>
            <a:pPr lvl="0"/>
            <a:r>
              <a:rPr lang="ru-RU" sz="2400" dirty="0"/>
              <a:t>разработка картотеки познавательно-исследовательской деятельности;</a:t>
            </a:r>
          </a:p>
          <a:p>
            <a:pPr lvl="0"/>
            <a:r>
              <a:rPr lang="ru-RU" sz="2400" dirty="0"/>
              <a:t>разработка картотеки подвижных игр;</a:t>
            </a:r>
          </a:p>
          <a:p>
            <a:pPr lvl="0"/>
            <a:r>
              <a:rPr lang="ru-RU" sz="2400" dirty="0"/>
              <a:t>разработка картотеки дидактических игр;</a:t>
            </a:r>
          </a:p>
          <a:p>
            <a:pPr lvl="0"/>
            <a:r>
              <a:rPr lang="ru-RU" sz="2400" dirty="0"/>
              <a:t>привлечение родителей;</a:t>
            </a:r>
          </a:p>
          <a:p>
            <a:pPr lvl="0"/>
            <a:r>
              <a:rPr lang="ru-RU" sz="2400" dirty="0"/>
              <a:t>подготовка памяток в уголок для родителей;</a:t>
            </a:r>
          </a:p>
          <a:p>
            <a:pPr lvl="0"/>
            <a:r>
              <a:rPr lang="ru-RU" sz="2400" dirty="0"/>
              <a:t>помощь родителей в благоустройстве предметно-развивающей среды прогулочного участка (изготовление пособий).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4486740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 работы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908720"/>
            <a:ext cx="8208912" cy="5217443"/>
          </a:xfrm>
        </p:spPr>
        <p:txBody>
          <a:bodyPr/>
          <a:lstStyle/>
          <a:p>
            <a:r>
              <a:rPr lang="ru-RU" dirty="0" smtClean="0"/>
              <a:t>Проведение  прогулок с детьми по картотеке (Приложение 1)</a:t>
            </a:r>
          </a:p>
          <a:p>
            <a:r>
              <a:rPr lang="ru-RU" dirty="0" smtClean="0"/>
              <a:t>Изготовление с детьми поделок на прогулках, сбор природного материала для поделок вместе с детьми.</a:t>
            </a:r>
          </a:p>
          <a:p>
            <a:r>
              <a:rPr lang="ru-RU" dirty="0" smtClean="0"/>
              <a:t>Анкетирование с родителями «Как вы гуляете с ребенком?»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651520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Заключительный этап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980728"/>
            <a:ext cx="7632848" cy="5145435"/>
          </a:xfrm>
        </p:spPr>
        <p:txBody>
          <a:bodyPr/>
          <a:lstStyle/>
          <a:p>
            <a:pPr lvl="0"/>
            <a:r>
              <a:rPr lang="ru-RU" dirty="0"/>
              <a:t>Обобщение результатов работы;</a:t>
            </a:r>
          </a:p>
          <a:p>
            <a:pPr lvl="0"/>
            <a:r>
              <a:rPr lang="ru-RU" dirty="0"/>
              <a:t>Презентация проекта.</a:t>
            </a:r>
          </a:p>
          <a:p>
            <a:r>
              <a:rPr lang="ru-RU" dirty="0" smtClean="0"/>
              <a:t>Сообщение о результатах проекта на родительском собрании.</a:t>
            </a:r>
          </a:p>
          <a:p>
            <a:r>
              <a:rPr lang="ru-RU" dirty="0" smtClean="0"/>
              <a:t>Фотоколлаж «Интересная прогулка!» </a:t>
            </a:r>
          </a:p>
          <a:p>
            <a:r>
              <a:rPr lang="ru-RU" dirty="0" smtClean="0"/>
              <a:t>Консультация </a:t>
            </a:r>
            <a:r>
              <a:rPr lang="ru-RU" dirty="0"/>
              <a:t>«Интересные, развивающие игры с детьми на прогулке» </a:t>
            </a:r>
            <a:r>
              <a:rPr lang="ru-RU" dirty="0" smtClean="0"/>
              <a:t>Приложение2</a:t>
            </a:r>
            <a:r>
              <a:rPr lang="ru-RU" dirty="0"/>
              <a:t> </a:t>
            </a:r>
            <a:endParaRPr lang="ru-RU" dirty="0" smtClean="0"/>
          </a:p>
          <a:p>
            <a:r>
              <a:rPr lang="ru-RU" dirty="0" smtClean="0"/>
              <a:t> </a:t>
            </a:r>
            <a:r>
              <a:rPr lang="ru-RU" dirty="0"/>
              <a:t>Конспект </a:t>
            </a:r>
            <a:r>
              <a:rPr lang="ru-RU" dirty="0" smtClean="0"/>
              <a:t>прогулки Приложение3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814620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Результаты проекта: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980728"/>
            <a:ext cx="8424936" cy="5145435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      </a:t>
            </a:r>
            <a:r>
              <a:rPr lang="ru-RU" sz="1600" dirty="0"/>
              <a:t>Данный проект был апробирован в рамках МАДОУ детский сад № 1 </a:t>
            </a:r>
            <a:r>
              <a:rPr lang="ru-RU" sz="1600" dirty="0" err="1"/>
              <a:t>с.Кармаскалы</a:t>
            </a:r>
            <a:r>
              <a:rPr lang="ru-RU" sz="1600" dirty="0"/>
              <a:t> в </a:t>
            </a:r>
            <a:r>
              <a:rPr lang="ru-RU" sz="1600" dirty="0" smtClean="0"/>
              <a:t>2019 </a:t>
            </a:r>
            <a:r>
              <a:rPr lang="ru-RU" sz="1600" dirty="0"/>
              <a:t>учебном году с детьми </a:t>
            </a:r>
            <a:r>
              <a:rPr lang="ru-RU" sz="1600" dirty="0" smtClean="0"/>
              <a:t>подготовительной группы №2.</a:t>
            </a:r>
          </a:p>
          <a:p>
            <a:pPr marL="0" indent="0">
              <a:buNone/>
            </a:pPr>
            <a:r>
              <a:rPr lang="ru-RU" sz="1600" dirty="0" smtClean="0"/>
              <a:t>    В </a:t>
            </a:r>
            <a:r>
              <a:rPr lang="ru-RU" sz="1600" dirty="0"/>
              <a:t>ходе реализации проекта я старалась соблюдать структуру прогулки. Так, если дети находились на занятии, требующем умственных усилий, усидчивости, прогулку начинала с подвижных игр, а затем переходила к наблюдениям. Если перед прогулкой было физкультурное или музыкальное занятие – начинала с наблюдений или спокойных игр</a:t>
            </a:r>
            <a:r>
              <a:rPr lang="ru-RU" sz="1600" dirty="0" smtClean="0"/>
              <a:t>. </a:t>
            </a:r>
            <a:r>
              <a:rPr lang="ru-RU" sz="1600" dirty="0"/>
              <a:t>Много времени уделяла наблюдениям за погодой, явлениями природы. Особенно понравилось детям рассматривать изморозь на траве и опавших листьях. Ребята пытались самостоятельно объяснить, что это такое и откуда появилось.</a:t>
            </a:r>
          </a:p>
          <a:p>
            <a:pPr marL="0" indent="0">
              <a:buNone/>
            </a:pPr>
            <a:r>
              <a:rPr lang="ru-RU" sz="1600" dirty="0" smtClean="0"/>
              <a:t>      Также </a:t>
            </a:r>
            <a:r>
              <a:rPr lang="ru-RU" sz="1600" dirty="0"/>
              <a:t>на прогулке мы беседовали с детьми о том, как сохранить здоровье, что нужно делать, чтобы не болеть. Обсуждали, что такое режим дня, зачем его соблюдать, зачем делать зарядку.</a:t>
            </a:r>
          </a:p>
          <a:p>
            <a:pPr marL="0" indent="0">
              <a:buNone/>
            </a:pPr>
            <a:r>
              <a:rPr lang="ru-RU" sz="1600" dirty="0" smtClean="0"/>
              <a:t>    Во </a:t>
            </a:r>
            <a:r>
              <a:rPr lang="ru-RU" sz="1600" dirty="0"/>
              <a:t>время прогулки я использовала разные виды </a:t>
            </a:r>
            <a:r>
              <a:rPr lang="ru-RU" sz="1600" u="sng" dirty="0"/>
              <a:t>гимнастик</a:t>
            </a:r>
            <a:r>
              <a:rPr lang="ru-RU" sz="1600" dirty="0"/>
              <a:t>: пальчиковую, зрительную, дыхательную</a:t>
            </a:r>
            <a:r>
              <a:rPr lang="ru-RU" sz="1600" dirty="0" smtClean="0"/>
              <a:t>.</a:t>
            </a:r>
            <a:r>
              <a:rPr lang="ru-RU" sz="1600" dirty="0"/>
              <a:t>  Родители получили знания о важности совместных прогулках с детьми.   Для дальнейшего контроля по данной проблеме планирую дать задание для родителей на лето: подготовить фоторепортаж о совместном отдыхе!</a:t>
            </a:r>
          </a:p>
          <a:p>
            <a:pPr marL="0" indent="0">
              <a:buNone/>
            </a:pP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11633109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188640"/>
            <a:ext cx="7200800" cy="432048"/>
          </a:xfrm>
        </p:spPr>
        <p:txBody>
          <a:bodyPr/>
          <a:lstStyle/>
          <a:p>
            <a:r>
              <a:rPr lang="ru-RU" sz="2800" dirty="0"/>
              <a:t>Литература используемая для проекта: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548680"/>
            <a:ext cx="8352928" cy="5577483"/>
          </a:xfrm>
        </p:spPr>
        <p:txBody>
          <a:bodyPr/>
          <a:lstStyle/>
          <a:p>
            <a:pPr marL="0" indent="0">
              <a:buNone/>
            </a:pPr>
            <a:r>
              <a:rPr lang="ru-RU" sz="1800" dirty="0" smtClean="0"/>
              <a:t>1</a:t>
            </a:r>
            <a:r>
              <a:rPr lang="ru-RU" dirty="0" smtClean="0"/>
              <a:t>.</a:t>
            </a:r>
            <a:r>
              <a:rPr lang="ru-RU" sz="1800" dirty="0"/>
              <a:t> Программа </a:t>
            </a:r>
            <a:r>
              <a:rPr lang="ru-RU" sz="1800" b="1" i="1" dirty="0"/>
              <a:t>«От рождения до школы»</a:t>
            </a:r>
            <a:r>
              <a:rPr lang="ru-RU" sz="1800" dirty="0"/>
              <a:t>, под ред. Н.Е. </a:t>
            </a:r>
            <a:r>
              <a:rPr lang="ru-RU" sz="1800" dirty="0" err="1"/>
              <a:t>Вераксы</a:t>
            </a:r>
            <a:r>
              <a:rPr lang="ru-RU" sz="1800" dirty="0"/>
              <a:t>, Т.С. Комаровой, М.А. Васильевой, издание 2-е исправленное и дополненное, Москва </a:t>
            </a:r>
            <a:r>
              <a:rPr lang="ru-RU" sz="1800" b="1" i="1" dirty="0"/>
              <a:t>«МОЗАИКА-СИНТЕЗ»</a:t>
            </a:r>
            <a:r>
              <a:rPr lang="ru-RU" sz="1800" dirty="0"/>
              <a:t>, 2011 год.</a:t>
            </a:r>
          </a:p>
          <a:p>
            <a:pPr marL="0" indent="0">
              <a:buNone/>
            </a:pPr>
            <a:r>
              <a:rPr lang="ru-RU" sz="1800" dirty="0" smtClean="0"/>
              <a:t>2.Нафикова </a:t>
            </a:r>
            <a:r>
              <a:rPr lang="ru-RU" sz="1800" dirty="0"/>
              <a:t>З.Г., Березина А.Г. </a:t>
            </a:r>
            <a:r>
              <a:rPr lang="ru-RU" sz="1800" dirty="0" err="1"/>
              <a:t>Этноэкологические</a:t>
            </a:r>
            <a:r>
              <a:rPr lang="ru-RU" sz="1800" dirty="0"/>
              <a:t> наблюдения природы на основе башкирских народных примет (картотечное планирование): Методическое пособие.-Изд.2 ИРО РБ, 2017.</a:t>
            </a:r>
          </a:p>
          <a:p>
            <a:pPr marL="0" indent="0">
              <a:buNone/>
            </a:pPr>
            <a:r>
              <a:rPr lang="ru-RU" sz="1800" dirty="0" smtClean="0"/>
              <a:t> 3.</a:t>
            </a:r>
            <a:r>
              <a:rPr lang="ru-RU" sz="1800" dirty="0"/>
              <a:t>  </a:t>
            </a:r>
            <a:r>
              <a:rPr lang="ru-RU" sz="1800" dirty="0" smtClean="0"/>
              <a:t>Кравченко </a:t>
            </a:r>
            <a:r>
              <a:rPr lang="ru-RU" sz="1800" dirty="0"/>
              <a:t>И.В. Прогулки в детском саду. Старшая и подготовительная к школе группы. – М.: ТЦ Сфера, 2010.</a:t>
            </a:r>
          </a:p>
          <a:p>
            <a:pPr marL="0" indent="0">
              <a:buNone/>
            </a:pPr>
            <a:r>
              <a:rPr lang="ru-RU" sz="1800" dirty="0"/>
              <a:t>4</a:t>
            </a:r>
            <a:r>
              <a:rPr lang="ru-RU" sz="1800" dirty="0" smtClean="0"/>
              <a:t>. Иванова А.И. Экологические наблюдения и эксперименты в детском саду: Методическое пособие.- М.: ТЦ Сфера, 2009.</a:t>
            </a:r>
          </a:p>
          <a:p>
            <a:pPr marL="0" indent="0">
              <a:buNone/>
            </a:pPr>
            <a:r>
              <a:rPr lang="ru-RU" sz="1800" dirty="0" smtClean="0"/>
              <a:t>5. </a:t>
            </a:r>
            <a:r>
              <a:rPr lang="ru-RU" sz="1800" dirty="0" err="1" smtClean="0"/>
              <a:t>Фесюкова</a:t>
            </a:r>
            <a:r>
              <a:rPr lang="ru-RU" sz="1800" dirty="0" smtClean="0"/>
              <a:t> Л.Б., О.О. Григорьева. Времена года. Комплексные занятия. – Х.:ЧП «АНГРО ПЛЮС», 2008.</a:t>
            </a:r>
          </a:p>
          <a:p>
            <a:pPr marL="0" indent="0">
              <a:buNone/>
            </a:pPr>
            <a:r>
              <a:rPr lang="ru-RU" sz="1800" dirty="0"/>
              <a:t>6</a:t>
            </a:r>
            <a:r>
              <a:rPr lang="ru-RU" sz="1800" dirty="0" smtClean="0"/>
              <a:t>. </a:t>
            </a:r>
            <a:r>
              <a:rPr lang="ru-RU" sz="1800" dirty="0" err="1"/>
              <a:t>Нищева</a:t>
            </a:r>
            <a:r>
              <a:rPr lang="ru-RU" sz="1800" dirty="0"/>
              <a:t> Н.В. Подвижные и дидактические игры на прогулке. – </a:t>
            </a:r>
            <a:r>
              <a:rPr lang="ru-RU" sz="1800" dirty="0" err="1"/>
              <a:t>С.Пб</a:t>
            </a:r>
            <a:r>
              <a:rPr lang="ru-RU" sz="1800" dirty="0"/>
              <a:t>.: Детство – Пресс, 2011 г. </a:t>
            </a:r>
            <a:endParaRPr lang="ru-RU" sz="1800" dirty="0" smtClean="0"/>
          </a:p>
          <a:p>
            <a:pPr marL="0" indent="0">
              <a:buNone/>
            </a:pPr>
            <a:r>
              <a:rPr lang="ru-RU" sz="1800" dirty="0"/>
              <a:t>7</a:t>
            </a:r>
            <a:r>
              <a:rPr lang="ru-RU" sz="1800" dirty="0" smtClean="0"/>
              <a:t>. Методические </a:t>
            </a:r>
            <a:r>
              <a:rPr lang="ru-RU" sz="1800" dirty="0"/>
              <a:t>рекомендации по организации и проведению прогулок детей 3-7 лет. – </a:t>
            </a:r>
            <a:r>
              <a:rPr lang="ru-RU" sz="1800" dirty="0" err="1"/>
              <a:t>С.Пб</a:t>
            </a:r>
            <a:r>
              <a:rPr lang="ru-RU" sz="1800" dirty="0"/>
              <a:t>.: Детство – </a:t>
            </a:r>
            <a:r>
              <a:rPr lang="ru-RU" sz="1800" dirty="0" smtClean="0"/>
              <a:t>Пресс. 2006г.</a:t>
            </a:r>
          </a:p>
          <a:p>
            <a:pPr marL="0" indent="0">
              <a:buNone/>
            </a:pPr>
            <a:r>
              <a:rPr lang="ru-RU" sz="1800" dirty="0"/>
              <a:t>8</a:t>
            </a:r>
            <a:r>
              <a:rPr lang="ru-RU" sz="1800" dirty="0" smtClean="0"/>
              <a:t>. </a:t>
            </a:r>
            <a:r>
              <a:rPr lang="ru-RU" sz="1800" dirty="0" err="1" smtClean="0"/>
              <a:t>Алябьева</a:t>
            </a:r>
            <a:r>
              <a:rPr lang="ru-RU" sz="1800" dirty="0" smtClean="0"/>
              <a:t> Е.А. Игры путешествия на участке детского сада. – М.: ТЦ Сфера, 2015г.</a:t>
            </a:r>
          </a:p>
          <a:p>
            <a:pPr marL="0" indent="0">
              <a:buNone/>
            </a:pPr>
            <a:r>
              <a:rPr lang="ru-RU" sz="1800" dirty="0" smtClean="0"/>
              <a:t>8. </a:t>
            </a:r>
            <a:r>
              <a:rPr lang="ru-RU" sz="1800" dirty="0"/>
              <a:t> </a:t>
            </a:r>
            <a:r>
              <a:rPr lang="ru-RU" sz="1800" dirty="0" err="1"/>
              <a:t>Зенина</a:t>
            </a:r>
            <a:r>
              <a:rPr lang="ru-RU" sz="1800" dirty="0"/>
              <a:t> Т.Н. Циклы наблюдений за объектами </a:t>
            </a:r>
            <a:r>
              <a:rPr lang="ru-RU" sz="1800" dirty="0" err="1"/>
              <a:t>природы.Учебно</a:t>
            </a:r>
            <a:r>
              <a:rPr lang="ru-RU" sz="1800" dirty="0"/>
              <a:t>-методическое пособие.-М., ЦПО, 2008г.</a:t>
            </a:r>
          </a:p>
        </p:txBody>
      </p:sp>
    </p:spTree>
    <p:extLst>
      <p:ext uri="{BB962C8B-B14F-4D97-AF65-F5344CB8AC3E}">
        <p14:creationId xmlns:p14="http://schemas.microsoft.com/office/powerpoint/2010/main" val="34925167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597" y="908720"/>
            <a:ext cx="8761888" cy="5800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835696" y="508030"/>
            <a:ext cx="529343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>
                <a:solidFill>
                  <a:schemeClr val="tx2">
                    <a:lumMod val="50000"/>
                  </a:schemeClr>
                </a:solidFill>
              </a:rPr>
              <a:t>Перспективный план прогулки с детьми</a:t>
            </a:r>
          </a:p>
        </p:txBody>
      </p:sp>
    </p:spTree>
    <p:extLst>
      <p:ext uri="{BB962C8B-B14F-4D97-AF65-F5344CB8AC3E}">
        <p14:creationId xmlns:p14="http://schemas.microsoft.com/office/powerpoint/2010/main" val="5200548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980728"/>
            <a:ext cx="8791353" cy="55994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62248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44258312"/>
              </p:ext>
            </p:extLst>
          </p:nvPr>
        </p:nvGraphicFramePr>
        <p:xfrm>
          <a:off x="251520" y="980728"/>
          <a:ext cx="8736088" cy="54191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Документ" r:id="rId4" imgW="10480492" imgH="6502654" progId="Word.Document.12">
                  <p:embed/>
                </p:oleObj>
              </mc:Choice>
              <mc:Fallback>
                <p:oleObj name="Документ" r:id="rId4" imgW="10480492" imgH="6502654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51520" y="980728"/>
                        <a:ext cx="8736088" cy="541910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048700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476672"/>
            <a:ext cx="6914547" cy="56166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86161709"/>
      </p:ext>
    </p:extLst>
  </p:cSld>
  <p:clrMapOvr>
    <a:masterClrMapping/>
  </p:clrMapOvr>
</p:sld>
</file>

<file path=ppt/theme/theme1.xml><?xml version="1.0" encoding="utf-8"?>
<a:theme xmlns:a="http://schemas.openxmlformats.org/drawingml/2006/main" name="1_Тема Office">
  <a:themeElements>
    <a:clrScheme name="Другая 1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205867"/>
      </a:hlink>
      <a:folHlink>
        <a:srgbClr val="205867"/>
      </a:folHlink>
    </a:clrScheme>
    <a:fontScheme name="для шаблонов синий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2077</TotalTime>
  <Words>417</Words>
  <Application>Microsoft Office PowerPoint</Application>
  <PresentationFormat>Экран (4:3)</PresentationFormat>
  <Paragraphs>91</Paragraphs>
  <Slides>18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3" baseType="lpstr">
      <vt:lpstr>Arial</vt:lpstr>
      <vt:lpstr>Calibri</vt:lpstr>
      <vt:lpstr>Comic Sans MS</vt:lpstr>
      <vt:lpstr>1_Тема Office</vt:lpstr>
      <vt:lpstr>Документ</vt:lpstr>
      <vt:lpstr>Необычные осенние прогулки (Подготовительная группа)</vt:lpstr>
      <vt:lpstr>Презентация PowerPoint</vt:lpstr>
      <vt:lpstr>Интеграция образовательных областей: </vt:lpstr>
      <vt:lpstr>Актуальность темы:   </vt:lpstr>
      <vt:lpstr>Цель проекта: </vt:lpstr>
      <vt:lpstr>Ожидаемый результат</vt:lpstr>
      <vt:lpstr>Презентация PowerPoint</vt:lpstr>
      <vt:lpstr>Структурными компонентами прогулки являются:</vt:lpstr>
      <vt:lpstr>Подготовительный этап </vt:lpstr>
      <vt:lpstr>Основной этап</vt:lpstr>
      <vt:lpstr>План работы</vt:lpstr>
      <vt:lpstr>Заключительный этап</vt:lpstr>
      <vt:lpstr>Результаты проекта:  </vt:lpstr>
      <vt:lpstr>Литература используемая для проекта: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Тетрадь на спирали</dc:title>
  <dc:creator>Фокина Лидия Петровна</dc:creator>
  <cp:keywords>Шаблон презентации</cp:keywords>
  <cp:lastModifiedBy>USER</cp:lastModifiedBy>
  <cp:revision>117</cp:revision>
  <dcterms:created xsi:type="dcterms:W3CDTF">2014-07-06T18:18:01Z</dcterms:created>
  <dcterms:modified xsi:type="dcterms:W3CDTF">2021-10-25T11:16:27Z</dcterms:modified>
</cp:coreProperties>
</file>