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  <p:sldId id="272" r:id="rId3"/>
    <p:sldId id="273" r:id="rId4"/>
    <p:sldId id="274" r:id="rId5"/>
    <p:sldId id="275" r:id="rId6"/>
    <p:sldId id="276" r:id="rId7"/>
    <p:sldId id="292" r:id="rId8"/>
    <p:sldId id="293" r:id="rId9"/>
    <p:sldId id="277" r:id="rId10"/>
    <p:sldId id="278" r:id="rId11"/>
    <p:sldId id="294" r:id="rId12"/>
    <p:sldId id="279" r:id="rId13"/>
    <p:sldId id="295" r:id="rId14"/>
    <p:sldId id="280" r:id="rId15"/>
    <p:sldId id="281" r:id="rId16"/>
    <p:sldId id="282" r:id="rId17"/>
    <p:sldId id="283" r:id="rId18"/>
    <p:sldId id="284" r:id="rId19"/>
    <p:sldId id="288" r:id="rId20"/>
    <p:sldId id="289" r:id="rId21"/>
    <p:sldId id="290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-629" y="-7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7942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9012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0935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2089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246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43676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4843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232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31318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330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67640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31854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59589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74104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057631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98553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642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53D2EB8E-640B-4C73-AA73-2D990F9522CD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7833B9-3C7F-4A9B-B950-42B49328B8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68411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Предметы\1. История\Обновление 2020 - 2021\I. Древний мир\IV. Античность\4\20210225123903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Заголовок 1"/>
          <p:cNvSpPr txBox="1">
            <a:spLocks/>
          </p:cNvSpPr>
          <p:nvPr/>
        </p:nvSpPr>
        <p:spPr>
          <a:xfrm>
            <a:off x="220102" y="208573"/>
            <a:ext cx="11703673" cy="2415755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7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Греческая культура эпохи классики</a:t>
            </a:r>
            <a:endParaRPr lang="ru-RU" b="1" i="1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Подзаголовок 2"/>
          <p:cNvSpPr txBox="1">
            <a:spLocks/>
          </p:cNvSpPr>
          <p:nvPr/>
        </p:nvSpPr>
        <p:spPr>
          <a:xfrm>
            <a:off x="8006610" y="4983480"/>
            <a:ext cx="3891604" cy="1664207"/>
          </a:xfrm>
          <a:prstGeom prst="rect">
            <a:avLst/>
          </a:prstGeom>
          <a:ln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rm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AutoNum type="arabicPeriod"/>
              <a:tabLst/>
              <a:defRPr/>
            </a:pPr>
            <a:r>
              <a:rPr kumimoji="0" lang="ru-RU" sz="1800" b="1" i="1" u="none" strike="noStrike" kern="1200" cap="none" spc="0" normalizeH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entury Gothic"/>
              </a:rPr>
              <a:t>Архитектура.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AutoNum type="arabicPeriod"/>
              <a:tabLst/>
              <a:defRPr/>
            </a:pPr>
            <a:r>
              <a:rPr lang="ru-RU" b="1" i="1" baseline="0" dirty="0" smtClean="0">
                <a:solidFill>
                  <a:sysClr val="windowText" lastClr="000000">
                    <a:lumMod val="65000"/>
                    <a:lumOff val="3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entury Gothic"/>
              </a:rPr>
              <a:t>Афинский Акрополь.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AutoNum type="arabicPeriod"/>
              <a:tabLst/>
              <a:defRPr/>
            </a:pPr>
            <a:r>
              <a:rPr kumimoji="0" lang="ru-RU" sz="1800" b="1" i="1" u="none" strike="noStrike" kern="1200" cap="none" spc="0" normalizeH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entury Gothic"/>
              </a:rPr>
              <a:t>Скульптура.</a:t>
            </a:r>
          </a:p>
          <a:p>
            <a:pPr marL="342900" marR="0" lvl="0" indent="-342900" algn="l" defTabSz="457200" rtl="0" eaLnBrk="1" fontAlgn="auto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A53010"/>
              </a:buClr>
              <a:buSzTx/>
              <a:buFont typeface="Wingdings 3" charset="2"/>
              <a:buAutoNum type="arabicPeriod"/>
              <a:tabLst/>
              <a:defRPr/>
            </a:pPr>
            <a:r>
              <a:rPr kumimoji="0" lang="ru-RU" sz="1800" b="1" i="1" u="none" strike="noStrike" kern="1200" cap="none" spc="0" normalizeH="0" noProof="0" dirty="0" smtClean="0">
                <a:ln>
                  <a:noFill/>
                </a:ln>
                <a:solidFill>
                  <a:sysClr val="windowText" lastClr="000000">
                    <a:lumMod val="65000"/>
                    <a:lumOff val="3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entury Gothic"/>
              </a:rPr>
              <a:t>Театр.</a:t>
            </a:r>
            <a:endParaRPr kumimoji="0" lang="ru-RU" sz="1800" b="1" i="1" u="none" strike="noStrike" kern="1200" cap="none" spc="0" normalizeH="0" baseline="0" noProof="0" dirty="0">
              <a:ln>
                <a:noFill/>
              </a:ln>
              <a:solidFill>
                <a:sysClr val="windowText" lastClr="000000">
                  <a:lumMod val="65000"/>
                  <a:lumOff val="3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31605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Антон\Desktop\В разработке 2\Греция\Мыс_Сунион,_храм_Посейдон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2918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55448" y="329184"/>
            <a:ext cx="9262872" cy="1071346"/>
          </a:xfrm>
        </p:spPr>
        <p:txBody>
          <a:bodyPr/>
          <a:lstStyle/>
          <a:p>
            <a:pPr algn="ctr"/>
            <a:r>
              <a:rPr lang="ru-RU" sz="6000" b="1" i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6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6000" b="1" i="1" dirty="0" smtClean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Архитектура</a:t>
            </a:r>
            <a:endParaRPr lang="ru-RU" sz="6000" b="1" i="1" dirty="0">
              <a:ln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9514114" y="0"/>
            <a:ext cx="2677886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 век до н.э.  </a:t>
            </a:r>
            <a:r>
              <a:rPr lang="ru-RU" dirty="0"/>
              <a:t>– изобретение греками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ордера</a:t>
            </a:r>
            <a:r>
              <a:rPr lang="ru-RU" dirty="0"/>
              <a:t> ( с лат. – </a:t>
            </a:r>
            <a:r>
              <a:rPr lang="ru-RU" dirty="0">
                <a:solidFill>
                  <a:schemeClr val="bg1"/>
                </a:solidFill>
              </a:rPr>
              <a:t>«строй», «порядок» </a:t>
            </a:r>
            <a:r>
              <a:rPr lang="ru-RU" dirty="0"/>
              <a:t>) – строго продуманной системы соотношения между несущими и несомыми частями здания.</a:t>
            </a:r>
          </a:p>
          <a:p>
            <a:pPr marL="0" indent="0">
              <a:buNone/>
            </a:pP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ru-RU" dirty="0"/>
              <a:t>В качестве несущих частей выступали </a:t>
            </a:r>
            <a:r>
              <a:rPr lang="ru-RU" dirty="0">
                <a:solidFill>
                  <a:schemeClr val="bg1"/>
                </a:solidFill>
              </a:rPr>
              <a:t>колонны</a:t>
            </a:r>
          </a:p>
          <a:p>
            <a:pPr marL="0" indent="0">
              <a:buNone/>
            </a:pP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- </a:t>
            </a:r>
            <a:r>
              <a:rPr lang="ru-RU" dirty="0">
                <a:solidFill>
                  <a:schemeClr val="bg1"/>
                </a:solidFill>
              </a:rPr>
              <a:t>Крыша и перекрытие в качестве несомых</a:t>
            </a:r>
          </a:p>
          <a:p>
            <a:pPr marL="0" indent="0">
              <a:buNone/>
            </a:pPr>
            <a:r>
              <a:rPr lang="ru-RU" dirty="0"/>
              <a:t>Существовало всего три ордера: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дорический</a:t>
            </a:r>
            <a:r>
              <a:rPr lang="ru-RU" dirty="0"/>
              <a:t>,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ионический</a:t>
            </a:r>
            <a:r>
              <a:rPr lang="ru-RU" dirty="0"/>
              <a:t> и </a:t>
            </a: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коринфский</a:t>
            </a: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500743" y="5968452"/>
            <a:ext cx="8534400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chemeClr val="bg1"/>
                </a:solidFill>
              </a:rPr>
              <a:t>Древние греки совершили настоящий прорыв в искусстве строительства городов, сооружений храмов и общественных зданий.</a:t>
            </a:r>
            <a:endParaRPr lang="ru-RU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323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187184" y="1895443"/>
            <a:ext cx="4840457" cy="4670906"/>
          </a:xfrm>
          <a:ln w="19050">
            <a:solidFill>
              <a:srgbClr val="FFFF00"/>
            </a:solidFill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ru-RU" dirty="0" smtClean="0"/>
              <a:t>Первые храмы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дорического ордера </a:t>
            </a:r>
            <a:r>
              <a:rPr lang="ru-RU" dirty="0" smtClean="0"/>
              <a:t> появились на Пелопоннесе и в Великой Греции.</a:t>
            </a:r>
          </a:p>
          <a:p>
            <a:pPr marL="0" indent="0">
              <a:buNone/>
            </a:pPr>
            <a:r>
              <a:rPr lang="ru-RU" dirty="0" smtClean="0"/>
              <a:t>По все высоте колонн храма шли вертикальные углубления –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каннелюры</a:t>
            </a:r>
            <a:r>
              <a:rPr lang="ru-RU" dirty="0" smtClean="0"/>
              <a:t>.</a:t>
            </a:r>
          </a:p>
          <a:p>
            <a:pPr marL="0" indent="0">
              <a:buNone/>
            </a:pPr>
            <a:r>
              <a:rPr lang="ru-RU" dirty="0" smtClean="0"/>
              <a:t>Колонну завершала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капитель</a:t>
            </a:r>
            <a:r>
              <a:rPr lang="ru-RU" dirty="0" smtClean="0"/>
              <a:t>, состоявшая из круглой </a:t>
            </a:r>
            <a:r>
              <a:rPr lang="ru-RU" dirty="0" smtClean="0">
                <a:solidFill>
                  <a:schemeClr val="bg1"/>
                </a:solidFill>
              </a:rPr>
              <a:t>мраморной площадки</a:t>
            </a:r>
            <a:r>
              <a:rPr lang="ru-RU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/>
              <a:t>и квадратной плиты.</a:t>
            </a:r>
          </a:p>
          <a:p>
            <a:pPr marL="0" indent="0">
              <a:buNone/>
            </a:pP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Ионический ордер  </a:t>
            </a:r>
            <a:r>
              <a:rPr lang="ru-RU" dirty="0" smtClean="0"/>
              <a:t>– капитель с двумя завитками (волютами).</a:t>
            </a:r>
          </a:p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Коринфский ордер </a:t>
            </a:r>
            <a:r>
              <a:rPr lang="ru-RU" dirty="0" smtClean="0">
                <a:solidFill>
                  <a:schemeClr val="bg1"/>
                </a:solidFill>
              </a:rPr>
              <a:t>–</a:t>
            </a:r>
            <a:r>
              <a:rPr lang="ru-RU" dirty="0" smtClean="0">
                <a:solidFill>
                  <a:srgbClr val="FFC000"/>
                </a:solidFill>
              </a:rPr>
              <a:t> </a:t>
            </a:r>
            <a:r>
              <a:rPr lang="ru-RU" dirty="0" smtClean="0"/>
              <a:t>колонну венчала пышная связка резных листьев из мрамора.</a:t>
            </a:r>
            <a:endParaRPr lang="ru-RU" dirty="0"/>
          </a:p>
        </p:txBody>
      </p:sp>
      <p:pic>
        <p:nvPicPr>
          <p:cNvPr id="2050" name="Picture 2" descr="C:\Users\Антон\Desktop\В разработке 2\Греция\Фрагмент_храма_Посейдона,_Греция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11" y="171677"/>
            <a:ext cx="4794703" cy="639467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Антон\Desktop\В разработке 2\Греция\Греция\imp1454684220_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947" y="171677"/>
            <a:ext cx="2579234" cy="639467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87184" y="178592"/>
            <a:ext cx="4840457" cy="1716850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Скругленная прямоугольная выноска 3"/>
          <p:cNvSpPr/>
          <p:nvPr/>
        </p:nvSpPr>
        <p:spPr>
          <a:xfrm>
            <a:off x="283028" y="1992086"/>
            <a:ext cx="1534885" cy="612648"/>
          </a:xfrm>
          <a:prstGeom prst="wedgeRoundRectCallout">
            <a:avLst>
              <a:gd name="adj1" fmla="val 45631"/>
              <a:gd name="adj2" fmla="val 158449"/>
              <a:gd name="adj3" fmla="val 16667"/>
            </a:avLst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Каннелюр</a:t>
            </a:r>
            <a:endParaRPr lang="ru-RU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Скругленная прямоугольная выноска 9"/>
          <p:cNvSpPr/>
          <p:nvPr/>
        </p:nvSpPr>
        <p:spPr>
          <a:xfrm>
            <a:off x="2639786" y="2181498"/>
            <a:ext cx="1534885" cy="612648"/>
          </a:xfrm>
          <a:prstGeom prst="wedgeRoundRectCallout">
            <a:avLst>
              <a:gd name="adj1" fmla="val 47674"/>
              <a:gd name="adj2" fmla="val -251856"/>
              <a:gd name="adj3" fmla="val 16667"/>
            </a:avLst>
          </a:prstGeom>
          <a:ln>
            <a:solidFill>
              <a:srgbClr val="00206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Капитель</a:t>
            </a:r>
            <a:endParaRPr lang="ru-RU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3028" y="6030686"/>
            <a:ext cx="3425938" cy="3693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pPr algn="ctr"/>
            <a:r>
              <a:rPr lang="ru-RU" i="1" dirty="0" smtClean="0">
                <a:solidFill>
                  <a:schemeClr val="bg1"/>
                </a:solidFill>
              </a:rPr>
              <a:t>Храм Посейдона. Колонны.</a:t>
            </a:r>
            <a:endParaRPr lang="ru-RU" i="1" dirty="0">
              <a:solidFill>
                <a:schemeClr val="bg1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1493647" y="1339071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</a:t>
            </a:r>
            <a:endParaRPr lang="ru-RU" sz="2400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2" name="Прямоугольник 11"/>
          <p:cNvSpPr/>
          <p:nvPr/>
        </p:nvSpPr>
        <p:spPr>
          <a:xfrm flipH="1">
            <a:off x="10206764" y="1333474"/>
            <a:ext cx="5191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</a:t>
            </a:r>
            <a:endParaRPr lang="ru-RU" sz="2400" dirty="0">
              <a:ln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8633416" y="1333474"/>
            <a:ext cx="44435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ru-RU" sz="2400" dirty="0">
              <a:ln>
                <a:solidFill>
                  <a:sysClr val="windowText" lastClr="00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861798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Предметы\1. История\Обновление 2020 - 2021\I. Древний мир\IV. Античность\4\2021022513162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" descr="C:\Users\Антон\Desktop\В разработке 2\Греция\Греческая культура эпохи классики\Hram-Gefesta-sooruzhyon-v-period-449---415-godov-do-n.-e`.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099" y="142627"/>
            <a:ext cx="3099239" cy="2326253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39098" y="2575036"/>
            <a:ext cx="3099239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i="1" dirty="0" smtClean="0">
                <a:solidFill>
                  <a:schemeClr val="bg1"/>
                </a:solidFill>
              </a:rPr>
              <a:t>Храм Гефеста</a:t>
            </a:r>
            <a:endParaRPr lang="ru-RU" i="1" dirty="0">
              <a:solidFill>
                <a:schemeClr val="bg1"/>
              </a:solidFill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9240665" y="3017520"/>
            <a:ext cx="2819400" cy="373379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 smtClean="0"/>
              <a:t>Самыми </a:t>
            </a:r>
            <a:r>
              <a:rPr lang="ru-RU" dirty="0" smtClean="0">
                <a:solidFill>
                  <a:schemeClr val="bg1"/>
                </a:solidFill>
              </a:rPr>
              <a:t>красивыми греки считали храмы, окруженные колоннами </a:t>
            </a:r>
            <a:r>
              <a:rPr lang="ru-RU" dirty="0" smtClean="0"/>
              <a:t>со всех сторон. </a:t>
            </a:r>
          </a:p>
          <a:p>
            <a:pPr marL="0" indent="0">
              <a:buFont typeface="Wingdings 3" charset="2"/>
              <a:buNone/>
            </a:pPr>
            <a:r>
              <a:rPr lang="ru-RU" dirty="0" smtClean="0"/>
              <a:t>Такой храм назывался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оперенным</a:t>
            </a:r>
            <a:r>
              <a:rPr lang="ru-RU" dirty="0" smtClean="0"/>
              <a:t> ( по-гречески –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периптер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5012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Предметы\1. История\Обновление 2020 - 2021\I. Древний мир\IV. Античность\4\20210225123947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263518" y="80698"/>
            <a:ext cx="11743796" cy="166580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ru-RU" sz="5400" b="1" i="1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54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54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Афинский Акрополь</a:t>
            </a:r>
            <a:endParaRPr lang="ru-RU" sz="5400" b="1" i="1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бъект 2"/>
          <p:cNvSpPr txBox="1">
            <a:spLocks/>
          </p:cNvSpPr>
          <p:nvPr/>
        </p:nvSpPr>
        <p:spPr>
          <a:xfrm>
            <a:off x="8732520" y="1481229"/>
            <a:ext cx="3274794" cy="519056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ru-RU" dirty="0" smtClean="0"/>
              <a:t>При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Перикле</a:t>
            </a:r>
            <a:r>
              <a:rPr lang="ru-RU" dirty="0" smtClean="0"/>
              <a:t> на месте сожженных персами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Афин</a:t>
            </a:r>
            <a:r>
              <a:rPr lang="ru-RU" dirty="0" smtClean="0"/>
              <a:t>, был отстроен новый город, великолепный и благоустроенный. </a:t>
            </a:r>
          </a:p>
          <a:p>
            <a:pPr marL="0" indent="0" algn="ctr">
              <a:buFont typeface="Wingdings 3" charset="2"/>
              <a:buNone/>
            </a:pPr>
            <a:r>
              <a:rPr lang="ru-RU" dirty="0" smtClean="0"/>
              <a:t>На </a:t>
            </a:r>
            <a:r>
              <a:rPr lang="ru-RU" dirty="0" smtClean="0">
                <a:solidFill>
                  <a:schemeClr val="bg1"/>
                </a:solidFill>
              </a:rPr>
              <a:t>Акрополе </a:t>
            </a:r>
            <a:r>
              <a:rPr lang="ru-RU" dirty="0" smtClean="0"/>
              <a:t>сооружались храмы, посвященные </a:t>
            </a:r>
            <a:r>
              <a:rPr lang="ru-RU" dirty="0" smtClean="0">
                <a:solidFill>
                  <a:schemeClr val="bg1"/>
                </a:solidFill>
              </a:rPr>
              <a:t>Афине</a:t>
            </a:r>
            <a:r>
              <a:rPr lang="ru-RU" dirty="0" smtClean="0"/>
              <a:t>, богине победы </a:t>
            </a: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Нике</a:t>
            </a:r>
            <a:r>
              <a:rPr lang="ru-RU" dirty="0" smtClean="0"/>
              <a:t>, </a:t>
            </a:r>
            <a:r>
              <a:rPr lang="ru-RU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Эрихтонию</a:t>
            </a:r>
            <a:r>
              <a:rPr lang="ru-RU" dirty="0" smtClean="0"/>
              <a:t> – божеству Афин. Работами на Акрополе руководил  великий греческий скульптор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Фидий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3075" name="Picture 3" descr="C:\Предметы\1. История\Обновление 2020 - 2021\I. Древний мир\IV. Античность\4\Phidia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1481229"/>
            <a:ext cx="3911600" cy="5080000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8904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Антон\Desktop\В разработке 2\Греция\Древняя Греция\Греческая культура эпохи классики\0_7b6a2_c45a2e9d_ori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>
            <a:spLocks noGrp="1"/>
          </p:cNvSpPr>
          <p:nvPr>
            <p:ph idx="1"/>
          </p:nvPr>
        </p:nvSpPr>
        <p:spPr>
          <a:xfrm>
            <a:off x="141514" y="4822372"/>
            <a:ext cx="5564939" cy="185057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</a:t>
            </a:r>
            <a:r>
              <a:rPr lang="ru-RU" dirty="0"/>
              <a:t>Главным сооружением на </a:t>
            </a:r>
            <a:r>
              <a:rPr lang="ru-RU" dirty="0">
                <a:solidFill>
                  <a:schemeClr val="bg1"/>
                </a:solidFill>
              </a:rPr>
              <a:t>Акрополе</a:t>
            </a:r>
            <a:r>
              <a:rPr lang="ru-RU" dirty="0"/>
              <a:t> был </a:t>
            </a:r>
            <a:r>
              <a:rPr 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Парфенон</a:t>
            </a:r>
            <a:r>
              <a:rPr lang="ru-RU" dirty="0"/>
              <a:t> – храм 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Афины-Девы</a:t>
            </a:r>
            <a:r>
              <a:rPr lang="ru-RU" dirty="0"/>
              <a:t>. Дорический мраморный </a:t>
            </a:r>
            <a:r>
              <a:rPr lang="ru-RU" dirty="0">
                <a:solidFill>
                  <a:schemeClr val="bg1"/>
                </a:solidFill>
              </a:rPr>
              <a:t>периптер</a:t>
            </a:r>
            <a:r>
              <a:rPr lang="ru-RU" dirty="0"/>
              <a:t> как бы парил над </a:t>
            </a: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Афинами</a:t>
            </a:r>
            <a:r>
              <a:rPr lang="ru-RU" dirty="0"/>
              <a:t>, утверждая красоту и гармонию.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9852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Предметы\1. История\Обновление 2020 - 2021\I. Древний мир\IV. Античность\4\20210225123758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226620" y="4873658"/>
            <a:ext cx="6720935" cy="188536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 smtClean="0"/>
              <a:t>Храм был построен </a:t>
            </a:r>
            <a:r>
              <a:rPr lang="ru-RU" dirty="0"/>
              <a:t>в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447−438 годах до н. э. </a:t>
            </a:r>
            <a:r>
              <a:rPr lang="ru-RU" dirty="0"/>
              <a:t>архитектором </a:t>
            </a:r>
            <a:r>
              <a:rPr lang="ru-RU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Калликратом</a:t>
            </a:r>
            <a:r>
              <a:rPr lang="ru-RU" dirty="0"/>
              <a:t> по проекту </a:t>
            </a:r>
            <a:r>
              <a:rPr lang="ru-RU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Иктина</a:t>
            </a:r>
            <a:r>
              <a:rPr 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dirty="0" smtClean="0"/>
              <a:t>(украшен под руководством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Фидия</a:t>
            </a:r>
            <a:r>
              <a:rPr lang="ru-RU" dirty="0" smtClean="0"/>
              <a:t>).</a:t>
            </a:r>
          </a:p>
          <a:p>
            <a:pPr marL="0" indent="0" algn="ctr">
              <a:buNone/>
            </a:pPr>
            <a:r>
              <a:rPr lang="ru-RU" dirty="0"/>
              <a:t>Верхняя площадка ступеней, так называемый </a:t>
            </a: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стилобат</a:t>
            </a:r>
            <a:r>
              <a:rPr lang="ru-RU" dirty="0"/>
              <a:t>, имеет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69,5</a:t>
            </a:r>
            <a:r>
              <a:rPr lang="ru-RU" dirty="0"/>
              <a:t> м в длину и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30,9</a:t>
            </a:r>
            <a:r>
              <a:rPr lang="ru-RU" dirty="0"/>
              <a:t> м в ширину.</a:t>
            </a:r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9097316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Предметы\1. История\Обновление 2020 - 2021\I. Древний мир\IV. Античность\4\20210225123036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84403" y="5605272"/>
            <a:ext cx="11823193" cy="1109471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dirty="0"/>
              <a:t>Храм со всех сторон окружён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перистилем</a:t>
            </a:r>
            <a:r>
              <a:rPr lang="ru-RU" dirty="0"/>
              <a:t> — колоннадой, имеющей по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</a:t>
            </a:r>
            <a:r>
              <a:rPr lang="ru-RU" dirty="0"/>
              <a:t> колонн на фасадах и по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r>
              <a:rPr lang="ru-RU" dirty="0"/>
              <a:t> по бокам, учитывая угловые. Высота колонн равна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10,4</a:t>
            </a:r>
            <a:r>
              <a:rPr lang="ru-RU" dirty="0"/>
              <a:t> м, они составлены из 10-12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барабанов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1933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Антон\Desktop\В разработке 2\Греция\Греческая культура эпохи классики\Temple_of_athena_nike_20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98" y="-5204"/>
            <a:ext cx="12192000" cy="68632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434073" y="4474028"/>
            <a:ext cx="4636144" cy="2275115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sz="22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ru-RU" sz="2200" dirty="0" smtClean="0"/>
              <a:t>У входа в </a:t>
            </a:r>
            <a:r>
              <a:rPr lang="ru-RU" sz="2200" dirty="0" smtClean="0">
                <a:solidFill>
                  <a:schemeClr val="bg1"/>
                </a:solidFill>
              </a:rPr>
              <a:t>Акрополь был возведен изящный храм </a:t>
            </a:r>
            <a:r>
              <a:rPr lang="ru-RU" sz="2200" b="1" i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Ники </a:t>
            </a:r>
            <a:r>
              <a:rPr lang="ru-RU" sz="2200" b="1" i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Аптерос</a:t>
            </a:r>
            <a:r>
              <a:rPr lang="ru-RU" sz="2200" dirty="0" smtClean="0">
                <a:solidFill>
                  <a:schemeClr val="bg1"/>
                </a:solidFill>
              </a:rPr>
              <a:t> – бескрылой победы (архитектор </a:t>
            </a:r>
            <a:r>
              <a:rPr lang="ru-RU" sz="2200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Калликрат</a:t>
            </a:r>
            <a:r>
              <a:rPr lang="ru-RU" sz="2200" dirty="0" smtClean="0">
                <a:solidFill>
                  <a:schemeClr val="bg1"/>
                </a:solidFill>
              </a:rPr>
              <a:t>). </a:t>
            </a:r>
          </a:p>
          <a:p>
            <a:pPr marL="0" indent="0">
              <a:buFont typeface="Wingdings 3" charset="2"/>
              <a:buNone/>
            </a:pPr>
            <a:r>
              <a:rPr lang="ru-RU" sz="2200" dirty="0" smtClean="0">
                <a:solidFill>
                  <a:schemeClr val="bg1"/>
                </a:solidFill>
              </a:rPr>
              <a:t>Тем самым, афиняне демонстрировали, что </a:t>
            </a:r>
            <a:r>
              <a:rPr lang="ru-RU" sz="2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Победа</a:t>
            </a:r>
            <a:r>
              <a:rPr lang="ru-RU" sz="2200" dirty="0" smtClean="0">
                <a:solidFill>
                  <a:schemeClr val="bg1"/>
                </a:solidFill>
              </a:rPr>
              <a:t> навсегда останется с ними.</a:t>
            </a:r>
          </a:p>
          <a:p>
            <a:pPr marL="0" indent="0">
              <a:buFont typeface="Wingdings 3" charset="2"/>
              <a:buNone/>
            </a:pPr>
            <a:endParaRPr lang="ru-RU" dirty="0"/>
          </a:p>
        </p:txBody>
      </p:sp>
      <p:pic>
        <p:nvPicPr>
          <p:cNvPr id="6147" name="Picture 3" descr="C:\Users\Антон\Desktop\В разработке 2\Греция\Греческая культура эпохи классики\id-8766-hram-niki-apteros-01-735x10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7800" y="159431"/>
            <a:ext cx="3002417" cy="418338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701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Антон\Desktop\В разработке 2\Греция\afinskiy-akropol_1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12711" y="5614416"/>
            <a:ext cx="11981317" cy="1145612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ru-RU" dirty="0"/>
              <a:t>На месте, где согласно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мифу</a:t>
            </a:r>
            <a:r>
              <a:rPr lang="ru-RU" dirty="0"/>
              <a:t>, произошел спор между </a:t>
            </a:r>
            <a:r>
              <a:rPr lang="ru-RU" dirty="0">
                <a:solidFill>
                  <a:schemeClr val="bg1"/>
                </a:solidFill>
              </a:rPr>
              <a:t>Афиной и Посейдоном</a:t>
            </a:r>
            <a:r>
              <a:rPr lang="ru-RU" dirty="0"/>
              <a:t>, возведен храм </a:t>
            </a:r>
            <a:r>
              <a:rPr lang="ru-RU" b="1" i="1" dirty="0" err="1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Эрехтейнон</a:t>
            </a:r>
            <a:r>
              <a:rPr lang="ru-RU" dirty="0"/>
              <a:t>. Особенностью </a:t>
            </a:r>
            <a:r>
              <a:rPr lang="ru-RU" dirty="0" err="1">
                <a:solidFill>
                  <a:schemeClr val="bg1"/>
                </a:solidFill>
              </a:rPr>
              <a:t>Эрехтейнона</a:t>
            </a:r>
            <a:r>
              <a:rPr lang="ru-RU" dirty="0"/>
              <a:t> заключается в том, что на одном их портиков вместо колонн крышу поддерживают статуи девушек – </a:t>
            </a:r>
            <a:r>
              <a:rPr lang="ru-RU" b="1" i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коры</a:t>
            </a:r>
            <a:r>
              <a:rPr lang="ru-RU" dirty="0"/>
              <a:t>. </a:t>
            </a:r>
          </a:p>
        </p:txBody>
      </p:sp>
      <p:pic>
        <p:nvPicPr>
          <p:cNvPr id="7171" name="Picture 3" descr="C:\Users\Антон\Desktop\В разработке 2\Греция\afinskiy-akropol_9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743" y="215857"/>
            <a:ext cx="4299857" cy="3216495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1457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Предметы\1. История\Обновление 2020 - 2021\I. Древний мир\IV. Античность\4\20210225123020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6958584" y="4864608"/>
            <a:ext cx="5020653" cy="177698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dirty="0"/>
              <a:t>Строительство храма шло с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421 по 406 год до н.э.</a:t>
            </a:r>
            <a:r>
              <a:rPr lang="ru-RU" dirty="0"/>
              <a:t> в сложное для Афин время. Шла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Пелопонесская война </a:t>
            </a:r>
            <a:r>
              <a:rPr lang="ru-RU" dirty="0"/>
              <a:t>со </a:t>
            </a: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Спартой</a:t>
            </a:r>
            <a:r>
              <a:rPr lang="ru-RU" dirty="0"/>
              <a:t>, завершившаяся для афинян трагически.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84553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Предметы\1. История\Обновление 2020 - 2021\I. Древний мир\IV. Античность\4\20210225122937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Объект 2"/>
          <p:cNvSpPr txBox="1">
            <a:spLocks/>
          </p:cNvSpPr>
          <p:nvPr/>
        </p:nvSpPr>
        <p:spPr>
          <a:xfrm>
            <a:off x="8769097" y="3429000"/>
            <a:ext cx="3273551" cy="327355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ru-RU" dirty="0" smtClean="0"/>
              <a:t>Всеобщее восхищение вызывал украшенный колоннами </a:t>
            </a:r>
            <a:r>
              <a:rPr lang="ru-RU" dirty="0" smtClean="0">
                <a:solidFill>
                  <a:schemeClr val="bg1"/>
                </a:solidFill>
              </a:rPr>
              <a:t>вход на Акрополь -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Пропилеи</a:t>
            </a:r>
            <a:r>
              <a:rPr lang="ru-RU" dirty="0" smtClean="0"/>
              <a:t>. Строительство этой колоннады длилось с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437 по 432 годы до н.э. </a:t>
            </a:r>
            <a:r>
              <a:rPr lang="ru-RU" dirty="0" smtClean="0"/>
              <a:t>по замыслу зодчего </a:t>
            </a:r>
            <a:r>
              <a:rPr lang="ru-RU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Мнезикла</a:t>
            </a:r>
            <a:r>
              <a:rPr lang="ru-RU" dirty="0" smtClean="0"/>
              <a:t>.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6697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Предметы\1. История\Обновление 2020 - 2021\I. Древний мир\IV. Античность\4\20210225122800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Объект 2"/>
          <p:cNvSpPr txBox="1">
            <a:spLocks/>
          </p:cNvSpPr>
          <p:nvPr/>
        </p:nvSpPr>
        <p:spPr>
          <a:xfrm>
            <a:off x="7147781" y="4764024"/>
            <a:ext cx="4876580" cy="184708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dirty="0">
                <a:solidFill>
                  <a:schemeClr val="bg1"/>
                </a:solidFill>
              </a:rPr>
              <a:t>П</a:t>
            </a:r>
            <a:r>
              <a:rPr lang="ru-RU" dirty="0" smtClean="0">
                <a:solidFill>
                  <a:schemeClr val="bg1"/>
                </a:solidFill>
              </a:rPr>
              <a:t>остройка эта, сохранившаяся до наших дней, </a:t>
            </a:r>
            <a:r>
              <a:rPr lang="ru-RU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настолько прекрасна и так гармонирует с остальными зданиями Акрополя, что кажется, будто стоит здесь вечно</a:t>
            </a:r>
            <a:r>
              <a:rPr lang="ru-RU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</a:p>
          <a:p>
            <a:pPr marL="0" indent="0">
              <a:buFont typeface="Wingdings 3" charset="2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4258681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Предметы\1. История\Обновление 2020 - 2021\I. Древний мир\IV. Античность\4\20210225122844_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Объект 2"/>
          <p:cNvSpPr txBox="1">
            <a:spLocks/>
          </p:cNvSpPr>
          <p:nvPr/>
        </p:nvSpPr>
        <p:spPr>
          <a:xfrm>
            <a:off x="7278188" y="4425696"/>
            <a:ext cx="4759396" cy="2297320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 3" charset="2"/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5. </a:t>
            </a:r>
            <a:r>
              <a:rPr lang="ru-RU" dirty="0" smtClean="0">
                <a:solidFill>
                  <a:schemeClr val="bg1"/>
                </a:solidFill>
              </a:rPr>
              <a:t>На площади перед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Парфеноном</a:t>
            </a:r>
            <a:r>
              <a:rPr lang="ru-RU" dirty="0" smtClean="0">
                <a:solidFill>
                  <a:schemeClr val="bg1"/>
                </a:solidFill>
              </a:rPr>
              <a:t> возвышалась бронзовая статуя </a:t>
            </a: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Афины – Воительницы</a:t>
            </a:r>
            <a:r>
              <a:rPr lang="ru-RU" dirty="0" smtClean="0">
                <a:solidFill>
                  <a:schemeClr val="bg1"/>
                </a:solidFill>
              </a:rPr>
              <a:t>. </a:t>
            </a:r>
          </a:p>
          <a:p>
            <a:pPr marL="0" indent="0">
              <a:buFont typeface="Wingdings 3" charset="2"/>
              <a:buNone/>
            </a:pPr>
            <a:r>
              <a:rPr lang="ru-RU" dirty="0" smtClean="0">
                <a:solidFill>
                  <a:schemeClr val="bg1"/>
                </a:solidFill>
              </a:rPr>
              <a:t>Золотой наконечник копья Афины сверкал на солнце. На него ориентировались корабли, прибывавшие в Пирей.</a:t>
            </a:r>
          </a:p>
          <a:p>
            <a:pPr marL="0" indent="0">
              <a:buFont typeface="Wingdings 3" charset="2"/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849424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116569" y="81024"/>
            <a:ext cx="2825495" cy="664769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6. </a:t>
            </a:r>
            <a:r>
              <a:rPr lang="ru-RU" dirty="0"/>
              <a:t>Внутри Парфенона </a:t>
            </a:r>
            <a:r>
              <a:rPr 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Фидий</a:t>
            </a:r>
            <a:r>
              <a:rPr lang="ru-RU" i="1" dirty="0"/>
              <a:t> </a:t>
            </a:r>
            <a:r>
              <a:rPr lang="ru-RU" dirty="0"/>
              <a:t>поставил статую </a:t>
            </a:r>
            <a:r>
              <a:rPr lang="ru-RU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Афины – Девы</a:t>
            </a:r>
            <a:r>
              <a:rPr lang="ru-RU" dirty="0"/>
              <a:t>. </a:t>
            </a:r>
            <a:endParaRPr lang="ru-RU" dirty="0" smtClean="0"/>
          </a:p>
          <a:p>
            <a:pPr marL="0" indent="0">
              <a:buNone/>
            </a:pPr>
            <a:r>
              <a:rPr lang="ru-RU" dirty="0" smtClean="0"/>
              <a:t>Лицо </a:t>
            </a:r>
            <a:r>
              <a:rPr lang="ru-RU" dirty="0"/>
              <a:t>и руки богини были покрыты пластинами из </a:t>
            </a:r>
            <a:r>
              <a:rPr lang="ru-RU" dirty="0">
                <a:solidFill>
                  <a:schemeClr val="bg1"/>
                </a:solidFill>
              </a:rPr>
              <a:t>слоновой кости,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а </a:t>
            </a:r>
            <a:r>
              <a:rPr lang="ru-RU" dirty="0">
                <a:solidFill>
                  <a:schemeClr val="bg1"/>
                </a:solidFill>
              </a:rPr>
              <a:t>одежда – золотыми пластинами, которые были наложены на деревянную основу.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Правой </a:t>
            </a:r>
            <a:r>
              <a:rPr lang="ru-RU" dirty="0">
                <a:solidFill>
                  <a:schemeClr val="bg1"/>
                </a:solidFill>
              </a:rPr>
              <a:t>рукой богиня опиралась на колонну, а с ее ладони взлетала богиня победы </a:t>
            </a:r>
            <a:r>
              <a:rPr lang="ru-RU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Ника</a:t>
            </a:r>
            <a:r>
              <a:rPr lang="ru-RU" dirty="0">
                <a:solidFill>
                  <a:schemeClr val="bg1"/>
                </a:solidFill>
              </a:rPr>
              <a:t>.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155" y="81024"/>
            <a:ext cx="3475888" cy="6647693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Предметы\1. История\Обновление 2020 - 2021\I. Древний мир\IV. Античность\4\800px-Το_εσωτερικό_του_Παρθενώνα_-_Falke_Jacob_Von_-_188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24" y="81025"/>
            <a:ext cx="5350256" cy="6647693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5624020" y="6014966"/>
            <a:ext cx="3254803" cy="58477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i="1" dirty="0"/>
              <a:t>Афина </a:t>
            </a:r>
            <a:r>
              <a:rPr lang="ru-RU" sz="1600" i="1" dirty="0" err="1" smtClean="0"/>
              <a:t>Варвакион</a:t>
            </a:r>
            <a:r>
              <a:rPr lang="ru-RU" sz="1600" i="1" dirty="0" smtClean="0"/>
              <a:t>.</a:t>
            </a:r>
          </a:p>
          <a:p>
            <a:pPr algn="ctr"/>
            <a:r>
              <a:rPr lang="ru-RU" sz="1600" i="1" dirty="0" smtClean="0"/>
              <a:t>Древнеримская копия</a:t>
            </a:r>
            <a:endParaRPr lang="ru-RU" sz="1600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87096" y="390067"/>
            <a:ext cx="4706112" cy="70788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000" i="1" dirty="0" smtClean="0"/>
              <a:t>«Торжества </a:t>
            </a:r>
            <a:r>
              <a:rPr lang="ru-RU" sz="2000" i="1" dirty="0"/>
              <a:t>мудрости и порядка, победы нал темными силами».</a:t>
            </a:r>
          </a:p>
        </p:txBody>
      </p:sp>
    </p:spTree>
    <p:extLst>
      <p:ext uri="{BB962C8B-B14F-4D97-AF65-F5344CB8AC3E}">
        <p14:creationId xmlns:p14="http://schemas.microsoft.com/office/powerpoint/2010/main" val="29914052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10254343" cy="68368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12711" y="82604"/>
            <a:ext cx="4557259" cy="1400530"/>
          </a:xfrm>
        </p:spPr>
        <p:txBody>
          <a:bodyPr/>
          <a:lstStyle/>
          <a:p>
            <a:r>
              <a:rPr lang="ru-RU" sz="4800" b="1" i="1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ru-RU" sz="4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48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Скульптура</a:t>
            </a:r>
            <a:endParaRPr lang="ru-RU" sz="4800" b="1" i="1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Объект 2"/>
          <p:cNvSpPr>
            <a:spLocks noGrp="1"/>
          </p:cNvSpPr>
          <p:nvPr>
            <p:ph idx="1"/>
          </p:nvPr>
        </p:nvSpPr>
        <p:spPr>
          <a:xfrm>
            <a:off x="9546771" y="0"/>
            <a:ext cx="2645228" cy="685800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</a:rPr>
              <a:t>Самой известной скульптурой был </a:t>
            </a:r>
            <a:r>
              <a:rPr lang="ru-RU" b="1" i="1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Зевс Олимпийский</a:t>
            </a:r>
            <a:r>
              <a:rPr lang="ru-RU" dirty="0">
                <a:solidFill>
                  <a:schemeClr val="bg1"/>
                </a:solidFill>
              </a:rPr>
              <a:t>, созданный </a:t>
            </a:r>
            <a:r>
              <a:rPr 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Фидием</a:t>
            </a:r>
            <a:r>
              <a:rPr lang="ru-RU" dirty="0">
                <a:solidFill>
                  <a:schemeClr val="bg1"/>
                </a:solidFill>
              </a:rPr>
              <a:t>.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Древние считали </a:t>
            </a:r>
            <a:r>
              <a:rPr lang="ru-RU" dirty="0">
                <a:solidFill>
                  <a:schemeClr val="bg1"/>
                </a:solidFill>
              </a:rPr>
              <a:t>ее одним из </a:t>
            </a: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Чудес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Света</a:t>
            </a:r>
            <a:r>
              <a:rPr lang="ru-RU" dirty="0" smtClean="0">
                <a:solidFill>
                  <a:schemeClr val="bg1"/>
                </a:solidFill>
              </a:rPr>
              <a:t> (3 Чудо).</a:t>
            </a:r>
          </a:p>
          <a:p>
            <a:pPr marL="0" indent="0">
              <a:buNone/>
            </a:pPr>
            <a:r>
              <a:rPr lang="ru-RU" dirty="0">
                <a:solidFill>
                  <a:schemeClr val="bg1"/>
                </a:solidFill>
              </a:rPr>
              <a:t>Была воздвигнута в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веке </a:t>
            </a:r>
            <a:r>
              <a:rPr lang="ru-RU" dirty="0">
                <a:solidFill>
                  <a:schemeClr val="bg1"/>
                </a:solidFill>
              </a:rPr>
              <a:t>до нашей эры.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chemeClr val="bg1"/>
                </a:solidFill>
              </a:rPr>
              <a:t>Она </a:t>
            </a:r>
            <a:r>
              <a:rPr lang="ru-RU" dirty="0">
                <a:solidFill>
                  <a:schemeClr val="bg1"/>
                </a:solidFill>
              </a:rPr>
              <a:t>была изготовлена из золота, дерева и слоновой кости. Высота всей статуи вместе с пьедесталом составляла, по разным данным, от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12</a:t>
            </a:r>
            <a:r>
              <a:rPr lang="ru-RU" dirty="0">
                <a:solidFill>
                  <a:schemeClr val="bg1"/>
                </a:solidFill>
              </a:rPr>
              <a:t> до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17</a:t>
            </a:r>
            <a:r>
              <a:rPr lang="ru-RU" dirty="0">
                <a:solidFill>
                  <a:schemeClr val="bg1"/>
                </a:solidFill>
              </a:rPr>
              <a:t> метров. </a:t>
            </a:r>
          </a:p>
        </p:txBody>
      </p:sp>
    </p:spTree>
    <p:extLst>
      <p:ext uri="{BB962C8B-B14F-4D97-AF65-F5344CB8AC3E}">
        <p14:creationId xmlns:p14="http://schemas.microsoft.com/office/powerpoint/2010/main" val="10688706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1" name="Picture 3" descr="C:\Users\Антон\Desktop\В разработке 2\Греция\afinskiy-akropol_1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Объект 2"/>
          <p:cNvSpPr txBox="1">
            <a:spLocks/>
          </p:cNvSpPr>
          <p:nvPr/>
        </p:nvSpPr>
        <p:spPr>
          <a:xfrm>
            <a:off x="6389914" y="4642495"/>
            <a:ext cx="5619368" cy="2151497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ru-RU" dirty="0" smtClean="0">
                <a:solidFill>
                  <a:schemeClr val="bg1"/>
                </a:solidFill>
              </a:rPr>
              <a:t>В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Древней Греции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архитектура</a:t>
            </a:r>
            <a:r>
              <a:rPr lang="ru-RU" dirty="0" smtClean="0">
                <a:solidFill>
                  <a:schemeClr val="bg1"/>
                </a:solidFill>
              </a:rPr>
              <a:t> и скульптура выступали как равноценные искусства. Храмы, площади, улицы и общественные сооружения были украшены </a:t>
            </a:r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скульптурами</a:t>
            </a:r>
            <a:r>
              <a:rPr lang="ru-RU" dirty="0" smtClean="0">
                <a:solidFill>
                  <a:schemeClr val="bg1"/>
                </a:solidFill>
              </a:rPr>
              <a:t>. В глубокой древности статуи делали из дерева, затем их стали отливать из бронзы и ваять из мрамора.</a:t>
            </a:r>
          </a:p>
          <a:p>
            <a:pPr marL="0" indent="0">
              <a:buFont typeface="Wingdings 3" charset="2"/>
              <a:buNone/>
            </a:pPr>
            <a:endParaRPr lang="ru-RU" dirty="0"/>
          </a:p>
        </p:txBody>
      </p:sp>
      <p:pic>
        <p:nvPicPr>
          <p:cNvPr id="12292" name="Picture 4" descr="C:\Users\Антон\Desktop\В разработке 2\Греция\Греческая культура эпохи классики\62101086_Otduyhayuschiy_Germes__Lisipp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20" y="97971"/>
            <a:ext cx="3483694" cy="4459129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51720" y="4642495"/>
            <a:ext cx="3483694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chemeClr val="bg1"/>
                </a:solidFill>
              </a:rPr>
              <a:t>"Отдыхающий Гермес" </a:t>
            </a:r>
            <a:r>
              <a:rPr lang="ru-RU" i="1" dirty="0" err="1">
                <a:solidFill>
                  <a:schemeClr val="bg1"/>
                </a:solidFill>
              </a:rPr>
              <a:t>Лисипп</a:t>
            </a:r>
            <a:r>
              <a:rPr lang="ru-RU" i="1" dirty="0">
                <a:solidFill>
                  <a:schemeClr val="bg1"/>
                </a:solidFill>
              </a:rPr>
              <a:t>, </a:t>
            </a:r>
            <a:r>
              <a:rPr lang="ru-RU" i="1" dirty="0" err="1">
                <a:solidFill>
                  <a:schemeClr val="bg1"/>
                </a:solidFill>
              </a:rPr>
              <a:t>IVв</a:t>
            </a:r>
            <a:r>
              <a:rPr lang="ru-RU" i="1" dirty="0">
                <a:solidFill>
                  <a:schemeClr val="bg1"/>
                </a:solidFill>
              </a:rPr>
              <a:t>. до н. </a:t>
            </a:r>
            <a:r>
              <a:rPr lang="ru-RU" i="1" dirty="0" smtClean="0">
                <a:solidFill>
                  <a:schemeClr val="bg1"/>
                </a:solidFill>
              </a:rPr>
              <a:t>э.</a:t>
            </a:r>
            <a:endParaRPr lang="ru-RU" i="1" dirty="0">
              <a:solidFill>
                <a:schemeClr val="bg1"/>
              </a:solidFill>
            </a:endParaRPr>
          </a:p>
        </p:txBody>
      </p:sp>
      <p:pic>
        <p:nvPicPr>
          <p:cNvPr id="11266" name="Picture 2" descr="C:\Предметы\1. История\Обновление 2020 - 2021\I. Древний мир\IV. Античность\4\imp1454684140_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9914" y="97971"/>
            <a:ext cx="5619368" cy="4459129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76301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4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288338" y="5212081"/>
            <a:ext cx="11772598" cy="1515290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dirty="0" smtClean="0"/>
              <a:t>Статуи юношей-атлетов принесли славу скульптору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Мирону</a:t>
            </a:r>
            <a:r>
              <a:rPr lang="ru-RU" dirty="0" smtClean="0"/>
              <a:t>. Выразительно передано движение в его статуе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Дискобол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dirty="0" smtClean="0">
                <a:ln>
                  <a:solidFill>
                    <a:sysClr val="windowText" lastClr="000000"/>
                  </a:solidFill>
                </a:ln>
              </a:rPr>
              <a:t> </a:t>
            </a:r>
            <a:r>
              <a:rPr lang="ru-RU" dirty="0" smtClean="0"/>
              <a:t>(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dirty="0" smtClean="0"/>
              <a:t>). Скульптор </a:t>
            </a:r>
            <a:r>
              <a:rPr lang="ru-RU" b="1" i="1" dirty="0" err="1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Поликлет</a:t>
            </a:r>
            <a:r>
              <a:rPr lang="ru-RU" dirty="0" smtClean="0"/>
              <a:t> точно рассчитал пропорции идеального человеческого тела и воплотил идеал в статуе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Дорифор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dirty="0" smtClean="0"/>
              <a:t> (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dirty="0" smtClean="0"/>
              <a:t>) </a:t>
            </a:r>
            <a:r>
              <a:rPr lang="ru-RU" dirty="0" smtClean="0">
                <a:solidFill>
                  <a:schemeClr val="bg1"/>
                </a:solidFill>
              </a:rPr>
              <a:t>(«Копьеносец»)</a:t>
            </a:r>
            <a:r>
              <a:rPr lang="ru-RU" dirty="0" smtClean="0"/>
              <a:t>. Скульптор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Пракситель</a:t>
            </a:r>
            <a:r>
              <a:rPr lang="ru-RU" dirty="0" smtClean="0"/>
              <a:t> прославился своими статуями богинь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Артемида из </a:t>
            </a:r>
            <a:r>
              <a:rPr lang="ru-RU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Габий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</a:t>
            </a:r>
            <a:r>
              <a:rPr lang="ru-RU" dirty="0" smtClean="0"/>
              <a:t> (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ru-RU" dirty="0" smtClean="0"/>
              <a:t>). </a:t>
            </a:r>
            <a:endParaRPr lang="ru-RU" dirty="0"/>
          </a:p>
        </p:txBody>
      </p:sp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841" y="156935"/>
            <a:ext cx="2993572" cy="488956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955" y="156935"/>
            <a:ext cx="4431845" cy="489205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1056" y="156935"/>
            <a:ext cx="3672300" cy="4889565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2684719" y="4398611"/>
            <a:ext cx="4860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endParaRPr lang="ru-RU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278491" y="4398611"/>
            <a:ext cx="4860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128533" y="4399393"/>
            <a:ext cx="4860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ru-RU" sz="28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ru-RU" sz="2800" b="1" dirty="0">
              <a:ln>
                <a:solidFill>
                  <a:sysClr val="windowText" lastClr="000000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0086778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Антон\Desktop\В разработке 2\Греция\Греческая культура эпохи классики\grecia_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04"/>
            <a:ext cx="12192000" cy="6864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1"/>
          <p:cNvSpPr txBox="1">
            <a:spLocks/>
          </p:cNvSpPr>
          <p:nvPr/>
        </p:nvSpPr>
        <p:spPr>
          <a:xfrm>
            <a:off x="4753541" y="89878"/>
            <a:ext cx="2684918" cy="962425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b="1" i="1" dirty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</a:t>
            </a:r>
            <a:r>
              <a:rPr lang="ru-RU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Театр</a:t>
            </a:r>
            <a:endParaRPr lang="ru-RU" b="1" i="1" dirty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Объект 2"/>
          <p:cNvSpPr>
            <a:spLocks noGrp="1"/>
          </p:cNvSpPr>
          <p:nvPr>
            <p:ph idx="1"/>
          </p:nvPr>
        </p:nvSpPr>
        <p:spPr>
          <a:xfrm>
            <a:off x="206829" y="5312229"/>
            <a:ext cx="3940628" cy="1382486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Театр</a:t>
            </a:r>
            <a:r>
              <a:rPr lang="ru-RU" dirty="0"/>
              <a:t> ( с греч. </a:t>
            </a:r>
            <a:r>
              <a:rPr lang="ru-RU" dirty="0">
                <a:solidFill>
                  <a:schemeClr val="bg1"/>
                </a:solidFill>
              </a:rPr>
              <a:t>– </a:t>
            </a:r>
            <a:r>
              <a:rPr lang="ru-RU" dirty="0" smtClean="0">
                <a:solidFill>
                  <a:schemeClr val="bg1"/>
                </a:solidFill>
              </a:rPr>
              <a:t>«место </a:t>
            </a:r>
            <a:r>
              <a:rPr lang="ru-RU" dirty="0">
                <a:solidFill>
                  <a:schemeClr val="bg1"/>
                </a:solidFill>
              </a:rPr>
              <a:t>для </a:t>
            </a:r>
            <a:r>
              <a:rPr lang="ru-RU" dirty="0" smtClean="0">
                <a:solidFill>
                  <a:schemeClr val="bg1"/>
                </a:solidFill>
              </a:rPr>
              <a:t>зрелищ»). </a:t>
            </a:r>
            <a:r>
              <a:rPr lang="ru-RU" dirty="0">
                <a:solidFill>
                  <a:schemeClr val="bg1"/>
                </a:solidFill>
              </a:rPr>
              <a:t>Греки строили театры под открытым небом на склонах </a:t>
            </a:r>
            <a:r>
              <a:rPr lang="ru-RU" dirty="0" smtClean="0">
                <a:solidFill>
                  <a:schemeClr val="bg1"/>
                </a:solidFill>
              </a:rPr>
              <a:t>холмов.</a:t>
            </a:r>
            <a:endParaRPr lang="ru-RU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1" name="Скругленная прямоугольная выноска 10"/>
          <p:cNvSpPr/>
          <p:nvPr/>
        </p:nvSpPr>
        <p:spPr>
          <a:xfrm>
            <a:off x="112712" y="3102430"/>
            <a:ext cx="3312367" cy="1464696"/>
          </a:xfrm>
          <a:prstGeom prst="wedgeRoundRectCallout">
            <a:avLst>
              <a:gd name="adj1" fmla="val 91129"/>
              <a:gd name="adj2" fmla="val 84245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+mn-cs"/>
              </a:rPr>
              <a:t>Театрон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ea typeface="+mn-ea"/>
                <a:cs typeface="+mn-cs"/>
              </a:rPr>
              <a:t> – место для зрителей, представляющее собой 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ea typeface="+mn-ea"/>
                <a:cs typeface="+mn-cs"/>
              </a:rPr>
              <a:t>каменные сидения</a:t>
            </a:r>
            <a:endParaRPr kumimoji="0" lang="ru-RU" sz="20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ea typeface="+mn-ea"/>
              <a:cs typeface="+mn-cs"/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9082033" y="5559292"/>
            <a:ext cx="2808312" cy="1080120"/>
          </a:xfrm>
          <a:prstGeom prst="wedgeRoundRectCallout">
            <a:avLst>
              <a:gd name="adj1" fmla="val -70576"/>
              <a:gd name="adj2" fmla="val -77520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+mn-cs"/>
              </a:rPr>
              <a:t>Орхестра</a:t>
            </a:r>
            <a:r>
              <a:rPr kumimoji="0" 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+mn-cs"/>
              </a:rPr>
              <a:t> – 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ea typeface="+mn-ea"/>
                <a:cs typeface="+mn-cs"/>
              </a:rPr>
              <a:t>площадка для 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ea typeface="+mn-ea"/>
                <a:cs typeface="+mn-cs"/>
              </a:rPr>
              <a:t>хора</a:t>
            </a:r>
            <a:endParaRPr kumimoji="0" lang="ru-RU" sz="20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ea typeface="+mn-ea"/>
              <a:cs typeface="+mn-cs"/>
            </a:endParaRPr>
          </a:p>
        </p:txBody>
      </p:sp>
      <p:sp>
        <p:nvSpPr>
          <p:cNvPr id="13" name="Скругленная прямоугольная выноска 12"/>
          <p:cNvSpPr/>
          <p:nvPr/>
        </p:nvSpPr>
        <p:spPr>
          <a:xfrm>
            <a:off x="1592661" y="1260158"/>
            <a:ext cx="2808312" cy="1183311"/>
          </a:xfrm>
          <a:prstGeom prst="wedgeRoundRectCallout">
            <a:avLst>
              <a:gd name="adj1" fmla="val 96311"/>
              <a:gd name="adj2" fmla="val 125526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+mn-cs"/>
              </a:rPr>
              <a:t>Скэне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ea typeface="+mn-ea"/>
                <a:cs typeface="+mn-cs"/>
              </a:rPr>
              <a:t> – место для переодевания 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uLnTx/>
                <a:uFillTx/>
                <a:ea typeface="+mn-ea"/>
                <a:cs typeface="+mn-cs"/>
              </a:rPr>
              <a:t>актеров</a:t>
            </a:r>
            <a:endParaRPr kumimoji="0" lang="ru-RU" sz="2000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uLnTx/>
              <a:uFillTx/>
              <a:ea typeface="+mn-ea"/>
              <a:cs typeface="+mn-cs"/>
            </a:endParaRPr>
          </a:p>
        </p:txBody>
      </p:sp>
      <p:sp>
        <p:nvSpPr>
          <p:cNvPr id="14" name="Скругленная прямоугольная выноска 13"/>
          <p:cNvSpPr/>
          <p:nvPr/>
        </p:nvSpPr>
        <p:spPr>
          <a:xfrm>
            <a:off x="8534613" y="3829360"/>
            <a:ext cx="3355732" cy="1080120"/>
          </a:xfrm>
          <a:prstGeom prst="wedgeRoundRectCallout">
            <a:avLst>
              <a:gd name="adj1" fmla="val -71119"/>
              <a:gd name="adj2" fmla="val -139362"/>
              <a:gd name="adj3" fmla="val 16667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ea typeface="+mn-ea"/>
                <a:cs typeface="+mn-cs"/>
              </a:rPr>
              <a:t>Проскенион</a:t>
            </a:r>
            <a:r>
              <a:rPr kumimoji="0" lang="ru-RU" sz="200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uLnTx/>
                <a:uFillTx/>
                <a:ea typeface="+mn-ea"/>
                <a:cs typeface="+mn-cs"/>
              </a:rPr>
              <a:t> – декорированная стена за сценой</a:t>
            </a:r>
            <a:endParaRPr kumimoji="0" lang="ru-RU" sz="20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uLnTx/>
              <a:uFillTx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23347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Антон\Desktop\В разработке 2\Греция\afinskiy-akropol_1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152400" y="4133088"/>
            <a:ext cx="5943600" cy="2583397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</a:t>
            </a:r>
            <a:r>
              <a:rPr lang="ru-RU" dirty="0" smtClean="0"/>
              <a:t> В </a:t>
            </a:r>
            <a:r>
              <a:rPr lang="ru-RU" dirty="0"/>
              <a:t>театре показывали </a:t>
            </a:r>
            <a:r>
              <a:rPr lang="ru-RU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трагедии</a:t>
            </a:r>
            <a:r>
              <a:rPr lang="ru-RU" dirty="0"/>
              <a:t> и </a:t>
            </a:r>
            <a:r>
              <a:rPr lang="ru-RU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комедии</a:t>
            </a:r>
            <a:r>
              <a:rPr lang="ru-RU" dirty="0"/>
              <a:t>. </a:t>
            </a:r>
            <a:r>
              <a:rPr lang="ru-RU" dirty="0">
                <a:solidFill>
                  <a:schemeClr val="bg1"/>
                </a:solidFill>
              </a:rPr>
              <a:t>Слово «трагедия» переводится как «песнь козла» и родилась из песни крестьян, изображавших из себя панов. </a:t>
            </a:r>
            <a:endParaRPr lang="ru-RU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</a:t>
            </a:r>
            <a:r>
              <a:rPr lang="ru-RU" dirty="0" smtClean="0"/>
              <a:t>Трагедии </a:t>
            </a:r>
            <a:r>
              <a:rPr lang="ru-RU" dirty="0"/>
              <a:t>рассказывали содержание </a:t>
            </a:r>
            <a:r>
              <a:rPr lang="ru-RU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мифов</a:t>
            </a:r>
            <a:r>
              <a:rPr lang="ru-RU" dirty="0"/>
              <a:t>, причем участники давали свою оценку событиям, говоря что хорошо, а что плохо.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736" y="77726"/>
            <a:ext cx="5922264" cy="3984837"/>
          </a:xfrm>
          <a:prstGeom prst="rect">
            <a:avLst/>
          </a:prstGeom>
          <a:ln>
            <a:solidFill>
              <a:srgbClr val="FFFF00"/>
            </a:solidFill>
          </a:ln>
        </p:spPr>
      </p:pic>
    </p:spTree>
    <p:extLst>
      <p:ext uri="{BB962C8B-B14F-4D97-AF65-F5344CB8AC3E}">
        <p14:creationId xmlns:p14="http://schemas.microsoft.com/office/powerpoint/2010/main" val="3045885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Антон\Desktop\В разработке 2\Греция\afinskiy-akropol_7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8009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2"/>
          <p:cNvSpPr>
            <a:spLocks noGrp="1"/>
          </p:cNvSpPr>
          <p:nvPr>
            <p:ph idx="1"/>
          </p:nvPr>
        </p:nvSpPr>
        <p:spPr>
          <a:xfrm>
            <a:off x="73152" y="4745736"/>
            <a:ext cx="12043924" cy="2020824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</a:t>
            </a:r>
            <a:r>
              <a:rPr lang="ru-RU" dirty="0" smtClean="0">
                <a:solidFill>
                  <a:schemeClr val="bg1"/>
                </a:solidFill>
              </a:rPr>
              <a:t>Герой </a:t>
            </a:r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трагедии</a:t>
            </a:r>
            <a:r>
              <a:rPr lang="ru-RU" dirty="0" smtClean="0"/>
              <a:t> учил зрителей бороться и побеждать, заставляя зрителей активно ему сопереживать.</a:t>
            </a:r>
          </a:p>
          <a:p>
            <a:pPr marL="0" indent="0">
              <a:buNone/>
            </a:pP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 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Комедии</a:t>
            </a:r>
            <a:r>
              <a:rPr lang="ru-RU" dirty="0" smtClean="0"/>
              <a:t> рассказывали о жизни </a:t>
            </a:r>
            <a:r>
              <a:rPr lang="ru-RU" dirty="0" smtClean="0">
                <a:solidFill>
                  <a:schemeClr val="bg1"/>
                </a:solidFill>
              </a:rPr>
              <a:t>простых людей</a:t>
            </a:r>
            <a:r>
              <a:rPr lang="ru-RU" dirty="0" smtClean="0"/>
              <a:t>, высмеивая </a:t>
            </a:r>
            <a:r>
              <a:rPr lang="ru-RU" dirty="0" smtClean="0">
                <a:solidFill>
                  <a:schemeClr val="bg1"/>
                </a:solidFill>
              </a:rPr>
              <a:t>пороки</a:t>
            </a:r>
            <a:r>
              <a:rPr lang="ru-RU" dirty="0" smtClean="0"/>
              <a:t> и плохие поступки.</a:t>
            </a:r>
          </a:p>
          <a:p>
            <a:pPr marL="0" indent="0">
              <a:buNone/>
            </a:pPr>
            <a:r>
              <a:rPr lang="ru-RU" dirty="0" smtClean="0"/>
              <a:t>Самыми знаменитыми авторами трагедий были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Эсхил</a:t>
            </a:r>
            <a:r>
              <a:rPr lang="ru-RU" dirty="0" smtClean="0"/>
              <a:t>,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Софокл</a:t>
            </a:r>
            <a:r>
              <a:rPr lang="ru-RU" dirty="0" smtClean="0"/>
              <a:t> и </a:t>
            </a:r>
            <a:r>
              <a:rPr lang="ru-RU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врипид</a:t>
            </a:r>
            <a:r>
              <a:rPr lang="ru-RU" dirty="0" smtClean="0"/>
              <a:t>. Лучшие комедии создавал </a:t>
            </a:r>
            <a:r>
              <a:rPr lang="ru-RU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Аристофан</a:t>
            </a:r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1026" name="Picture 2" descr="C:\Предметы\1. История\Обновление 2020 - 2021\I. Древний мир\IV. Античность\4\800px-Herma_of_Aeschylus,_Klas0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" y="125985"/>
            <a:ext cx="2743365" cy="406018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81280" y="4295894"/>
            <a:ext cx="2743365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i="1" dirty="0"/>
              <a:t>Эсхил</a:t>
            </a:r>
          </a:p>
        </p:txBody>
      </p:sp>
      <p:pic>
        <p:nvPicPr>
          <p:cNvPr id="1027" name="Picture 3" descr="C:\Предметы\1. История\Обновление 2020 - 2021\I. Древний мир\IV. Античность\4\Sophocles_pushkin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6443" y="125983"/>
            <a:ext cx="2989377" cy="406018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936443" y="4283178"/>
            <a:ext cx="2989377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i="1" dirty="0"/>
              <a:t>Софокл</a:t>
            </a:r>
          </a:p>
        </p:txBody>
      </p:sp>
      <p:pic>
        <p:nvPicPr>
          <p:cNvPr id="1028" name="Picture 4" descr="C:\Предметы\1. История\Обновление 2020 - 2021\I. Древний мир\IV. Античность\4\800px-Euripides_Pio-Clementino_Inv302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0047" y="125984"/>
            <a:ext cx="3049604" cy="406018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90047" y="4283178"/>
            <a:ext cx="3049604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i="1" dirty="0"/>
              <a:t>Еврипид</a:t>
            </a:r>
          </a:p>
        </p:txBody>
      </p:sp>
      <p:pic>
        <p:nvPicPr>
          <p:cNvPr id="1029" name="Picture 5" descr="C:\Предметы\1. История\Обновление 2020 - 2021\I. Древний мир\IV. Античность\4\800px-Bust_of_Aristophanes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6880" y="125985"/>
            <a:ext cx="2790196" cy="4066711"/>
          </a:xfrm>
          <a:prstGeom prst="rect">
            <a:avLst/>
          </a:prstGeom>
          <a:noFill/>
          <a:ln>
            <a:solidFill>
              <a:srgbClr val="FFFF00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9326880" y="4263104"/>
            <a:ext cx="2790196" cy="3693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i="1" dirty="0"/>
              <a:t>Аристофан</a:t>
            </a:r>
          </a:p>
        </p:txBody>
      </p:sp>
    </p:spTree>
    <p:extLst>
      <p:ext uri="{BB962C8B-B14F-4D97-AF65-F5344CB8AC3E}">
        <p14:creationId xmlns:p14="http://schemas.microsoft.com/office/powerpoint/2010/main" val="3522471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1036</TotalTime>
  <Words>929</Words>
  <Application>Microsoft Office PowerPoint</Application>
  <PresentationFormat>Произвольный</PresentationFormat>
  <Paragraphs>73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Ион</vt:lpstr>
      <vt:lpstr>Презентация PowerPoint</vt:lpstr>
      <vt:lpstr>1. Архитектура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3. Скульптура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Афины при Перикле</dc:title>
  <dc:creator>teacher</dc:creator>
  <cp:lastModifiedBy>Антон</cp:lastModifiedBy>
  <cp:revision>102</cp:revision>
  <dcterms:created xsi:type="dcterms:W3CDTF">2019-03-03T21:29:36Z</dcterms:created>
  <dcterms:modified xsi:type="dcterms:W3CDTF">2021-04-19T04:56:53Z</dcterms:modified>
</cp:coreProperties>
</file>