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2" r:id="rId3"/>
    <p:sldId id="303" r:id="rId4"/>
    <p:sldId id="272" r:id="rId5"/>
    <p:sldId id="305" r:id="rId6"/>
    <p:sldId id="259" r:id="rId7"/>
    <p:sldId id="280" r:id="rId8"/>
    <p:sldId id="296" r:id="rId9"/>
    <p:sldId id="297" r:id="rId10"/>
    <p:sldId id="299" r:id="rId11"/>
    <p:sldId id="300" r:id="rId12"/>
    <p:sldId id="298" r:id="rId13"/>
    <p:sldId id="287" r:id="rId14"/>
    <p:sldId id="289" r:id="rId15"/>
    <p:sldId id="290" r:id="rId16"/>
    <p:sldId id="291" r:id="rId17"/>
    <p:sldId id="292" r:id="rId18"/>
    <p:sldId id="293" r:id="rId19"/>
    <p:sldId id="294" r:id="rId20"/>
    <p:sldId id="286" r:id="rId21"/>
    <p:sldId id="30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0" autoAdjust="0"/>
    <p:restoredTop sz="94595" autoAdjust="0"/>
  </p:normalViewPr>
  <p:slideViewPr>
    <p:cSldViewPr>
      <p:cViewPr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4429132"/>
            <a:ext cx="7270576" cy="24288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ОТДЕЛ ОБРАЗОВАНИЯ АДМИНИСТРАЦИИ </a:t>
            </a:r>
            <a:br>
              <a:rPr lang="ru-RU" sz="2000" dirty="0" smtClean="0"/>
            </a:br>
            <a:r>
              <a:rPr lang="ru-RU" sz="2000" dirty="0" smtClean="0"/>
              <a:t>ПЕЧЕНГСКОГО МУНИЦИПАЛЬНОГО ОКРУГА МУРМАНСКОЙ ОБЛАСТИ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МУНИЦИПАЛЬНОЕ БЮДЖЕТНОЕ ДОШКОЛЬНОЕ ОБРАЗОВАТЕЛЬНОЕ УЧРЕЖДЕНИЕ </a:t>
            </a:r>
            <a:br>
              <a:rPr lang="ru-RU" sz="2000" dirty="0" smtClean="0"/>
            </a:br>
            <a:r>
              <a:rPr lang="ru-RU" sz="2000" dirty="0" smtClean="0"/>
              <a:t>«ДЕТСКИЙ САД </a:t>
            </a:r>
            <a:r>
              <a:rPr lang="ru-RU" sz="2000" dirty="0" smtClean="0"/>
              <a:t>№7</a:t>
            </a:r>
            <a:r>
              <a:rPr lang="ru-RU" sz="2000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2000" dirty="0" smtClean="0"/>
              <a:t>Проект: «МОЯ СЕМЬЯ»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 </a:t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1800" dirty="0" smtClean="0"/>
              <a:t>Руководитель проекта: учитель-дефектолог</a:t>
            </a:r>
            <a:br>
              <a:rPr lang="ru-RU" sz="1800" dirty="0" smtClean="0"/>
            </a:br>
            <a:r>
              <a:rPr lang="ru-RU" sz="1800" dirty="0" smtClean="0"/>
              <a:t>Михайлова Анастасия Павловна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2200" dirty="0" smtClean="0"/>
              <a:t>2021</a:t>
            </a:r>
            <a:r>
              <a:rPr lang="ru-RU" dirty="0" smtClean="0"/>
              <a:t> </a:t>
            </a:r>
            <a:r>
              <a:rPr lang="ru-RU" sz="2000" dirty="0" smtClean="0"/>
              <a:t>г.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140322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1800" b="1" dirty="0"/>
              <a:t>Вид проекта: </a:t>
            </a:r>
            <a:r>
              <a:rPr lang="ru-RU" sz="1800" dirty="0" smtClean="0"/>
              <a:t>краткосрочный</a:t>
            </a:r>
            <a:r>
              <a:rPr lang="ru-RU" sz="1800" dirty="0"/>
              <a:t>,</a:t>
            </a:r>
            <a:r>
              <a:rPr lang="ru-RU" sz="1800" dirty="0" smtClean="0"/>
              <a:t> индивидуальный; коррекционно-развивающий</a:t>
            </a:r>
          </a:p>
          <a:p>
            <a:r>
              <a:rPr lang="ru-RU" sz="1800" b="1" dirty="0" smtClean="0"/>
              <a:t>Сроки </a:t>
            </a:r>
            <a:r>
              <a:rPr lang="ru-RU" sz="1800" b="1" dirty="0"/>
              <a:t>реализации: </a:t>
            </a:r>
            <a:r>
              <a:rPr lang="ru-RU" sz="1800" dirty="0" smtClean="0"/>
              <a:t>1 неделя</a:t>
            </a:r>
            <a:endParaRPr lang="ru-RU" sz="1800" dirty="0" smtClean="0"/>
          </a:p>
          <a:p>
            <a:r>
              <a:rPr lang="ru-RU" sz="1800" b="1" dirty="0"/>
              <a:t>Участники проекта: </a:t>
            </a:r>
            <a:r>
              <a:rPr lang="ru-RU" sz="1800" dirty="0"/>
              <a:t>ребенок , </a:t>
            </a:r>
            <a:r>
              <a:rPr lang="ru-RU" sz="1800" dirty="0" smtClean="0"/>
              <a:t>семья ребенка, учитель-дефектолог</a:t>
            </a:r>
          </a:p>
          <a:p>
            <a:r>
              <a:rPr lang="ru-RU" sz="1800" dirty="0"/>
              <a:t> </a:t>
            </a:r>
            <a:r>
              <a:rPr lang="ru-RU" sz="1800" b="1" dirty="0"/>
              <a:t>Адресация проекта: </a:t>
            </a:r>
            <a:r>
              <a:rPr lang="ru-RU" sz="1800" dirty="0"/>
              <a:t>Миша, семья Миши</a:t>
            </a:r>
          </a:p>
          <a:p>
            <a:endParaRPr lang="ru-RU" sz="1800" dirty="0" smtClean="0"/>
          </a:p>
          <a:p>
            <a:endParaRPr lang="ru-RU" sz="1800" dirty="0"/>
          </a:p>
          <a:p>
            <a:endParaRPr lang="ru-RU" sz="1800" dirty="0"/>
          </a:p>
          <a:p>
            <a:endParaRPr lang="ru-RU" sz="1800" dirty="0" smtClean="0"/>
          </a:p>
          <a:p>
            <a:endParaRPr lang="ru-RU" sz="1800" dirty="0"/>
          </a:p>
          <a:p>
            <a:endParaRPr lang="ru-RU" sz="1800" b="1" dirty="0"/>
          </a:p>
          <a:p>
            <a:endParaRPr lang="ru-RU" sz="1800" dirty="0" smtClean="0"/>
          </a:p>
          <a:p>
            <a:endParaRPr lang="ru-RU" sz="18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068960"/>
            <a:ext cx="1745176" cy="1806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6435250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06117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900" dirty="0"/>
              <a:t>социализация и адаптация ребенка со сложной структурой дефекта с помощью методов альтернативной и дополнительной </a:t>
            </a:r>
            <a:r>
              <a:rPr lang="ru-RU" sz="1900" dirty="0" smtClean="0"/>
              <a:t>коммуникации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ПРОБЛЕМА</a:t>
            </a:r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ru-RU" sz="1800" dirty="0" smtClean="0"/>
              <a:t>формирование </a:t>
            </a:r>
            <a:r>
              <a:rPr lang="ru-RU" sz="1800" dirty="0"/>
              <a:t>коммуникативных и речевых навыков с использованием средств вербальной и альтернативной коммуникации, умения пользоваться ими в процессе социального </a:t>
            </a:r>
            <a:r>
              <a:rPr lang="ru-RU" sz="1800" dirty="0" smtClean="0"/>
              <a:t>взаимодействия</a:t>
            </a:r>
          </a:p>
          <a:p>
            <a:pPr marL="0" indent="0" algn="ctr">
              <a:buNone/>
            </a:pPr>
            <a:r>
              <a:rPr lang="ru-RU" sz="3000" cap="small" dirty="0" smtClean="0">
                <a:solidFill>
                  <a:srgbClr val="04617B"/>
                </a:solidFill>
                <a:ea typeface="+mj-ea"/>
                <a:cs typeface="+mj-cs"/>
              </a:rPr>
              <a:t>ЦЕЛЬ</a:t>
            </a:r>
          </a:p>
          <a:p>
            <a:pPr lvl="0">
              <a:buClr>
                <a:srgbClr val="0F6FC6"/>
              </a:buClr>
            </a:pPr>
            <a:r>
              <a:rPr lang="ru-RU" sz="2100" dirty="0">
                <a:solidFill>
                  <a:prstClr val="black"/>
                </a:solidFill>
              </a:rPr>
              <a:t>внедрение активных средств невербальной коммуникации для формирования социально значимых навыков общения ребенка со сложной структурой дефекта</a:t>
            </a:r>
          </a:p>
          <a:p>
            <a:pPr marL="0" indent="0" algn="ctr">
              <a:buNone/>
            </a:pPr>
            <a:endParaRPr lang="ru-RU" sz="2100" cap="small" dirty="0" smtClean="0">
              <a:solidFill>
                <a:srgbClr val="04617B"/>
              </a:solidFill>
              <a:ea typeface="+mj-ea"/>
              <a:cs typeface="+mj-cs"/>
            </a:endParaRPr>
          </a:p>
          <a:p>
            <a:pPr marL="0" indent="0" algn="ctr">
              <a:buNone/>
            </a:pPr>
            <a:endParaRPr lang="ru-RU" sz="1800" dirty="0"/>
          </a:p>
          <a:p>
            <a:pPr marL="0" indent="0" algn="ctr">
              <a:buNone/>
            </a:pPr>
            <a:endParaRPr lang="ru-RU" sz="2600" dirty="0" smtClean="0"/>
          </a:p>
          <a:p>
            <a:pPr marL="0" indent="0" algn="ctr">
              <a:buNone/>
            </a:pPr>
            <a:r>
              <a:rPr lang="ru-RU" sz="1200" dirty="0"/>
              <a:t/>
            </a:r>
            <a:br>
              <a:rPr lang="ru-RU" sz="12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4255778"/>
      </p:ext>
    </p:extLst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Задачи (для ребёнка)</a:t>
            </a:r>
            <a:endParaRPr lang="ru-RU" sz="2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980728"/>
            <a:ext cx="8286808" cy="5493224"/>
          </a:xfrm>
        </p:spPr>
        <p:txBody>
          <a:bodyPr>
            <a:noAutofit/>
          </a:bodyPr>
          <a:lstStyle/>
          <a:p>
            <a:pPr lvl="0"/>
            <a:r>
              <a:rPr lang="ru-RU" sz="1600" dirty="0" smtClean="0"/>
              <a:t>создание условий для формирования первичного представления об окружающем мире, а также для развития познавательных способностей в процессе разработки и реализации образовательного проекта </a:t>
            </a:r>
          </a:p>
          <a:p>
            <a:pPr lvl="0">
              <a:buNone/>
            </a:pPr>
            <a:r>
              <a:rPr lang="ru-RU" sz="1600" dirty="0" smtClean="0"/>
              <a:t>«Моя семья»;</a:t>
            </a:r>
          </a:p>
          <a:p>
            <a:r>
              <a:rPr lang="ru-RU" sz="1600" dirty="0" smtClean="0"/>
              <a:t>создание специальных педагогических условий для формирования навыков общения;</a:t>
            </a:r>
          </a:p>
          <a:p>
            <a:r>
              <a:rPr lang="ru-RU" sz="1600" dirty="0" smtClean="0"/>
              <a:t>развитие социально–бытовых знаний, умений и навыков.</a:t>
            </a:r>
          </a:p>
          <a:p>
            <a:pPr marL="0" indent="0" algn="ctr">
              <a:buNone/>
            </a:pP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ЗАДАЧИ (ДЛЯ ПЕДАГОГОВ)</a:t>
            </a:r>
          </a:p>
          <a:p>
            <a:r>
              <a:rPr lang="ru-RU" sz="1600" dirty="0" smtClean="0"/>
              <a:t>активизация </a:t>
            </a:r>
            <a:r>
              <a:rPr lang="ru-RU" sz="1600" dirty="0"/>
              <a:t>компенсаторных функций, развитие речевой активности и социализация в обществе ребенка со сложной структурой дефекта, посредством внедрения коррекционно-развивающих методов и технологий, ускоряющих процессы формирования речевых навыков и овладения детьми способами альтернативной и дополнительной коммуникации;</a:t>
            </a:r>
          </a:p>
          <a:p>
            <a:r>
              <a:rPr lang="ru-RU" sz="1600" dirty="0"/>
              <a:t>подбор и систематизация невербальных средств общения, обеспечивающих социальную адаптацию детей со сложной структурой </a:t>
            </a:r>
            <a:r>
              <a:rPr lang="ru-RU" sz="1600" dirty="0" smtClean="0"/>
              <a:t>дефекта</a:t>
            </a:r>
          </a:p>
          <a:p>
            <a:pPr marL="0" indent="0" algn="ctr">
              <a:buNone/>
            </a:pP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ЗАДАЧА (ДЛЯ РОДИТЕЛЕЙ)</a:t>
            </a:r>
          </a:p>
          <a:p>
            <a:pPr marL="0" indent="0" algn="just">
              <a:buNone/>
            </a:pPr>
            <a:r>
              <a:rPr lang="ru-RU" sz="1600" dirty="0"/>
              <a:t>обучение родителей методам развития коммуникативных навыков у детей, включение средств альтернативной и дополнительной коммуникации в повседневную жизнь</a:t>
            </a:r>
          </a:p>
          <a:p>
            <a:pPr marL="0" indent="0" algn="ctr">
              <a:buNone/>
            </a:pPr>
            <a:endParaRPr lang="ru-RU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ru-RU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sz="1600" dirty="0" smtClean="0"/>
          </a:p>
          <a:p>
            <a:pPr marL="0" indent="0">
              <a:buNone/>
            </a:pPr>
            <a:endParaRPr lang="ru-RU" sz="1600" dirty="0" smtClean="0"/>
          </a:p>
          <a:p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Предполагаемый результат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63272" cy="487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600" b="1" dirty="0" smtClean="0"/>
              <a:t>ДЛЯ РЕБЕНКА:</a:t>
            </a:r>
          </a:p>
          <a:p>
            <a:r>
              <a:rPr lang="ru-RU" sz="1600" dirty="0" smtClean="0"/>
              <a:t>приобретение</a:t>
            </a:r>
            <a:r>
              <a:rPr lang="ru-RU" sz="1600" dirty="0"/>
              <a:t> навыка невербального общения;</a:t>
            </a:r>
          </a:p>
          <a:p>
            <a:r>
              <a:rPr lang="ru-RU" sz="1600" dirty="0"/>
              <a:t>повышение мотивации к общению;</a:t>
            </a:r>
          </a:p>
          <a:p>
            <a:r>
              <a:rPr lang="ru-RU" sz="1600" dirty="0"/>
              <a:t>развитие мышление, внимание, воображение, память</a:t>
            </a:r>
            <a:r>
              <a:rPr lang="ru-RU" sz="1600" dirty="0" smtClean="0"/>
              <a:t>.</a:t>
            </a:r>
          </a:p>
          <a:p>
            <a:pPr marL="0" indent="0">
              <a:buNone/>
            </a:pPr>
            <a:r>
              <a:rPr lang="ru-RU" sz="1600" b="1" dirty="0" smtClean="0"/>
              <a:t>ДЛЯ ПЕДАГОГОВ:</a:t>
            </a:r>
          </a:p>
          <a:p>
            <a:r>
              <a:rPr lang="ru-RU" sz="1600" dirty="0" smtClean="0"/>
              <a:t>повышение </a:t>
            </a:r>
            <a:r>
              <a:rPr lang="ru-RU" sz="1600" dirty="0"/>
              <a:t>теоретического и практического уровня, профессионального мастерства и компетентности учителя-дефектолога;</a:t>
            </a:r>
          </a:p>
          <a:p>
            <a:r>
              <a:rPr lang="ru-RU" sz="1600" dirty="0"/>
              <a:t>разработка консультаций, рекомендаций направленных на обогащение знаний педагогов (воспитателей), родителей по вопросам развития речи;</a:t>
            </a:r>
          </a:p>
          <a:p>
            <a:r>
              <a:rPr lang="ru-RU" sz="1600" dirty="0"/>
              <a:t>повышение профессионального мастерства посредством ознакомления с технологией альтернативной и дополнительной </a:t>
            </a:r>
            <a:r>
              <a:rPr lang="ru-RU" sz="1600" dirty="0" smtClean="0"/>
              <a:t>коммуникации</a:t>
            </a:r>
          </a:p>
          <a:p>
            <a:pPr marL="0" indent="0">
              <a:buNone/>
            </a:pPr>
            <a:r>
              <a:rPr lang="ru-RU" sz="1600" b="1" dirty="0" smtClean="0"/>
              <a:t>ДЛЯ РОДИТЕЛЕЙ:</a:t>
            </a:r>
          </a:p>
          <a:p>
            <a:pPr lvl="0"/>
            <a:r>
              <a:rPr lang="ru-RU" sz="1600" dirty="0" smtClean="0"/>
              <a:t>появление </a:t>
            </a:r>
            <a:r>
              <a:rPr lang="ru-RU" sz="1600" dirty="0"/>
              <a:t>новых способов общения с ребенком  в процессе коммуникативного взаимодействия;</a:t>
            </a:r>
          </a:p>
          <a:p>
            <a:pPr lvl="0"/>
            <a:r>
              <a:rPr lang="ru-RU" sz="1600" dirty="0"/>
              <a:t>повышение активности родителей в образовательном процессе в рамках проекта;</a:t>
            </a:r>
          </a:p>
          <a:p>
            <a:r>
              <a:rPr lang="ru-RU" sz="1600" dirty="0"/>
              <a:t>участие родителей в практических делах группы</a:t>
            </a:r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800" dirty="0" smtClean="0"/>
          </a:p>
          <a:p>
            <a:endParaRPr lang="ru-RU" sz="1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166117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5128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Результат проектной деятельности: Книжка по альтернативной коммуникации «Моя семья»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428596" y="2071678"/>
            <a:ext cx="3657600" cy="658368"/>
          </a:xfrm>
        </p:spPr>
        <p:txBody>
          <a:bodyPr/>
          <a:lstStyle/>
          <a:p>
            <a:pPr algn="ctr"/>
            <a:r>
              <a:rPr lang="ru-RU" dirty="0" smtClean="0"/>
              <a:t>Обложка книги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357686" y="2071678"/>
            <a:ext cx="3657600" cy="658368"/>
          </a:xfrm>
        </p:spPr>
        <p:txBody>
          <a:bodyPr/>
          <a:lstStyle/>
          <a:p>
            <a:pPr algn="ctr"/>
            <a:r>
              <a:rPr lang="ru-RU" dirty="0" smtClean="0"/>
              <a:t>Оглавление</a:t>
            </a:r>
            <a:endParaRPr lang="ru-RU" dirty="0"/>
          </a:p>
        </p:txBody>
      </p:sp>
      <p:pic>
        <p:nvPicPr>
          <p:cNvPr id="2050" name="Picture 2" descr="C:\Users\User\Desktop\Sd7gxzxr4jY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933700"/>
            <a:ext cx="3657600" cy="2743200"/>
          </a:xfrm>
          <a:prstGeom prst="rect">
            <a:avLst/>
          </a:prstGeom>
          <a:noFill/>
        </p:spPr>
      </p:pic>
      <p:pic>
        <p:nvPicPr>
          <p:cNvPr id="2051" name="Picture 3" descr="C:\Users\User\Desktop\oDFuERJSIR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1975" y="293370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dirty="0" smtClean="0"/>
              <a:t>Этапы реализации </a:t>
            </a:r>
            <a:r>
              <a:rPr lang="ru-RU" sz="6600" dirty="0" err="1" smtClean="0"/>
              <a:t>проэкта</a:t>
            </a:r>
            <a:endParaRPr lang="ru-RU" sz="6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600" b="1" dirty="0" smtClean="0"/>
              <a:t>1 этап- Подготовительный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  <p:pic>
        <p:nvPicPr>
          <p:cNvPr id="7" name="Содержимое 6" descr="iey9UYcCacM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43450" y="2362200"/>
            <a:ext cx="3186136" cy="3886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500034" y="1071546"/>
            <a:ext cx="3657600" cy="1299418"/>
          </a:xfrm>
        </p:spPr>
        <p:txBody>
          <a:bodyPr/>
          <a:lstStyle/>
          <a:p>
            <a:r>
              <a:rPr lang="ru-RU" sz="1600" dirty="0" smtClean="0"/>
              <a:t>подбор пособий, подходящих для проведения коррекционно-развивающей работы с ребёнком</a:t>
            </a:r>
            <a:endParaRPr lang="ru-RU" sz="16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343400" y="1285860"/>
            <a:ext cx="3657600" cy="942228"/>
          </a:xfrm>
        </p:spPr>
        <p:txBody>
          <a:bodyPr/>
          <a:lstStyle/>
          <a:p>
            <a:r>
              <a:rPr lang="ru-RU" sz="1600" dirty="0" smtClean="0"/>
              <a:t>ФОТОГРАФИИ ИЗ СЕМЕЙНОГО АЛЬБОМА, КАРТОЧКИ ,ПИКТОГРАММЫ</a:t>
            </a:r>
            <a:endParaRPr lang="ru-RU" sz="1600" dirty="0"/>
          </a:p>
        </p:txBody>
      </p:sp>
      <p:pic>
        <p:nvPicPr>
          <p:cNvPr id="1027" name="Picture 3" descr="C:\Users\User\Desktop\D7ku9pqWsAACQ-I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643182"/>
            <a:ext cx="3657600" cy="2743200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3429000"/>
            <a:ext cx="2065968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7467600" cy="9890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2 этап- Основной: </a:t>
            </a:r>
            <a:r>
              <a:rPr lang="ru-RU" sz="2700" i="1" dirty="0" smtClean="0"/>
              <a:t>практическая часть работы над проектом</a:t>
            </a:r>
            <a:r>
              <a:rPr lang="ru-RU" sz="3200" i="1" dirty="0" smtClean="0"/>
              <a:t/>
            </a:r>
            <a:br>
              <a:rPr lang="ru-RU" sz="3200" i="1" dirty="0" smtClean="0"/>
            </a:br>
            <a:endParaRPr lang="ru-RU" dirty="0"/>
          </a:p>
        </p:txBody>
      </p:sp>
      <p:pic>
        <p:nvPicPr>
          <p:cNvPr id="5" name="Содержимое 4" descr="DFlDZB2AW-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571612"/>
            <a:ext cx="3429000" cy="4572000"/>
          </a:xfrm>
        </p:spPr>
      </p:pic>
      <p:pic>
        <p:nvPicPr>
          <p:cNvPr id="6" name="Содержимое 5" descr="y-L_CtRAQ7k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71472" y="1500174"/>
            <a:ext cx="3429000" cy="45720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Содержание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создание проблемной коммуникативной ситуации ( ребёнок отвечает в доступной ему форме, показывает  свое отношение к высказыванию взрослого «да» или «нет»);</a:t>
            </a:r>
          </a:p>
          <a:p>
            <a:r>
              <a:rPr lang="ru-RU" dirty="0" smtClean="0"/>
              <a:t>соотнесение пиктограммы и фотографии;</a:t>
            </a:r>
          </a:p>
          <a:p>
            <a:r>
              <a:rPr lang="ru-RU" dirty="0" smtClean="0"/>
              <a:t>накопление предикативного словаря;</a:t>
            </a:r>
          </a:p>
          <a:p>
            <a:r>
              <a:rPr lang="ru-RU" dirty="0" smtClean="0"/>
              <a:t>составление фраз из двух пиктограмм по демонстрации на фото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Художественное творчество </a:t>
            </a:r>
            <a:br>
              <a:rPr lang="ru-RU" dirty="0" smtClean="0"/>
            </a:br>
            <a:r>
              <a:rPr lang="ru-RU" dirty="0" smtClean="0"/>
              <a:t>(по плану воспитателя)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357158" y="2500306"/>
            <a:ext cx="3657600" cy="658368"/>
          </a:xfrm>
        </p:spPr>
        <p:txBody>
          <a:bodyPr/>
          <a:lstStyle/>
          <a:p>
            <a:pPr algn="ctr"/>
            <a:r>
              <a:rPr lang="ru-RU" dirty="0" smtClean="0"/>
              <a:t>Аппликация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357686" y="2143116"/>
            <a:ext cx="3657600" cy="658368"/>
          </a:xfrm>
        </p:spPr>
        <p:txBody>
          <a:bodyPr/>
          <a:lstStyle/>
          <a:p>
            <a:pPr algn="ctr"/>
            <a:r>
              <a:rPr lang="ru-RU" dirty="0" smtClean="0"/>
              <a:t>Рисование </a:t>
            </a:r>
            <a:endParaRPr lang="ru-RU" dirty="0"/>
          </a:p>
        </p:txBody>
      </p:sp>
      <p:pic>
        <p:nvPicPr>
          <p:cNvPr id="7" name="Содержимое 6" descr="SZxyIy5N8m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826280" y="2817004"/>
            <a:ext cx="2776537" cy="3857653"/>
          </a:xfrm>
        </p:spPr>
      </p:pic>
      <p:pic>
        <p:nvPicPr>
          <p:cNvPr id="8" name="Содержимое 7" descr="2h1VcVcq73E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71975" y="2933700"/>
            <a:ext cx="3657600" cy="27432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/>
              <a:t>3 этап–Заключительный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подведение итогов, представление готового продукта:</a:t>
            </a:r>
          </a:p>
          <a:p>
            <a:r>
              <a:rPr lang="ru-RU" b="1" dirty="0" smtClean="0"/>
              <a:t>Книга по альтернативной коммуникации </a:t>
            </a:r>
            <a:br>
              <a:rPr lang="ru-RU" b="1" dirty="0" smtClean="0"/>
            </a:br>
            <a:r>
              <a:rPr lang="ru-RU" b="1" dirty="0" smtClean="0"/>
              <a:t>«Моя семья»</a:t>
            </a:r>
            <a:endParaRPr lang="ru-RU" b="1" dirty="0"/>
          </a:p>
        </p:txBody>
      </p:sp>
      <p:pic>
        <p:nvPicPr>
          <p:cNvPr id="5" name="Picture 2" descr="C:\Users\User\Desktop\Sd7gxzxr4jY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0374" y="2514600"/>
            <a:ext cx="3981469" cy="298610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SZxyIy5N8m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828675" y="2362200"/>
            <a:ext cx="2914650" cy="3886200"/>
          </a:xfrm>
        </p:spPr>
      </p:pic>
      <p:pic>
        <p:nvPicPr>
          <p:cNvPr id="8" name="Содержимое 7" descr="oDFuERJSIR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429124" y="2285992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ru-RU" dirty="0" smtClean="0"/>
              <a:t>ПЕРВЫЙ ФОРЗАЦ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ОГЛАВДЕНИЕ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500034" y="2214554"/>
            <a:ext cx="3657600" cy="658368"/>
          </a:xfrm>
        </p:spPr>
        <p:txBody>
          <a:bodyPr/>
          <a:lstStyle/>
          <a:p>
            <a:r>
              <a:rPr lang="ru-RU" dirty="0" smtClean="0"/>
              <a:t>МИША ГУЛЯЕТ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МИША ИГРАЕТ </a:t>
            </a:r>
            <a:endParaRPr lang="ru-RU" dirty="0"/>
          </a:p>
        </p:txBody>
      </p:sp>
      <p:pic>
        <p:nvPicPr>
          <p:cNvPr id="7" name="Содержимое 4" descr="lXrdzKA-h-I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933700"/>
            <a:ext cx="3657600" cy="2743200"/>
          </a:xfrm>
        </p:spPr>
      </p:pic>
      <p:pic>
        <p:nvPicPr>
          <p:cNvPr id="8" name="Содержимое 5" descr="lU4E-FrGtmo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500562" y="2357430"/>
            <a:ext cx="3657600" cy="274320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nOo9PtnK2JI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842933" y="1800217"/>
            <a:ext cx="2914650" cy="3886200"/>
          </a:xfrm>
        </p:spPr>
      </p:pic>
      <p:pic>
        <p:nvPicPr>
          <p:cNvPr id="8" name="Содержимое 7" descr="B9KOZAjQ3VU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71975" y="2933700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ЭТО МАМА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357686" y="2143116"/>
            <a:ext cx="3657600" cy="658368"/>
          </a:xfrm>
        </p:spPr>
        <p:txBody>
          <a:bodyPr/>
          <a:lstStyle/>
          <a:p>
            <a:r>
              <a:rPr lang="ru-RU" dirty="0" smtClean="0"/>
              <a:t>ЭТО МАМА И МИША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UB5QDsPp1eg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828675" y="2362200"/>
            <a:ext cx="2914650" cy="3886200"/>
          </a:xfrm>
        </p:spPr>
      </p:pic>
      <p:pic>
        <p:nvPicPr>
          <p:cNvPr id="8" name="Содержимое 7" descr="KvHgTtGokK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5172843" y="3029184"/>
            <a:ext cx="2914650" cy="3886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ЭТО ПАПА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14876" y="2500306"/>
            <a:ext cx="3657600" cy="658368"/>
          </a:xfrm>
        </p:spPr>
        <p:txBody>
          <a:bodyPr/>
          <a:lstStyle/>
          <a:p>
            <a:r>
              <a:rPr lang="ru-RU" dirty="0" smtClean="0"/>
              <a:t>ЭТО ПАПА И МИША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ajlLoNHyBF0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28596" y="2357430"/>
            <a:ext cx="3657600" cy="2743200"/>
          </a:xfrm>
        </p:spPr>
      </p:pic>
      <p:pic>
        <p:nvPicPr>
          <p:cNvPr id="8" name="Содержимое 7" descr="YzHlO8Q80J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 rot="16200000">
            <a:off x="4743450" y="2362200"/>
            <a:ext cx="2914650" cy="3886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ЭТО НИКИТА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429124" y="2071678"/>
            <a:ext cx="3657600" cy="658368"/>
          </a:xfrm>
        </p:spPr>
        <p:txBody>
          <a:bodyPr/>
          <a:lstStyle/>
          <a:p>
            <a:r>
              <a:rPr lang="ru-RU" dirty="0" smtClean="0"/>
              <a:t>ЭТО НИКИТА И МИША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4414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ПОСЛЕДНИЕ СТРАНИЧКИ КНИГИ ЗАПОЛНЕНЫ ПРЕДЛОЖЕНИЯМИ ИЗ ТРЕХ ПИКТОГРАММ</a:t>
            </a:r>
            <a:endParaRPr lang="ru-RU" dirty="0"/>
          </a:p>
        </p:txBody>
      </p:sp>
      <p:pic>
        <p:nvPicPr>
          <p:cNvPr id="7" name="Содержимое 6" descr="HzF1KhDWmMk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285720" y="3786190"/>
            <a:ext cx="3657600" cy="2743200"/>
          </a:xfrm>
        </p:spPr>
      </p:pic>
      <p:pic>
        <p:nvPicPr>
          <p:cNvPr id="8" name="Содержимое 7" descr="DG8a7G7BVvA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86314" y="2857496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214282" y="2928934"/>
            <a:ext cx="3657600" cy="658368"/>
          </a:xfrm>
        </p:spPr>
        <p:txBody>
          <a:bodyPr/>
          <a:lstStyle/>
          <a:p>
            <a:r>
              <a:rPr lang="ru-RU" dirty="0" smtClean="0"/>
              <a:t>МАМА ВАРИТ СУП </a:t>
            </a:r>
          </a:p>
          <a:p>
            <a:r>
              <a:rPr lang="ru-RU" dirty="0" smtClean="0"/>
              <a:t>ПАПА ЕСТЬ СУП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572000" y="1928802"/>
            <a:ext cx="3657600" cy="658368"/>
          </a:xfrm>
        </p:spPr>
        <p:txBody>
          <a:bodyPr/>
          <a:lstStyle/>
          <a:p>
            <a:r>
              <a:rPr lang="ru-RU" dirty="0" smtClean="0"/>
              <a:t>МАМА ВАРИТ КАШУ </a:t>
            </a:r>
          </a:p>
          <a:p>
            <a:r>
              <a:rPr lang="ru-RU" dirty="0" smtClean="0"/>
              <a:t>МИША ЕСТ КАШУ 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96m3MPUpYhM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828675" y="2362200"/>
            <a:ext cx="2914650" cy="3886200"/>
          </a:xfrm>
        </p:spPr>
      </p:pic>
      <p:pic>
        <p:nvPicPr>
          <p:cNvPr id="8" name="Содержимое 7" descr="2h1VcVcq73E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57686" y="2285992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428596" y="857232"/>
            <a:ext cx="3657600" cy="1714512"/>
          </a:xfrm>
        </p:spPr>
        <p:txBody>
          <a:bodyPr/>
          <a:lstStyle/>
          <a:p>
            <a:r>
              <a:rPr lang="ru-RU" sz="1400" dirty="0" smtClean="0"/>
              <a:t>ВСЯ НЕОБХОДИМАЯ ИНФОРМАЦИЯ ОБ АВТОРАХ КНИГИ И СПИСОК ЛИТЕРАТУРЫ, КАК У САМОЙ НАСТОЯЩЕЙ КНИЖКИ</a:t>
            </a:r>
            <a:endParaRPr lang="ru-RU" sz="140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ПОСЛЕДНИЙ ФОРЗАЦ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Ананьева, И.Н. Говорящие картинки. Дидактический комплект: методические рекомендации и практический материал</a:t>
            </a:r>
            <a:r>
              <a:rPr lang="en-US" sz="1800" dirty="0" smtClean="0"/>
              <a:t> </a:t>
            </a:r>
            <a:r>
              <a:rPr lang="ru-RU" sz="1800" dirty="0" smtClean="0"/>
              <a:t>. Часть 1 </a:t>
            </a:r>
            <a:r>
              <a:rPr lang="en-US" sz="1800" dirty="0" smtClean="0"/>
              <a:t>|</a:t>
            </a:r>
            <a:r>
              <a:rPr lang="ru-RU" sz="1800" dirty="0" smtClean="0"/>
              <a:t>И.Н. Ананьева; Под ред. Е. А. Соколовой, А.Д. </a:t>
            </a:r>
            <a:r>
              <a:rPr lang="ru-RU" sz="1800" dirty="0" err="1" smtClean="0"/>
              <a:t>Яковистенко</a:t>
            </a:r>
            <a:r>
              <a:rPr lang="ru-RU" sz="1800" dirty="0" smtClean="0"/>
              <a:t>. - Самара: Издательство Кузнецовой, 2015. - 132 с;</a:t>
            </a:r>
          </a:p>
          <a:p>
            <a:r>
              <a:rPr lang="ru-RU" sz="1800" dirty="0" smtClean="0"/>
              <a:t>Ананьева, И.Н. Говорящие картинки. Дидактический комплект: методические рекомендации и практический материал. Часть 2</a:t>
            </a:r>
            <a:r>
              <a:rPr lang="en-US" sz="1800" dirty="0" smtClean="0"/>
              <a:t>|</a:t>
            </a:r>
            <a:r>
              <a:rPr lang="ru-RU" sz="1800" dirty="0" smtClean="0"/>
              <a:t>И.Н. Ананьева; Под ред. Е. А. Соколовой, А.Д. </a:t>
            </a:r>
            <a:r>
              <a:rPr lang="ru-RU" sz="1800" dirty="0" err="1" smtClean="0"/>
              <a:t>Яковистенко</a:t>
            </a:r>
            <a:r>
              <a:rPr lang="ru-RU" sz="1800" dirty="0" smtClean="0"/>
              <a:t>. - Самара: Издательство Кузнецовой, 2016. - 114 с;</a:t>
            </a:r>
          </a:p>
          <a:p>
            <a:r>
              <a:rPr lang="ru-RU" sz="1800" dirty="0" err="1" smtClean="0"/>
              <a:t>Баряева</a:t>
            </a:r>
            <a:r>
              <a:rPr lang="ru-RU" sz="1800" dirty="0" smtClean="0"/>
              <a:t>, Л.Б. Я –говорю! Ребёнок в семье. Упражнения с пиктограммами: рабочая тетрадь для занятий с детьми</a:t>
            </a:r>
            <a:r>
              <a:rPr lang="en-US" sz="1800" dirty="0" smtClean="0"/>
              <a:t>|</a:t>
            </a:r>
            <a:r>
              <a:rPr lang="ru-RU" sz="1800" dirty="0" smtClean="0"/>
              <a:t> Л.Б. </a:t>
            </a:r>
            <a:r>
              <a:rPr lang="ru-RU" sz="1800" dirty="0" err="1" smtClean="0"/>
              <a:t>Баряева</a:t>
            </a:r>
            <a:r>
              <a:rPr lang="ru-RU" sz="1800" dirty="0" smtClean="0"/>
              <a:t>, Л.В. Лопатина, Е.Т. </a:t>
            </a:r>
            <a:r>
              <a:rPr lang="ru-RU" sz="1800" dirty="0" err="1" smtClean="0"/>
              <a:t>Логинова.-М.:Дрофа</a:t>
            </a:r>
            <a:r>
              <a:rPr lang="ru-RU" sz="1800" dirty="0" smtClean="0"/>
              <a:t>, 2007,-31с.</a:t>
            </a:r>
            <a:endParaRPr lang="ru-RU" sz="1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dirty="0" smtClean="0"/>
              <a:t>Спасибо за внимание 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251</TotalTime>
  <Words>524</Words>
  <Application>Microsoft Office PowerPoint</Application>
  <PresentationFormat>Экран (4:3)</PresentationFormat>
  <Paragraphs>97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Эркер</vt:lpstr>
      <vt:lpstr>   ОТДЕЛ ОБРАЗОВАНИЯ АДМИНИСТРАЦИИ  ПЕЧЕНГСКОГО МУНИЦИПАЛЬНОГО ОКРУГА МУРМАНСКОЙ ОБЛАСТИ  МУНИЦИПАЛЬНОЕ БЮДЖЕТНОЕ ДОШКОЛЬНОЕ ОБРАЗОВАТЕЛЬНОЕ УЧРЕЖДЕНИЕ  «ДЕТСКИЙ САД №7»   Проект: «МОЯ СЕМЬЯ»             Руководитель проекта: учитель-дефектолог Михайлова Анастасия Павловна   2021 г. </vt:lpstr>
      <vt:lpstr>Презентация PowerPoint</vt:lpstr>
      <vt:lpstr>актуальность</vt:lpstr>
      <vt:lpstr>Задачи (для ребёнка)</vt:lpstr>
      <vt:lpstr>Предполагаемый результат </vt:lpstr>
      <vt:lpstr>Результат проектной деятельности: Книжка по альтернативной коммуникации «Моя семья»</vt:lpstr>
      <vt:lpstr>Этапы реализации проэкта</vt:lpstr>
      <vt:lpstr> 1 этап- Подготовительный </vt:lpstr>
      <vt:lpstr>    2 этап- Основной: практическая часть работы над проектом </vt:lpstr>
      <vt:lpstr>Содержание работы</vt:lpstr>
      <vt:lpstr>Художественное творчество  (по плану воспитателя)</vt:lpstr>
      <vt:lpstr>3 этап–Заключительный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ПОСЛЕДНИЕ СТРАНИЧКИ КНИГИ ЗАПОЛНЕНЫ ПРЕДЛОЖЕНИЯМИ ИЗ ТРЕХ ПИКТОГРАММ</vt:lpstr>
      <vt:lpstr>Презентация PowerPoint</vt:lpstr>
      <vt:lpstr>Список литературы</vt:lpstr>
      <vt:lpstr>Спасибо за внимание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User</dc:creator>
  <cp:lastModifiedBy>alex</cp:lastModifiedBy>
  <cp:revision>29</cp:revision>
  <dcterms:created xsi:type="dcterms:W3CDTF">2021-04-24T07:46:21Z</dcterms:created>
  <dcterms:modified xsi:type="dcterms:W3CDTF">2021-10-04T19:28:37Z</dcterms:modified>
</cp:coreProperties>
</file>