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4"/>
    <p:restoredTop sz="94669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C6DD3-C563-4EA3-ADCA-E222F724EC66}" type="datetimeFigureOut">
              <a:rPr lang="ru-RU" smtClean="0"/>
              <a:t>16.04.2025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CEC8-3FD4-4ADB-89A6-FD45589587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C6DD3-C563-4EA3-ADCA-E222F724EC66}" type="datetimeFigureOut">
              <a:rPr lang="ru-RU" smtClean="0"/>
              <a:t>16.04.2025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CEC8-3FD4-4ADB-89A6-FD455895871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Заголовок раздела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Freeform 14"/>
          <p:cNvSpPr/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/>
            </a:pPr>
            <a:endParaRPr lang="en-US"/>
          </a:p>
        </p:txBody>
      </p:sp>
      <p:sp>
        <p:nvSpPr>
          <p:cNvPr id="10" name="Freeform 18"/>
          <p:cNvSpPr/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/>
            </a:pPr>
            <a:endParaRPr lang="en-US"/>
          </a:p>
        </p:txBody>
      </p:sp>
      <p:sp>
        <p:nvSpPr>
          <p:cNvPr id="11" name="Freeform 22"/>
          <p:cNvSpPr/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/>
            </a:pPr>
            <a:endParaRPr lang="en-US"/>
          </a:p>
        </p:txBody>
      </p:sp>
      <p:sp>
        <p:nvSpPr>
          <p:cNvPr id="12" name="Freeform 26"/>
          <p:cNvSpPr/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/>
            </a:pPr>
            <a:endParaRPr lang="en-US"/>
          </a:p>
        </p:txBody>
      </p:sp>
      <p:sp useBgFill="1">
        <p:nvSpPr>
          <p:cNvPr id="13" name="Freeform 10"/>
          <p:cNvSpPr/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2ECC6DD3-C563-4EA3-ADCA-E222F724EC66}" type="datetime1">
              <a:rPr lang="ru-RU"/>
              <a:pPr lvl="0">
                <a:defRPr/>
              </a:pPr>
              <a:t>16.04.2025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D3B7CEC8-3FD4-4ADB-89A6-FD455895871C}" type="slidenum">
              <a:rPr lang="ru-RU"/>
              <a:pPr lvl="0"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C6DD3-C563-4EA3-ADCA-E222F724EC66}" type="datetimeFigureOut">
              <a:rPr lang="ru-RU" smtClean="0"/>
              <a:t>16.04.2025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CEC8-3FD4-4ADB-89A6-FD455895871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2ECC6DD3-C563-4EA3-ADCA-E222F724EC66}" type="datetime1">
              <a:rPr lang="ru-RU"/>
              <a:pPr lvl="0">
                <a:defRPr/>
              </a:pPr>
              <a:t>16.04.2025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D3B7CEC8-3FD4-4ADB-89A6-FD455895871C}" type="slidenum">
              <a:rPr lang="ru-RU"/>
              <a:pPr lvl="0"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C6DD3-C563-4EA3-ADCA-E222F724EC66}" type="datetimeFigureOut">
              <a:rPr lang="ru-RU" smtClean="0"/>
              <a:t>16.04.2025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CEC8-3FD4-4ADB-89A6-FD45589587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C6DD3-C563-4EA3-ADCA-E222F724EC66}" type="datetimeFigureOut">
              <a:rPr lang="ru-RU" smtClean="0"/>
              <a:t>16.04.2025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CEC8-3FD4-4ADB-89A6-FD45589587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C6DD3-C563-4EA3-ADCA-E222F724EC66}" type="datetimeFigureOut">
              <a:rPr lang="ru-RU" smtClean="0"/>
              <a:t>16.04.2025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CEC8-3FD4-4ADB-89A6-FD455895871C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C6DD3-C563-4EA3-ADCA-E222F724EC66}" type="datetimeFigureOut">
              <a:rPr lang="ru-RU" smtClean="0"/>
              <a:t>16.04.2025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CEC8-3FD4-4ADB-89A6-FD455895871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C6DD3-C563-4EA3-ADCA-E222F724EC66}" type="datetimeFigureOut">
              <a:rPr lang="ru-RU" smtClean="0"/>
              <a:t>16.04.2025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CEC8-3FD4-4ADB-89A6-FD45589587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C6DD3-C563-4EA3-ADCA-E222F724EC66}" type="datetimeFigureOut">
              <a:rPr lang="ru-RU" smtClean="0"/>
              <a:t>16.04.2025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CEC8-3FD4-4ADB-89A6-FD455895871C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ECC6DD3-C563-4EA3-ADCA-E222F724EC66}" type="datetimeFigureOut">
              <a:rPr lang="ru-RU" smtClean="0"/>
              <a:t>16.04.2025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3B7CEC8-3FD4-4ADB-89A6-FD455895871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864095"/>
          </a:xfrm>
        </p:spPr>
        <p:txBody>
          <a:bodyPr>
            <a:normAutofit fontScale="90000"/>
          </a:bodyPr>
          <a:lstStyle/>
          <a:p>
            <a:pPr lvl="0">
              <a:defRPr/>
            </a:pP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Муниципальное дошкольное образовательное учреждение общеразвивающего вида</a:t>
            </a:r>
            <a:b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 «Детский сад «Соловушка» №96</a:t>
            </a:r>
            <a:r>
              <a:rPr lang="ru-RU" sz="1400"/>
              <a:t/>
            </a:r>
            <a:br>
              <a:rPr lang="ru-RU" sz="1400"/>
            </a:br>
            <a:endParaRPr lang="ru-RU" sz="140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1412776"/>
            <a:ext cx="7344816" cy="4226024"/>
          </a:xfrm>
        </p:spPr>
        <p:txBody>
          <a:bodyPr>
            <a:normAutofit fontScale="92500" lnSpcReduction="10000"/>
          </a:bodyPr>
          <a:lstStyle/>
          <a:p>
            <a:pPr lvl="0">
              <a:defRPr/>
            </a:pPr>
            <a:r>
              <a:rPr lang="ru-RU" sz="3200" b="1">
                <a:solidFill>
                  <a:schemeClr val="tx1"/>
                </a:solidFill>
                <a:latin typeface="Calibri"/>
                <a:cs typeface="Calibri"/>
              </a:rPr>
              <a:t>Проект </a:t>
            </a:r>
          </a:p>
          <a:p>
            <a:pPr lvl="0">
              <a:defRPr/>
            </a:pPr>
            <a:r>
              <a:rPr lang="ru-RU" sz="3200" b="1">
                <a:solidFill>
                  <a:schemeClr val="tx1"/>
                </a:solidFill>
                <a:latin typeface="Calibri"/>
                <a:cs typeface="Calibri"/>
              </a:rPr>
              <a:t>«Творческие вечера вместе с мамой»</a:t>
            </a:r>
            <a:endParaRPr lang="ru-RU" sz="3200" i="1">
              <a:solidFill>
                <a:schemeClr val="tx1"/>
              </a:solidFill>
            </a:endParaRPr>
          </a:p>
          <a:p>
            <a:pPr lvl="0">
              <a:defRPr/>
            </a:pPr>
            <a:endParaRPr lang="ru-RU" sz="3200" b="1">
              <a:solidFill>
                <a:srgbClr val="FF0000"/>
              </a:solidFill>
            </a:endParaRPr>
          </a:p>
          <a:p>
            <a:pPr lvl="0">
              <a:defRPr/>
            </a:pPr>
            <a:r>
              <a:rPr lang="ru-RU" sz="3459" b="1">
                <a:solidFill>
                  <a:srgbClr val="FF0000"/>
                </a:solidFill>
              </a:rPr>
              <a:t>«Моя будущая профессия – </a:t>
            </a:r>
          </a:p>
          <a:p>
            <a:pPr lvl="0">
              <a:defRPr/>
            </a:pPr>
            <a:r>
              <a:rPr lang="ru-RU" sz="3459" b="1">
                <a:solidFill>
                  <a:srgbClr val="FF0000"/>
                </a:solidFill>
              </a:rPr>
              <a:t>модельер одежды» </a:t>
            </a:r>
            <a:endParaRPr lang="ru-RU" sz="3200" b="1">
              <a:solidFill>
                <a:schemeClr val="tx1"/>
              </a:solidFill>
            </a:endParaRPr>
          </a:p>
          <a:p>
            <a:pPr lvl="0">
              <a:defRPr/>
            </a:pPr>
            <a:endParaRPr lang="ru-RU" b="1">
              <a:solidFill>
                <a:schemeClr val="tx1"/>
              </a:solidFill>
            </a:endParaRPr>
          </a:p>
          <a:p>
            <a:pPr lvl="0" algn="r">
              <a:defRPr/>
            </a:pPr>
            <a:r>
              <a:rPr lang="ru-RU" altLang="en-US" sz="2162" b="1">
                <a:solidFill>
                  <a:schemeClr val="tx1"/>
                </a:solidFill>
              </a:rPr>
              <a:t>Участники проекта</a:t>
            </a:r>
            <a:r>
              <a:rPr lang="en-US" altLang="ru-RU" sz="2162" b="1">
                <a:solidFill>
                  <a:schemeClr val="tx1"/>
                </a:solidFill>
              </a:rPr>
              <a:t>:</a:t>
            </a:r>
            <a:endParaRPr lang="en-US" altLang="ru-RU" b="1">
              <a:solidFill>
                <a:schemeClr val="tx1"/>
              </a:solidFill>
            </a:endParaRPr>
          </a:p>
          <a:p>
            <a:pPr lvl="0" algn="r">
              <a:defRPr/>
            </a:pPr>
            <a:r>
              <a:rPr lang="ru-RU" altLang="en-US">
                <a:solidFill>
                  <a:schemeClr val="tx1"/>
                </a:solidFill>
              </a:rPr>
              <a:t>Береснева Любовь Сергеевна</a:t>
            </a:r>
            <a:r>
              <a:rPr lang="en-US" altLang="ru-RU">
                <a:solidFill>
                  <a:schemeClr val="tx1"/>
                </a:solidFill>
              </a:rPr>
              <a:t>,</a:t>
            </a:r>
          </a:p>
          <a:p>
            <a:pPr lvl="0" algn="r">
              <a:defRPr/>
            </a:pPr>
            <a:r>
              <a:rPr lang="ru-RU">
                <a:solidFill>
                  <a:schemeClr val="tx1"/>
                </a:solidFill>
              </a:rPr>
              <a:t>Широнин Фёдор</a:t>
            </a:r>
            <a:r>
              <a:rPr lang="en-US" altLang="ru-RU">
                <a:solidFill>
                  <a:schemeClr val="tx1"/>
                </a:solidFill>
              </a:rPr>
              <a:t>,</a:t>
            </a:r>
          </a:p>
          <a:p>
            <a:pPr lvl="0" algn="r">
              <a:defRPr/>
            </a:pPr>
            <a:r>
              <a:rPr lang="ru-RU">
                <a:solidFill>
                  <a:schemeClr val="tx1"/>
                </a:solidFill>
              </a:rPr>
              <a:t>Широнина Мария </a:t>
            </a:r>
            <a:r>
              <a:rPr lang="ru-RU" altLang="en-US">
                <a:solidFill>
                  <a:schemeClr val="tx1"/>
                </a:solidFill>
              </a:rPr>
              <a:t>Витальевна</a:t>
            </a:r>
          </a:p>
        </p:txBody>
      </p:sp>
      <p:pic>
        <p:nvPicPr>
          <p:cNvPr id="4" name="Рисунок 7" descr="https://sun9-75.userapi.com/impg/mosnsYMLYjR5DqYz0jQIeMR1fs55Vy9Lmz_pgg/kfIl9hTvdbo.jpg?size=1280x960&amp;quality=95&amp;sign=638f387800c0f646fbbaa7794581e6be&amp;type=album"/>
          <p:cNvPicPr/>
          <p:nvPr/>
        </p:nvPicPr>
        <p:blipFill rotWithShape="1">
          <a:blip r:embed="rId2">
            <a:lum bright="-5000" contrast="5000"/>
          </a:blip>
          <a:srcRect t="9230"/>
          <a:stretch>
            <a:fillRect/>
          </a:stretch>
        </p:blipFill>
        <p:spPr>
          <a:xfrm>
            <a:off x="803412" y="4365104"/>
            <a:ext cx="1728192" cy="1512168"/>
          </a:xfrm>
          <a:prstGeom prst="rect">
            <a:avLst/>
          </a:prstGeom>
          <a:noFill/>
          <a:ln w="57150">
            <a:noFill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440160"/>
          </a:xfrm>
        </p:spPr>
        <p:txBody>
          <a:bodyPr>
            <a:normAutofit fontScale="90000"/>
          </a:bodyPr>
          <a:lstStyle/>
          <a:p>
            <a:pPr lvl="0">
              <a:defRPr/>
            </a:pPr>
            <a:r>
              <a:rPr lang="ru-RU" sz="3555" b="1">
                <a:solidFill>
                  <a:schemeClr val="tx1"/>
                </a:solidFill>
                <a:latin typeface="Times New Roman"/>
                <a:cs typeface="Times New Roman"/>
              </a:rPr>
              <a:t>Проект</a:t>
            </a:r>
            <a:r>
              <a:rPr lang="ru-RU" sz="3555" i="1">
                <a:solidFill>
                  <a:schemeClr val="tx1"/>
                </a:solidFill>
              </a:rPr>
              <a:t/>
            </a:r>
            <a:br>
              <a:rPr lang="ru-RU" sz="3555" i="1">
                <a:solidFill>
                  <a:schemeClr val="tx1"/>
                </a:solidFill>
              </a:rPr>
            </a:br>
            <a:r>
              <a:rPr lang="ru-RU" sz="3555" i="1">
                <a:solidFill>
                  <a:schemeClr val="tx1"/>
                </a:solidFill>
              </a:rPr>
              <a:t>«</a:t>
            </a:r>
            <a:r>
              <a:rPr lang="ru-RU" sz="3555" b="1">
                <a:solidFill>
                  <a:schemeClr val="tx1"/>
                </a:solidFill>
                <a:latin typeface="Times New Roman"/>
                <a:cs typeface="Times New Roman"/>
              </a:rPr>
              <a:t>Творческие вечера вместе с мамой»</a:t>
            </a:r>
            <a:r>
              <a:rPr lang="ru-RU" i="1">
                <a:solidFill>
                  <a:schemeClr val="tx1"/>
                </a:solidFill>
              </a:rPr>
              <a:t/>
            </a:r>
            <a:br>
              <a:rPr lang="ru-RU" i="1">
                <a:solidFill>
                  <a:schemeClr val="tx1"/>
                </a:solidFill>
              </a:rPr>
            </a:b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76655" y="1844824"/>
            <a:ext cx="3822192" cy="4281656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ru-RU" b="1">
                <a:solidFill>
                  <a:schemeClr val="tx1"/>
                </a:solidFill>
                <a:latin typeface="Times New Roman"/>
                <a:cs typeface="Times New Roman"/>
              </a:rPr>
              <a:t>Участники проекта:</a:t>
            </a: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 Воспитатель – Береснева Любовь Сергеевна</a:t>
            </a:r>
          </a:p>
          <a:p>
            <a:pPr lvl="0">
              <a:defRPr/>
            </a:pPr>
            <a:r>
              <a:rPr lang="ru-RU" b="1">
                <a:solidFill>
                  <a:schemeClr val="tx1"/>
                </a:solidFill>
                <a:latin typeface="Times New Roman"/>
                <a:cs typeface="Times New Roman"/>
              </a:rPr>
              <a:t>Ребёнок </a:t>
            </a: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– Широнин Фёдор</a:t>
            </a:r>
            <a:endParaRPr lang="ru-RU" b="1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 b="1">
                <a:solidFill>
                  <a:schemeClr val="tx1"/>
                </a:solidFill>
                <a:latin typeface="Times New Roman"/>
                <a:cs typeface="Times New Roman"/>
              </a:rPr>
              <a:t>Мама Фёдора</a:t>
            </a: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 – Широнина Мария </a:t>
            </a:r>
            <a:r>
              <a:rPr lang="ru-RU" altLang="en-US">
                <a:solidFill>
                  <a:schemeClr val="tx1"/>
                </a:solidFill>
                <a:latin typeface="Times New Roman"/>
                <a:cs typeface="Times New Roman"/>
              </a:rPr>
              <a:t>Витальевна</a:t>
            </a:r>
            <a:endParaRPr lang="ru-RU" altLang="en-US" b="1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lvl="0">
              <a:defRPr/>
            </a:pP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45152" y="1772816"/>
            <a:ext cx="4103312" cy="4353664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ru-RU" b="1">
                <a:solidFill>
                  <a:schemeClr val="tx1"/>
                </a:solidFill>
                <a:latin typeface="Times New Roman"/>
                <a:cs typeface="Times New Roman"/>
              </a:rPr>
              <a:t>Вид проекта</a:t>
            </a: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 –  детско – родительский, практико – ориентированный, индивидуальный</a:t>
            </a:r>
          </a:p>
          <a:p>
            <a:pPr lvl="0">
              <a:defRPr/>
            </a:pPr>
            <a:r>
              <a:rPr lang="ru-RU" b="1">
                <a:solidFill>
                  <a:schemeClr val="tx1"/>
                </a:solidFill>
                <a:latin typeface="Times New Roman"/>
                <a:cs typeface="Times New Roman"/>
              </a:rPr>
              <a:t>По содержанию</a:t>
            </a: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 – информационно – исследовательский, творческий. </a:t>
            </a:r>
          </a:p>
          <a:p>
            <a:pPr lvl="0">
              <a:defRPr/>
            </a:pPr>
            <a:r>
              <a:rPr lang="ru-RU" b="1">
                <a:solidFill>
                  <a:schemeClr val="tx1"/>
                </a:solidFill>
                <a:latin typeface="Times New Roman"/>
                <a:cs typeface="Times New Roman"/>
              </a:rPr>
              <a:t>По времени –</a:t>
            </a: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 краткосрочный  (2 недели)(с1 – 15 ноября)</a:t>
            </a:r>
          </a:p>
          <a:p>
            <a:pPr lvl="0"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136904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Значимость проекта.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Детский сад и семья является важной ступенью знакомства ребёнка с профессиями, что не только расширяет общую осведомлённость об окружающей действительности, окружающем мире, кругозоре детей, но и формирует у них определённый опыт, способствует ранней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профориентации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Гипотеза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Приступая к планированию проекта, выдвинута гипотеза, что профессиональное самоопределение взаимосвязано с развитием личности на всех возрастных этапах и что дошкольный возраст – это очень важный подготовительный этап. Именно в нём закладываются основы профессионального самоопределения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Цель проекта.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Формирование  у ребёнка эмоционального отношения к профессии   Модельер,  Дизайнер одежды. Предоставление ему возможности использовать свои силы в доступных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видах деятельности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Ознакомление с профессией Дизайнер одежды способствует развитию следующих задач: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31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844824"/>
            <a:ext cx="7516357" cy="4281339"/>
          </a:xfrm>
        </p:spPr>
        <p:txBody>
          <a:bodyPr>
            <a:normAutofit fontScale="92500"/>
          </a:bodyPr>
          <a:lstStyle/>
          <a:p>
            <a:pPr marL="0" indent="0">
              <a:buNone/>
              <a:defRPr/>
            </a:pPr>
            <a:r>
              <a:rPr lang="ru-RU"/>
              <a:t>*  </a:t>
            </a: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В процессе реализации проекта у ребёнка сформируется представление о профессии портного (швеи). Ребёнок больше узнает о тканях, фурнитуре, свойствах тканей, правилами пользования швейными принадлежностями.  Разовьётся творческая инициатива, воображение. Ребёнок получит удовлетворение от работы с тканями, чувство гордости за результаты своего труда.</a:t>
            </a:r>
          </a:p>
          <a:p>
            <a:pPr marL="0" indent="0">
              <a:buNone/>
              <a:defRPr/>
            </a:pP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* У ребёнка сформируется чувство уважения к труд взрослых, бережное отношение к результатам его труда.</a:t>
            </a:r>
          </a:p>
          <a:p>
            <a:pPr marL="0" indent="0">
              <a:buNone/>
              <a:defRPr/>
            </a:pP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*  У родителей проявится интерес к участию в образовательном процессе,  появится желание больше сотрудничать со своим ребёнком.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07368" y="476672"/>
            <a:ext cx="8279432" cy="792088"/>
          </a:xfrm>
        </p:spPr>
        <p:txBody>
          <a:bodyPr>
            <a:normAutofit fontScale="90000"/>
          </a:bodyPr>
          <a:lstStyle/>
          <a:p>
            <a:pPr lvl="0">
              <a:defRPr/>
            </a:pPr>
            <a:r>
              <a:rPr lang="ru-RU" sz="3888" b="1">
                <a:solidFill>
                  <a:schemeClr val="tx1"/>
                </a:solidFill>
                <a:latin typeface="Times New Roman"/>
                <a:cs typeface="Times New Roman"/>
              </a:rPr>
              <a:t>Предполагаемые результаты.</a:t>
            </a:r>
            <a:r>
              <a:rPr lang="ru-RU"/>
              <a:t/>
            </a:r>
            <a:br>
              <a:rPr lang="ru-RU"/>
            </a:br>
            <a:endParaRPr lang="ru-RU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5380" y="662364"/>
            <a:ext cx="8229600" cy="786416"/>
          </a:xfrm>
        </p:spPr>
        <p:txBody>
          <a:bodyPr>
            <a:noAutofit/>
          </a:bodyPr>
          <a:lstStyle/>
          <a:p>
            <a:pPr lvl="0">
              <a:defRPr/>
            </a:pPr>
            <a:r>
              <a:rPr lang="ru-RU" sz="2300" b="1">
                <a:solidFill>
                  <a:schemeClr val="tx1"/>
                </a:solidFill>
                <a:latin typeface="Times New Roman"/>
                <a:cs typeface="Times New Roman"/>
              </a:rPr>
              <a:t>Ознакомление с профессией Дизайнер одежды способствует развитию следующих задач:</a:t>
            </a:r>
            <a:endParaRPr lang="ru-RU" sz="2300" b="1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35360" y="1784256"/>
            <a:ext cx="4176464" cy="4669080"/>
          </a:xfrm>
        </p:spPr>
        <p:txBody>
          <a:bodyPr>
            <a:normAutofit fontScale="85000" lnSpcReduction="20000"/>
          </a:bodyPr>
          <a:lstStyle/>
          <a:p>
            <a:pPr lvl="0">
              <a:buNone/>
              <a:defRPr/>
            </a:pPr>
            <a:r>
              <a:rPr lang="ru-RU" altLang="en-US" sz="2000" b="1">
                <a:solidFill>
                  <a:schemeClr val="tx1"/>
                </a:solidFill>
                <a:latin typeface="Times New Roman"/>
                <a:cs typeface="Times New Roman"/>
              </a:rPr>
              <a:t>      </a:t>
            </a:r>
            <a:r>
              <a:rPr lang="ru-RU" sz="2000" b="1">
                <a:solidFill>
                  <a:schemeClr val="tx1"/>
                </a:solidFill>
                <a:latin typeface="Times New Roman"/>
                <a:cs typeface="Times New Roman"/>
              </a:rPr>
              <a:t>Для педагога.</a:t>
            </a:r>
          </a:p>
          <a:p>
            <a:pPr lvl="0">
              <a:buNone/>
              <a:defRPr/>
            </a:pP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* </a:t>
            </a:r>
            <a:r>
              <a:rPr lang="ru-RU" altLang="en-US" sz="1800">
                <a:solidFill>
                  <a:schemeClr val="tx1"/>
                </a:solidFill>
                <a:latin typeface="Times New Roman"/>
                <a:cs typeface="Times New Roman"/>
              </a:rPr>
              <a:t>   </a:t>
            </a: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Научить родителей выстраивать детско – родительские отношения на основе сотрудничества через осуществление  проектно – исследовательской деятельности;</a:t>
            </a:r>
          </a:p>
          <a:p>
            <a:pPr lvl="0">
              <a:defRPr/>
            </a:pP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помочь в сборе материала, проведение исследований свойств материала;</a:t>
            </a:r>
          </a:p>
          <a:p>
            <a:pPr lvl="0">
              <a:defRPr/>
            </a:pP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создание конечного результата;</a:t>
            </a:r>
          </a:p>
          <a:p>
            <a:pPr lvl="0">
              <a:defRPr/>
            </a:pP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подобрать методическую литературу в соответствии с темой проекта.</a:t>
            </a:r>
          </a:p>
          <a:p>
            <a:pPr lvl="0">
              <a:defRPr/>
            </a:pPr>
            <a:endParaRPr lang="ru-RU" sz="18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lvl="0">
              <a:buNone/>
              <a:defRPr/>
            </a:pPr>
            <a:r>
              <a:rPr lang="ru-RU" altLang="en-US" sz="2000" b="1">
                <a:solidFill>
                  <a:schemeClr val="tx1"/>
                </a:solidFill>
                <a:latin typeface="Times New Roman"/>
                <a:cs typeface="Times New Roman"/>
              </a:rPr>
              <a:t>      </a:t>
            </a:r>
            <a:r>
              <a:rPr lang="ru-RU" sz="2000" b="1">
                <a:solidFill>
                  <a:schemeClr val="tx1"/>
                </a:solidFill>
                <a:latin typeface="Times New Roman"/>
                <a:cs typeface="Times New Roman"/>
              </a:rPr>
              <a:t>Для родителя (для мамы).</a:t>
            </a:r>
          </a:p>
          <a:p>
            <a:pPr lvl="0">
              <a:defRPr/>
            </a:pP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Понять назначение  исследовательского проекта  «Вместе с мамой»</a:t>
            </a:r>
          </a:p>
          <a:p>
            <a:pPr lvl="0">
              <a:defRPr/>
            </a:pP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Научиться реализовывать его вместе с ребёнком;</a:t>
            </a:r>
          </a:p>
          <a:p>
            <a:pPr lvl="0">
              <a:defRPr/>
            </a:pP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Совершенствовать навыки исследовательской деятельности вместе со своим ребёнком в рамках реализации проекта.</a:t>
            </a:r>
          </a:p>
          <a:p>
            <a:pPr lvl="0">
              <a:defRPr/>
            </a:pPr>
            <a:endParaRPr lang="ru-RU" sz="18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55840" y="1808820"/>
            <a:ext cx="4176464" cy="4563888"/>
          </a:xfrm>
        </p:spPr>
        <p:txBody>
          <a:bodyPr>
            <a:normAutofit fontScale="25000" lnSpcReduction="20000"/>
          </a:bodyPr>
          <a:lstStyle/>
          <a:p>
            <a:pPr lvl="0">
              <a:defRPr/>
            </a:pPr>
            <a:r>
              <a:rPr lang="ru-RU" sz="7200" b="1">
                <a:solidFill>
                  <a:schemeClr val="tx1"/>
                </a:solidFill>
                <a:latin typeface="Times New Roman"/>
                <a:cs typeface="Times New Roman"/>
              </a:rPr>
              <a:t>Для ребёнка.</a:t>
            </a:r>
            <a:endParaRPr lang="ru-RU" sz="6400" b="1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 sz="6400">
                <a:solidFill>
                  <a:schemeClr val="tx1"/>
                </a:solidFill>
                <a:latin typeface="Times New Roman"/>
                <a:cs typeface="Times New Roman"/>
              </a:rPr>
              <a:t>Обогащать и конкретизировать представления ребёнка о различных связанных между собой  профессиях: портной, художник, дизайнер, воспитывать интерес и уважение к людям труда;</a:t>
            </a:r>
          </a:p>
          <a:p>
            <a:pPr lvl="0">
              <a:defRPr/>
            </a:pPr>
            <a:r>
              <a:rPr lang="ru-RU" sz="6400">
                <a:solidFill>
                  <a:schemeClr val="tx1"/>
                </a:solidFill>
                <a:latin typeface="Times New Roman"/>
                <a:cs typeface="Times New Roman"/>
              </a:rPr>
              <a:t>Развивать фантазию, творческие способности в процессе создания одежды  для кукол;</a:t>
            </a:r>
          </a:p>
          <a:p>
            <a:pPr lvl="0">
              <a:defRPr/>
            </a:pPr>
            <a:r>
              <a:rPr lang="ru-RU" sz="6400">
                <a:solidFill>
                  <a:schemeClr val="tx1"/>
                </a:solidFill>
                <a:latin typeface="Times New Roman"/>
                <a:cs typeface="Times New Roman"/>
              </a:rPr>
              <a:t>Познакомить с правилами техники безопасности при работе с инструментами: ножницами, иглой, клеем;</a:t>
            </a:r>
          </a:p>
          <a:p>
            <a:pPr lvl="0">
              <a:defRPr/>
            </a:pPr>
            <a:r>
              <a:rPr lang="ru-RU" sz="6400">
                <a:solidFill>
                  <a:schemeClr val="tx1"/>
                </a:solidFill>
                <a:latin typeface="Times New Roman"/>
                <a:cs typeface="Times New Roman"/>
              </a:rPr>
              <a:t>Стимулировать развитие познавательных, коммуникативных, творческих способностей ребёнка;</a:t>
            </a:r>
          </a:p>
          <a:p>
            <a:pPr lvl="0">
              <a:defRPr/>
            </a:pPr>
            <a:r>
              <a:rPr lang="ru-RU" sz="6400">
                <a:solidFill>
                  <a:schemeClr val="tx1"/>
                </a:solidFill>
                <a:latin typeface="Times New Roman"/>
                <a:cs typeface="Times New Roman"/>
              </a:rPr>
              <a:t>Помочь ребёнку осознать важность каждой профессии;</a:t>
            </a:r>
          </a:p>
          <a:p>
            <a:pPr lvl="0">
              <a:defRPr/>
            </a:pPr>
            <a:r>
              <a:rPr lang="ru-RU" sz="6400">
                <a:solidFill>
                  <a:schemeClr val="tx1"/>
                </a:solidFill>
                <a:latin typeface="Times New Roman"/>
                <a:cs typeface="Times New Roman"/>
              </a:rPr>
              <a:t>Формировать у ребёнка  умения выражать в игровой  и продуктивной деятельности свои замыслы. </a:t>
            </a:r>
          </a:p>
          <a:p>
            <a:pPr lvl="0">
              <a:defRPr/>
            </a:pPr>
            <a:endParaRPr lang="ru-RU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640159" y="2955775"/>
            <a:ext cx="3439616" cy="3209529"/>
          </a:xfrm>
        </p:spPr>
        <p:txBody>
          <a:bodyPr/>
          <a:lstStyle/>
          <a:p>
            <a:pPr lvl="0">
              <a:defRPr/>
            </a:pPr>
            <a:r>
              <a:rPr lang="ru-RU" sz="2400">
                <a:solidFill>
                  <a:schemeClr val="tx1"/>
                </a:solidFill>
                <a:latin typeface="Times New Roman"/>
                <a:cs typeface="Times New Roman"/>
              </a:rPr>
              <a:t>Рассказ о работе швеи показал важность этой профессии для других людей, какие инструменты и материалы использует швея в своей работе.</a:t>
            </a:r>
          </a:p>
          <a:p>
            <a:pPr lvl="0">
              <a:defRPr/>
            </a:pPr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48872" cy="2376264"/>
          </a:xfrm>
        </p:spPr>
        <p:txBody>
          <a:bodyPr/>
          <a:lstStyle/>
          <a:p>
            <a:pPr lvl="0">
              <a:defRPr/>
            </a:pPr>
            <a:r>
              <a:rPr lang="ru-RU" sz="2000" b="1">
                <a:latin typeface="Times New Roman"/>
                <a:cs typeface="Times New Roman"/>
              </a:rPr>
              <a:t/>
            </a:r>
            <a:br>
              <a:rPr lang="ru-RU" sz="2000" b="1">
                <a:latin typeface="Times New Roman"/>
                <a:cs typeface="Times New Roman"/>
              </a:rPr>
            </a:br>
            <a:r>
              <a:rPr lang="ru-RU" b="1">
                <a:latin typeface="Times New Roman"/>
                <a:cs typeface="Times New Roman"/>
              </a:rPr>
              <a:t>Этапы проекта.</a:t>
            </a:r>
            <a:r>
              <a:rPr lang="ru-RU" sz="2000">
                <a:latin typeface="Times New Roman"/>
                <a:cs typeface="Times New Roman"/>
              </a:rPr>
              <a:t/>
            </a:r>
            <a:br>
              <a:rPr lang="ru-RU" sz="2000">
                <a:latin typeface="Times New Roman"/>
                <a:cs typeface="Times New Roman"/>
              </a:rPr>
            </a:br>
            <a:r>
              <a:rPr lang="ru-RU" sz="2000" b="1">
                <a:latin typeface="Times New Roman"/>
                <a:cs typeface="Times New Roman"/>
              </a:rPr>
              <a:t>1 этап. Подготовительный.</a:t>
            </a:r>
            <a:r>
              <a:rPr lang="ru-RU" sz="2000">
                <a:latin typeface="Times New Roman"/>
                <a:cs typeface="Times New Roman"/>
              </a:rPr>
              <a:t/>
            </a:r>
            <a:br>
              <a:rPr lang="ru-RU" sz="2000">
                <a:latin typeface="Times New Roman"/>
                <a:cs typeface="Times New Roman"/>
              </a:rPr>
            </a:br>
            <a:r>
              <a:rPr lang="ru-RU" sz="2000" b="1">
                <a:latin typeface="Times New Roman"/>
                <a:cs typeface="Times New Roman"/>
              </a:rPr>
              <a:t>2 этап. Основной.</a:t>
            </a:r>
            <a:r>
              <a:rPr lang="ru-RU" sz="2000">
                <a:latin typeface="Times New Roman"/>
                <a:cs typeface="Times New Roman"/>
              </a:rPr>
              <a:t/>
            </a:r>
            <a:br>
              <a:rPr lang="ru-RU" sz="2000">
                <a:latin typeface="Times New Roman"/>
                <a:cs typeface="Times New Roman"/>
              </a:rPr>
            </a:br>
            <a:r>
              <a:rPr lang="ru-RU" sz="2000" b="1">
                <a:latin typeface="Times New Roman"/>
                <a:cs typeface="Times New Roman"/>
              </a:rPr>
              <a:t>3 этап. Заключительный.</a:t>
            </a:r>
            <a:r>
              <a:rPr lang="ru-RU" sz="2000"/>
              <a:t/>
            </a:r>
            <a:br>
              <a:rPr lang="ru-RU" sz="2000"/>
            </a:br>
            <a:r>
              <a:rPr lang="ru-RU" sz="2000" b="1">
                <a:latin typeface="Times New Roman"/>
                <a:cs typeface="Times New Roman"/>
              </a:rPr>
              <a:t/>
            </a:r>
            <a:br>
              <a:rPr lang="ru-RU" sz="2000" b="1">
                <a:latin typeface="Times New Roman"/>
                <a:cs typeface="Times New Roman"/>
              </a:rPr>
            </a:br>
            <a:r>
              <a:rPr lang="ru-RU" sz="2400" b="1">
                <a:solidFill>
                  <a:schemeClr val="tx1"/>
                </a:solidFill>
                <a:latin typeface="Times New Roman"/>
                <a:cs typeface="Times New Roman"/>
              </a:rPr>
              <a:t>Рассказ мамы  о профессии «швея».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355976" y="2924944"/>
            <a:ext cx="4392488" cy="3312368"/>
          </a:xfrm>
        </p:spPr>
        <p:txBody>
          <a:bodyPr/>
          <a:lstStyle/>
          <a:p>
            <a:pPr lvl="0">
              <a:defRPr/>
            </a:pPr>
            <a:endParaRPr lang="ru-RU" altLang="en-US"/>
          </a:p>
        </p:txBody>
      </p:sp>
      <p:pic>
        <p:nvPicPr>
          <p:cNvPr id="1026" name="Picture 2" descr="C:\Users\1\Downloads\1676456482_gas-kvas-com-p-shveya-detskii-risunok-3.jpg"/>
          <p:cNvPicPr>
            <a:picLocks noChangeAspect="1" noChangeArrowheads="1"/>
          </p:cNvPicPr>
          <p:nvPr/>
        </p:nvPicPr>
        <p:blipFill rotWithShape="1">
          <a:blip r:embed="rId2">
            <a:lum bright="-5000" contrast="5000"/>
          </a:blip>
          <a:srcRect/>
          <a:stretch>
            <a:fillRect/>
          </a:stretch>
        </p:blipFill>
        <p:spPr>
          <a:xfrm>
            <a:off x="4309197" y="2816932"/>
            <a:ext cx="4559111" cy="3564395"/>
          </a:xfrm>
          <a:prstGeom prst="roundRect">
            <a:avLst>
              <a:gd name="adj" fmla="val 16667"/>
            </a:avLst>
          </a:prstGeom>
          <a:noFill/>
          <a:ln w="57150">
            <a:solidFill>
              <a:srgbClr val="FF6600"/>
            </a:solidFill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323528" y="1412776"/>
            <a:ext cx="4044280" cy="4968552"/>
          </a:xfrm>
        </p:spPr>
        <p:txBody>
          <a:bodyPr>
            <a:normAutofit fontScale="25000" lnSpcReduction="20000"/>
          </a:bodyPr>
          <a:lstStyle/>
          <a:p>
            <a:pPr lvl="0">
              <a:defRPr/>
            </a:pPr>
            <a:r>
              <a:rPr lang="ru-RU" sz="8000">
                <a:solidFill>
                  <a:schemeClr val="tx1"/>
                </a:solidFill>
                <a:latin typeface="Times New Roman"/>
                <a:cs typeface="Times New Roman"/>
              </a:rPr>
              <a:t> </a:t>
            </a:r>
            <a:endParaRPr lang="ru-RU" sz="84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 sz="8400">
                <a:solidFill>
                  <a:schemeClr val="tx1"/>
                </a:solidFill>
                <a:latin typeface="Times New Roman"/>
                <a:cs typeface="Times New Roman"/>
              </a:rPr>
              <a:t>Почему мы носим одежду?</a:t>
            </a:r>
          </a:p>
          <a:p>
            <a:pPr lvl="0">
              <a:defRPr/>
            </a:pPr>
            <a:r>
              <a:rPr lang="ru-RU" sz="8400">
                <a:solidFill>
                  <a:schemeClr val="tx1"/>
                </a:solidFill>
                <a:latin typeface="Times New Roman"/>
                <a:cs typeface="Times New Roman"/>
              </a:rPr>
              <a:t> </a:t>
            </a:r>
          </a:p>
          <a:p>
            <a:pPr lvl="0">
              <a:defRPr/>
            </a:pPr>
            <a:r>
              <a:rPr lang="ru-RU" sz="8400">
                <a:solidFill>
                  <a:schemeClr val="tx1"/>
                </a:solidFill>
                <a:latin typeface="Times New Roman"/>
                <a:cs typeface="Times New Roman"/>
              </a:rPr>
              <a:t>Из чего (из каких материалов) сделана наша</a:t>
            </a:r>
          </a:p>
          <a:p>
            <a:pPr lvl="0">
              <a:defRPr/>
            </a:pPr>
            <a:r>
              <a:rPr lang="ru-RU" sz="8400">
                <a:solidFill>
                  <a:schemeClr val="tx1"/>
                </a:solidFill>
                <a:latin typeface="Times New Roman"/>
                <a:cs typeface="Times New Roman"/>
              </a:rPr>
              <a:t>одежда?</a:t>
            </a:r>
          </a:p>
          <a:p>
            <a:pPr lvl="0">
              <a:defRPr/>
            </a:pPr>
            <a:r>
              <a:rPr lang="ru-RU" sz="8400">
                <a:solidFill>
                  <a:schemeClr val="tx1"/>
                </a:solidFill>
                <a:latin typeface="Times New Roman"/>
                <a:cs typeface="Times New Roman"/>
              </a:rPr>
              <a:t> </a:t>
            </a:r>
          </a:p>
          <a:p>
            <a:pPr lvl="0">
              <a:defRPr/>
            </a:pPr>
            <a:r>
              <a:rPr lang="ru-RU" sz="8400">
                <a:solidFill>
                  <a:schemeClr val="tx1"/>
                </a:solidFill>
                <a:latin typeface="Times New Roman"/>
                <a:cs typeface="Times New Roman"/>
              </a:rPr>
              <a:t>Кто разработал модель и конструкцию</a:t>
            </a:r>
          </a:p>
          <a:p>
            <a:pPr lvl="0">
              <a:defRPr/>
            </a:pPr>
            <a:r>
              <a:rPr lang="ru-RU" sz="8400">
                <a:solidFill>
                  <a:schemeClr val="tx1"/>
                </a:solidFill>
                <a:latin typeface="Times New Roman"/>
                <a:cs typeface="Times New Roman"/>
              </a:rPr>
              <a:t>одежды?  (Модельер, закройщик.)</a:t>
            </a:r>
          </a:p>
          <a:p>
            <a:pPr lvl="0">
              <a:defRPr/>
            </a:pPr>
            <a:r>
              <a:rPr lang="ru-RU" sz="8400">
                <a:solidFill>
                  <a:schemeClr val="tx1"/>
                </a:solidFill>
                <a:latin typeface="Times New Roman"/>
                <a:cs typeface="Times New Roman"/>
              </a:rPr>
              <a:t> </a:t>
            </a:r>
          </a:p>
          <a:p>
            <a:pPr lvl="0">
              <a:defRPr/>
            </a:pPr>
            <a:r>
              <a:rPr lang="ru-RU" sz="8400">
                <a:solidFill>
                  <a:schemeClr val="tx1"/>
                </a:solidFill>
                <a:latin typeface="Times New Roman"/>
                <a:cs typeface="Times New Roman"/>
              </a:rPr>
              <a:t>Кто сшил? (Портной.)</a:t>
            </a:r>
          </a:p>
          <a:p>
            <a:pPr lvl="0">
              <a:defRPr/>
            </a:pPr>
            <a:r>
              <a:rPr lang="ru-RU" sz="8400">
                <a:solidFill>
                  <a:schemeClr val="tx1"/>
                </a:solidFill>
                <a:latin typeface="Times New Roman"/>
                <a:cs typeface="Times New Roman"/>
              </a:rPr>
              <a:t> </a:t>
            </a:r>
          </a:p>
          <a:p>
            <a:pPr lvl="0">
              <a:defRPr/>
            </a:pPr>
            <a:r>
              <a:rPr lang="ru-RU" sz="8400">
                <a:solidFill>
                  <a:schemeClr val="tx1"/>
                </a:solidFill>
                <a:latin typeface="Times New Roman"/>
                <a:cs typeface="Times New Roman"/>
              </a:rPr>
              <a:t>Эти профессии современные или древние?</a:t>
            </a:r>
            <a:endParaRPr lang="ru-RU" sz="8000">
              <a:solidFill>
                <a:schemeClr val="tx1"/>
              </a:solidFill>
            </a:endParaRPr>
          </a:p>
          <a:p>
            <a:pPr lvl="0">
              <a:defRPr/>
            </a:pPr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099556" y="548680"/>
            <a:ext cx="5688632" cy="792088"/>
          </a:xfrm>
        </p:spPr>
        <p:txBody>
          <a:bodyPr/>
          <a:lstStyle/>
          <a:p>
            <a:pPr lvl="0">
              <a:defRPr/>
            </a:pPr>
            <a:r>
              <a:rPr lang="ru-RU" sz="3500" b="1">
                <a:solidFill>
                  <a:schemeClr val="tx1"/>
                </a:solidFill>
                <a:latin typeface="Times New Roman"/>
                <a:cs typeface="Times New Roman"/>
              </a:rPr>
              <a:t>Беседа с мамой. Одежда</a:t>
            </a:r>
            <a:r>
              <a:rPr lang="ru-RU" sz="2800" b="1">
                <a:solidFill>
                  <a:schemeClr val="tx1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56418" y="1922606"/>
            <a:ext cx="3899620" cy="3486613"/>
          </a:xfrm>
        </p:spPr>
        <p:txBody>
          <a:bodyPr/>
          <a:lstStyle/>
          <a:p>
            <a:pPr lvl="0">
              <a:defRPr/>
            </a:pPr>
            <a:endParaRPr lang="ru-RU" altLang="en-US" dirty="0"/>
          </a:p>
        </p:txBody>
      </p:sp>
      <p:pic>
        <p:nvPicPr>
          <p:cNvPr id="5122" name="Picture 2" descr="C:\Users\1\Downloads\slide-5.jpg"/>
          <p:cNvPicPr>
            <a:picLocks noChangeAspect="1" noChangeArrowheads="1"/>
          </p:cNvPicPr>
          <p:nvPr/>
        </p:nvPicPr>
        <p:blipFill rotWithShape="1">
          <a:blip r:embed="rId2">
            <a:lum bright="-5000" contrast="5000"/>
          </a:blip>
          <a:srcRect/>
          <a:stretch>
            <a:fillRect/>
          </a:stretch>
        </p:blipFill>
        <p:spPr>
          <a:xfrm>
            <a:off x="4656418" y="1922607"/>
            <a:ext cx="3876022" cy="3486613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864096"/>
          </a:xfrm>
        </p:spPr>
        <p:txBody>
          <a:bodyPr>
            <a:normAutofit fontScale="90000"/>
          </a:bodyPr>
          <a:lstStyle/>
          <a:p>
            <a:pPr lvl="0">
              <a:defRPr/>
            </a:pPr>
            <a:endParaRPr lang="ru-RU" sz="3100" b="1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 sz="3777" b="1">
                <a:solidFill>
                  <a:schemeClr val="tx1"/>
                </a:solidFill>
                <a:latin typeface="Times New Roman"/>
                <a:cs typeface="Times New Roman"/>
              </a:rPr>
              <a:t>Подбор швейных принадлежностей.</a:t>
            </a:r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794088" y="2528900"/>
            <a:ext cx="3822192" cy="3744416"/>
          </a:xfrm>
        </p:spPr>
        <p:txBody>
          <a:bodyPr>
            <a:normAutofit fontScale="25000" lnSpcReduction="20000"/>
          </a:bodyPr>
          <a:lstStyle/>
          <a:p>
            <a:pPr lvl="0">
              <a:defRPr/>
            </a:pPr>
            <a:endParaRPr lang="ru-RU" sz="2900" b="1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 sz="8000">
                <a:solidFill>
                  <a:schemeClr val="tx1"/>
                </a:solidFill>
                <a:latin typeface="Times New Roman"/>
                <a:cs typeface="Times New Roman"/>
              </a:rPr>
              <a:t>Знакомство со швейными принадлежностями, правилами безопасности  даёт уверенность в работе, желание творить.</a:t>
            </a:r>
          </a:p>
          <a:p>
            <a:pPr lvl="0">
              <a:defRPr/>
            </a:pPr>
            <a:r>
              <a:rPr lang="ru-RU" sz="8000">
                <a:solidFill>
                  <a:schemeClr val="tx1"/>
                </a:solidFill>
                <a:latin typeface="Times New Roman"/>
                <a:cs typeface="Times New Roman"/>
              </a:rPr>
              <a:t>Знакомство со швейным принадлежностями развивает внимания, мелкую моторику. Развивает интерес к проекту. Воспитывает ценностное отношение к профессии  швея, результатам труда швеи.</a:t>
            </a:r>
            <a:endParaRPr lang="ru-RU" sz="2900" b="1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lvl="0">
              <a:defRPr/>
            </a:pPr>
            <a:endParaRPr lang="ru-RU"/>
          </a:p>
        </p:txBody>
      </p:sp>
      <p:pic>
        <p:nvPicPr>
          <p:cNvPr id="5" name="Объект 4" descr="https://sun9-51.userapi.com/impg/u2gSCpcwZ3zKDrzBBC-FaZ4gXPDZQj3P3XZvMg/RSD5ADE-A_A.jpg?size=853x1080&amp;quality=95&amp;sign=773082a3d30d8e9c4d06a9e3e5d4eb58&amp;type=album"/>
          <p:cNvPicPr>
            <a:picLocks noGrp="1"/>
          </p:cNvPicPr>
          <p:nvPr>
            <p:ph sz="quarter" idx="13"/>
          </p:nvPr>
        </p:nvPicPr>
        <p:blipFill rotWithShape="1">
          <a:blip r:embed="rId2">
            <a:lum bright="10000" contrast="10000"/>
          </a:blip>
          <a:srcRect/>
          <a:stretch>
            <a:fillRect/>
          </a:stretch>
        </p:blipFill>
        <p:spPr>
          <a:xfrm rot="5387907">
            <a:off x="920604" y="1848576"/>
            <a:ext cx="3247554" cy="4118612"/>
          </a:xfrm>
          <a:prstGeom prst="roundRect">
            <a:avLst>
              <a:gd name="adj" fmla="val 16667"/>
            </a:avLst>
          </a:prstGeom>
          <a:noFill/>
          <a:ln w="57150">
            <a:solidFill>
              <a:srgbClr val="8B2861"/>
            </a:solidFill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ru-RU" sz="3600" b="1">
                <a:solidFill>
                  <a:schemeClr val="tx1"/>
                </a:solidFill>
                <a:latin typeface="Times New Roman"/>
                <a:cs typeface="Times New Roman"/>
              </a:rPr>
              <a:t>Знакомство с фурнитурой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988840"/>
            <a:ext cx="3822192" cy="4095360"/>
          </a:xfrm>
        </p:spPr>
        <p:txBody>
          <a:bodyPr>
            <a:normAutofit/>
          </a:bodyPr>
          <a:lstStyle/>
          <a:p>
            <a:pPr lvl="0">
              <a:defRPr/>
            </a:pPr>
            <a:endParaRPr lang="ru-RU" sz="2000" b="1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 sz="2200">
                <a:solidFill>
                  <a:schemeClr val="tx1"/>
                </a:solidFill>
                <a:latin typeface="Times New Roman"/>
                <a:cs typeface="Times New Roman"/>
              </a:rPr>
              <a:t>Знакомство с фурнитурой способствует развитию мелкой моторики, развивает воображение, умение подбирать пуговки, ленточки в соответствии с качеством ткани.</a:t>
            </a:r>
          </a:p>
        </p:txBody>
      </p:sp>
      <p:pic>
        <p:nvPicPr>
          <p:cNvPr id="5" name="Объект 4" descr="https://sun9-31.userapi.com/impg/LHWhE4yFQAd7cECZXISTlOp1O-ccbO_ES7Wr1A/LIVOWiiUd3Q.jpg?size=1071x946&amp;quality=95&amp;sign=0aa15086ba94fb0c75b3ea4a28c0844f&amp;type=album"/>
          <p:cNvPicPr>
            <a:picLocks noGrp="1"/>
          </p:cNvPicPr>
          <p:nvPr>
            <p:ph sz="quarter" idx="14"/>
          </p:nvPr>
        </p:nvPicPr>
        <p:blipFill rotWithShape="1">
          <a:blip r:embed="rId2">
            <a:lum bright="5000"/>
          </a:blip>
          <a:srcRect/>
          <a:stretch>
            <a:fillRect/>
          </a:stretch>
        </p:blipFill>
        <p:spPr>
          <a:xfrm>
            <a:off x="4644008" y="2348880"/>
            <a:ext cx="3864260" cy="3456384"/>
          </a:xfrm>
          <a:prstGeom prst="roundRect">
            <a:avLst>
              <a:gd name="adj" fmla="val 16667"/>
            </a:avLst>
          </a:prstGeom>
          <a:noFill/>
          <a:ln w="57150">
            <a:solidFill>
              <a:srgbClr val="044270"/>
            </a:solidFill>
          </a:ln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648072"/>
          </a:xfrm>
        </p:spPr>
        <p:txBody>
          <a:bodyPr>
            <a:normAutofit fontScale="90000"/>
          </a:bodyPr>
          <a:lstStyle/>
          <a:p>
            <a:pPr lvl="0">
              <a:defRPr/>
            </a:pPr>
            <a:r>
              <a:rPr lang="ru-RU" sz="3100">
                <a:solidFill>
                  <a:schemeClr val="tx1"/>
                </a:solidFill>
              </a:rPr>
              <a:t/>
            </a:r>
            <a:br>
              <a:rPr lang="ru-RU" sz="3100">
                <a:solidFill>
                  <a:schemeClr val="tx1"/>
                </a:solidFill>
              </a:rPr>
            </a:br>
            <a:r>
              <a:rPr lang="ru-RU" sz="4000" b="1">
                <a:solidFill>
                  <a:schemeClr val="tx1"/>
                </a:solidFill>
                <a:latin typeface="Times New Roman"/>
                <a:cs typeface="Times New Roman"/>
              </a:rPr>
              <a:t>Подбор тканей для работы</a:t>
            </a:r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86076" y="2672916"/>
            <a:ext cx="3822192" cy="3600400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ru-RU" sz="2200">
                <a:solidFill>
                  <a:schemeClr val="tx1"/>
                </a:solidFill>
                <a:latin typeface="Times New Roman"/>
                <a:cs typeface="Times New Roman"/>
              </a:rPr>
              <a:t>Знакомство с тканями способствует развитию тактильных ощущений, развитию представлений о многообразии тканей, умению подбирать по цвету, структуре для игры «Сошьём красивую одежду кукле»</a:t>
            </a:r>
            <a:endParaRPr lang="ru-RU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lvl="0">
              <a:defRPr/>
            </a:pPr>
            <a:endParaRPr lang="ru-RU"/>
          </a:p>
        </p:txBody>
      </p:sp>
      <p:pic>
        <p:nvPicPr>
          <p:cNvPr id="5" name="Объект 4" descr="https://sun9-31.userapi.com/impg/E3QA7QySNjSQQTGX0Uf0JOMMFnUqXl5WgZa0pQ/7yhNqyNAn-A.jpg?size=1280x960&amp;quality=95&amp;sign=79f2d0cf82ac508d4f770497d19eba27&amp;type=album"/>
          <p:cNvPicPr>
            <a:picLocks noGrp="1"/>
          </p:cNvPicPr>
          <p:nvPr>
            <p:ph sz="quarter" idx="13"/>
          </p:nvPr>
        </p:nvPicPr>
        <p:blipFill rotWithShape="1">
          <a:blip r:embed="rId2">
            <a:lum bright="5000" contrast="10000"/>
          </a:blip>
          <a:srcRect/>
          <a:stretch>
            <a:fillRect/>
          </a:stretch>
        </p:blipFill>
        <p:spPr>
          <a:xfrm>
            <a:off x="551384" y="1916832"/>
            <a:ext cx="3888432" cy="3456384"/>
          </a:xfrm>
          <a:prstGeom prst="roundRect">
            <a:avLst>
              <a:gd name="adj" fmla="val 16667"/>
            </a:avLst>
          </a:prstGeom>
          <a:noFill/>
          <a:ln w="57150">
            <a:solidFill>
              <a:srgbClr val="761776"/>
            </a:solidFill>
          </a:ln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ru-RU" sz="2800" b="1">
                <a:solidFill>
                  <a:schemeClr val="tx1"/>
                </a:solidFill>
                <a:latin typeface="Times New Roman"/>
                <a:cs typeface="Times New Roman"/>
              </a:rPr>
              <a:t>Результаты проекта</a:t>
            </a:r>
          </a:p>
        </p:txBody>
      </p:sp>
      <p:pic>
        <p:nvPicPr>
          <p:cNvPr id="3" name="Рисунок 2" descr="https://sun9-38.userapi.com/impg/OjaUU4HqY8eU9hDviR3wZ9HWCICZfFJr4d87dQ/JBl4RZZCLec.jpg?size=810x1080&amp;quality=95&amp;sign=47ad52ea96b5a31593860afc46a54f42&amp;type=album"/>
          <p:cNvPicPr/>
          <p:nvPr/>
        </p:nvPicPr>
        <p:blipFill rotWithShape="1">
          <a:blip r:embed="rId2">
            <a:lum contrast="5000"/>
          </a:blip>
          <a:srcRect t="12340"/>
          <a:stretch>
            <a:fillRect/>
          </a:stretch>
        </p:blipFill>
        <p:spPr>
          <a:xfrm>
            <a:off x="718292" y="1628800"/>
            <a:ext cx="2065339" cy="2301602"/>
          </a:xfrm>
          <a:prstGeom prst="rect">
            <a:avLst/>
          </a:prstGeom>
          <a:noFill/>
          <a:ln w="57150">
            <a:solidFill>
              <a:srgbClr val="94156B"/>
            </a:solidFill>
          </a:ln>
        </p:spPr>
      </p:pic>
      <p:pic>
        <p:nvPicPr>
          <p:cNvPr id="6" name="Рисунок 5" descr="https://sun9-71.userapi.com/impg/lqkjsdMjnUBq10-ZxBHKgSeLmHUw0wREmH3HIw/ohF7kfgb8kw.jpg?size=1280x960&amp;quality=95&amp;sign=aa800acf23b8bfa58d3b0d02712a74a0&amp;type=album"/>
          <p:cNvPicPr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270695" y="4361614"/>
            <a:ext cx="3025104" cy="2307746"/>
          </a:xfrm>
          <a:prstGeom prst="rect">
            <a:avLst/>
          </a:prstGeom>
          <a:noFill/>
          <a:ln w="57150">
            <a:solidFill>
              <a:srgbClr val="761776"/>
            </a:solidFill>
          </a:ln>
        </p:spPr>
      </p:pic>
      <p:pic>
        <p:nvPicPr>
          <p:cNvPr id="7" name="Рисунок 6" descr="https://sun9-19.userapi.com/impg/ZrOMnsaYoIDIu-OnDeZm2JApV3RxGQz7-wMh6w/Tv_aO3V6mok.jpg?size=810x1080&amp;quality=95&amp;sign=183b8ef2c95f17f1ee0cbfd74da776a5&amp;type=album"/>
          <p:cNvPicPr/>
          <p:nvPr/>
        </p:nvPicPr>
        <p:blipFill rotWithShape="1">
          <a:blip r:embed="rId4">
            <a:lum bright="-5000" contrast="5000"/>
          </a:blip>
          <a:srcRect/>
          <a:stretch>
            <a:fillRect/>
          </a:stretch>
        </p:blipFill>
        <p:spPr>
          <a:xfrm>
            <a:off x="5519936" y="4113076"/>
            <a:ext cx="2412268" cy="23042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  <p:pic>
        <p:nvPicPr>
          <p:cNvPr id="8" name="Рисунок 7" descr="https://sun9-75.userapi.com/impg/mosnsYMLYjR5DqYz0jQIeMR1fs55Vy9Lmz_pgg/kfIl9hTvdbo.jpg?size=1280x960&amp;quality=95&amp;sign=638f387800c0f646fbbaa7794581e6be&amp;type=album"/>
          <p:cNvPicPr/>
          <p:nvPr/>
        </p:nvPicPr>
        <p:blipFill rotWithShape="1">
          <a:blip r:embed="rId5">
            <a:lum bright="-5000" contrast="5000"/>
          </a:blip>
          <a:srcRect t="9230"/>
          <a:stretch>
            <a:fillRect/>
          </a:stretch>
        </p:blipFill>
        <p:spPr>
          <a:xfrm>
            <a:off x="4871864" y="1592796"/>
            <a:ext cx="3348372" cy="2124236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ru-RU" sz="3700" b="1">
                <a:solidFill>
                  <a:schemeClr val="tx1"/>
                </a:solidFill>
                <a:latin typeface="Times New Roman"/>
                <a:cs typeface="Times New Roman"/>
              </a:rPr>
              <a:t>Результаты проекта</a:t>
            </a:r>
          </a:p>
        </p:txBody>
      </p:sp>
      <p:pic>
        <p:nvPicPr>
          <p:cNvPr id="3" name="Рисунок 3" descr="https://sun9-52.userapi.com/impg/PU2DeMw4HXZ-RVH66n4pbv3_dKcJtF0wb2tA4w/_KRSe85z2ko.jpg?size=810x1080&amp;quality=95&amp;sign=c2e19452946884cfa0b41a85f0bd0dfb&amp;type=album"/>
          <p:cNvPicPr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227348" y="1700808"/>
            <a:ext cx="2448272" cy="2952328"/>
          </a:xfrm>
          <a:prstGeom prst="rect">
            <a:avLst/>
          </a:prstGeom>
          <a:noFill/>
          <a:ln w="57150">
            <a:solidFill>
              <a:srgbClr val="94156B"/>
            </a:solidFill>
          </a:ln>
        </p:spPr>
      </p:pic>
      <p:pic>
        <p:nvPicPr>
          <p:cNvPr id="4" name="Рисунок 8" descr="https://sun9-51.userapi.com/impg/s9sOfeccC-3TLKjC4uvrGmqKpFw7ITPIgtn-9Q/NFDFrUmJmlw.jpg?size=810x1080&amp;quality=95&amp;sign=ce00290bce3e717b098b91a6b91ee080&amp;type=album"/>
          <p:cNvPicPr/>
          <p:nvPr/>
        </p:nvPicPr>
        <p:blipFill rotWithShape="1">
          <a:blip r:embed="rId3">
            <a:lum bright="10000"/>
          </a:blip>
          <a:srcRect/>
          <a:stretch>
            <a:fillRect/>
          </a:stretch>
        </p:blipFill>
        <p:spPr>
          <a:xfrm>
            <a:off x="2927648" y="3429000"/>
            <a:ext cx="2664296" cy="3168352"/>
          </a:xfrm>
          <a:prstGeom prst="rect">
            <a:avLst/>
          </a:prstGeom>
          <a:noFill/>
          <a:ln w="57150">
            <a:solidFill>
              <a:srgbClr val="008034"/>
            </a:solidFill>
          </a:ln>
        </p:spPr>
      </p:pic>
      <p:pic>
        <p:nvPicPr>
          <p:cNvPr id="5" name="Рисунок 10" descr="https://sun9-78.userapi.com/impg/9ReYycsdj7WSR2h9owvRPNpv6j_syQ5bVaBSug/15I_Ak_UpP4.jpg?size=810x1080&amp;quality=95&amp;sign=13cbc88b4b789f4b425a228c1b643869&amp;type=album"/>
          <p:cNvPicPr/>
          <p:nvPr/>
        </p:nvPicPr>
        <p:blipFill rotWithShape="1">
          <a:blip r:embed="rId4">
            <a:lum bright="10000" contrast="10000"/>
          </a:blip>
          <a:srcRect/>
          <a:stretch>
            <a:fillRect/>
          </a:stretch>
        </p:blipFill>
        <p:spPr>
          <a:xfrm>
            <a:off x="5879977" y="1520788"/>
            <a:ext cx="2952327" cy="3204356"/>
          </a:xfrm>
          <a:prstGeom prst="rect">
            <a:avLst/>
          </a:prstGeom>
          <a:noFill/>
          <a:ln w="57150">
            <a:solidFill>
              <a:srgbClr val="0000FF"/>
            </a:solidFill>
          </a:ln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ru-RU" sz="3500" b="1">
                <a:solidFill>
                  <a:schemeClr val="tx1"/>
                </a:solidFill>
                <a:latin typeface="Times New Roman"/>
                <a:cs typeface="Times New Roman"/>
              </a:rPr>
              <a:t>Результаты проекта</a:t>
            </a:r>
          </a:p>
        </p:txBody>
      </p:sp>
      <p:pic>
        <p:nvPicPr>
          <p:cNvPr id="3" name="Рисунок 2" descr="https://sun9-36.userapi.com/impg/qJR7v5D7muDk1iqolnk5_05ktaBAwKiDSDepAA/jF38TgM-lXI.jpg?size=810x1080&amp;quality=95&amp;sign=9f7056f487e11a8b8a275eae71ee984b&amp;type=album"/>
          <p:cNvPicPr/>
          <p:nvPr/>
        </p:nvPicPr>
        <p:blipFill rotWithShape="1">
          <a:blip r:embed="rId2">
            <a:lum bright="5000" contrast="5000"/>
          </a:blip>
          <a:srcRect/>
          <a:stretch>
            <a:fillRect/>
          </a:stretch>
        </p:blipFill>
        <p:spPr>
          <a:xfrm>
            <a:off x="285723" y="1871662"/>
            <a:ext cx="2569917" cy="3069506"/>
          </a:xfrm>
          <a:prstGeom prst="rect">
            <a:avLst/>
          </a:prstGeom>
          <a:noFill/>
          <a:ln w="57150">
            <a:solidFill>
              <a:srgbClr val="94153E"/>
            </a:solidFill>
          </a:ln>
        </p:spPr>
      </p:pic>
      <p:pic>
        <p:nvPicPr>
          <p:cNvPr id="4" name="Рисунок 3" descr="https://sun9-14.userapi.com/impg/y3Yg3XUTDgvkkyxNXy1jn3L-xC9qPYahrjPLiQ/P4W-fryzxzE.jpg?size=810x1080&amp;quality=95&amp;sign=ea12ad6461ece8eb3c5b0a9c4173f76c&amp;type=album"/>
          <p:cNvPicPr/>
          <p:nvPr/>
        </p:nvPicPr>
        <p:blipFill rotWithShape="1">
          <a:blip r:embed="rId3">
            <a:lum contrast="5000"/>
          </a:blip>
          <a:srcRect/>
          <a:stretch>
            <a:fillRect/>
          </a:stretch>
        </p:blipFill>
        <p:spPr>
          <a:xfrm>
            <a:off x="3203848" y="2780928"/>
            <a:ext cx="2535917" cy="3114675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</p:pic>
      <p:pic>
        <p:nvPicPr>
          <p:cNvPr id="5" name="Рисунок 4" descr="https://sun9-17.userapi.com/impg/KrDMYpYRnUhrJqo5PSu3rEfBDTcU56IbF6J7QA/G141BRJzL7Y.jpg?size=810x1080&amp;quality=95&amp;sign=039be736d7720185150d7a04f7f8262e&amp;type=album"/>
          <p:cNvPicPr/>
          <p:nvPr/>
        </p:nvPicPr>
        <p:blipFill rotWithShape="1">
          <a:blip r:embed="rId4">
            <a:lum bright="5000" contrast="5000"/>
          </a:blip>
          <a:srcRect/>
          <a:stretch>
            <a:fillRect/>
          </a:stretch>
        </p:blipFill>
        <p:spPr>
          <a:xfrm>
            <a:off x="6096000" y="3429000"/>
            <a:ext cx="2520280" cy="2952329"/>
          </a:xfrm>
          <a:prstGeom prst="rect">
            <a:avLst/>
          </a:prstGeom>
          <a:noFill/>
          <a:ln w="57150">
            <a:solidFill>
              <a:srgbClr val="159415"/>
            </a:solidFill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268760"/>
            <a:ext cx="8066896" cy="5112568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Она родится полотном,</a:t>
            </a:r>
            <a:b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Она в любой приходит дом,</a:t>
            </a:r>
            <a:b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Халат, сорочку и белье</a:t>
            </a:r>
            <a:b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Мы изготовим из нее,</a:t>
            </a:r>
            <a:b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И, словно в сказке, как в тумане,</a:t>
            </a:r>
            <a:b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1800">
                <a:solidFill>
                  <a:schemeClr val="tx1"/>
                </a:solidFill>
                <a:latin typeface="Times New Roman"/>
                <a:cs typeface="Times New Roman"/>
              </a:rPr>
              <a:t>Мы видим сны на этой ткани...</a:t>
            </a:r>
            <a:r>
              <a:rPr lang="ru-RU" sz="1600">
                <a:solidFill>
                  <a:schemeClr val="tx1"/>
                </a:solidFill>
              </a:rPr>
              <a:t/>
            </a:r>
            <a:br>
              <a:rPr lang="ru-RU" sz="1600">
                <a:solidFill>
                  <a:schemeClr val="tx1"/>
                </a:solidFill>
              </a:rPr>
            </a:br>
            <a:endParaRPr lang="ru-RU" sz="160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32" y="476673"/>
            <a:ext cx="6417734" cy="648071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ru-RU" sz="3600" b="1">
                <a:solidFill>
                  <a:schemeClr val="tx1"/>
                </a:solidFill>
                <a:latin typeface="Times New Roman"/>
                <a:cs typeface="Times New Roman"/>
              </a:rPr>
              <a:t>Коллекция тканей</a:t>
            </a:r>
          </a:p>
        </p:txBody>
      </p:sp>
      <p:pic>
        <p:nvPicPr>
          <p:cNvPr id="2050" name="Picture 2" descr="C:\Users\1\Downloads\q1de9nffLgw.jpg"/>
          <p:cNvPicPr>
            <a:picLocks noChangeAspect="1" noChangeArrowheads="1"/>
          </p:cNvPicPr>
          <p:nvPr/>
        </p:nvPicPr>
        <p:blipFill rotWithShape="1">
          <a:blip r:embed="rId2">
            <a:lum bright="10000" contrast="10000"/>
          </a:blip>
          <a:srcRect t="3780" r="-440" b="9360"/>
          <a:stretch>
            <a:fillRect/>
          </a:stretch>
        </p:blipFill>
        <p:spPr>
          <a:xfrm>
            <a:off x="5712935" y="1520788"/>
            <a:ext cx="3083364" cy="3816424"/>
          </a:xfrm>
          <a:prstGeom prst="rect">
            <a:avLst/>
          </a:prstGeom>
          <a:noFill/>
          <a:ln w="76200">
            <a:solidFill>
              <a:srgbClr val="15D115"/>
            </a:solidFill>
          </a:ln>
        </p:spPr>
      </p:pic>
      <p:pic>
        <p:nvPicPr>
          <p:cNvPr id="2051" name="Picture 3" descr="C:\Users\1\Downloads\Ex3SLpkWJ48.jpg"/>
          <p:cNvPicPr>
            <a:picLocks noChangeAspect="1" noChangeArrowheads="1"/>
          </p:cNvPicPr>
          <p:nvPr/>
        </p:nvPicPr>
        <p:blipFill rotWithShape="1">
          <a:blip r:embed="rId3">
            <a:lum bright="-5000" contrast="10000"/>
          </a:blip>
          <a:srcRect/>
          <a:stretch>
            <a:fillRect/>
          </a:stretch>
        </p:blipFill>
        <p:spPr>
          <a:xfrm>
            <a:off x="247414" y="3429000"/>
            <a:ext cx="5200514" cy="3132348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720080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ru-RU" sz="3700" b="1">
                <a:solidFill>
                  <a:schemeClr val="tx1"/>
                </a:solidFill>
                <a:latin typeface="Times New Roman"/>
                <a:cs typeface="Times New Roman"/>
              </a:rPr>
              <a:t>Экспериментирование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412776"/>
            <a:ext cx="8096944" cy="5184576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* Выбирали  лоскуточки разных натуральных тканей. Сравнивали  их свойства. </a:t>
            </a:r>
          </a:p>
          <a:p>
            <a:pPr algn="l">
              <a:defRPr/>
            </a:pP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* Брали в руки, гладили, мяли, сгибали, переворачивали наизнанку.. Рассказывали о своих ощущениях.</a:t>
            </a:r>
          </a:p>
          <a:p>
            <a:pPr algn="l">
              <a:defRPr/>
            </a:pP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 * Пробовали  разорвать лоскутки, разрезать. Опускали  образцы по очереди в</a:t>
            </a:r>
            <a:r>
              <a:rPr lang="ru-RU" altLang="en-US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воду. Вынимали.. Рассказывали о полученных результатах.</a:t>
            </a:r>
          </a:p>
          <a:p>
            <a:pPr algn="l">
              <a:defRPr/>
            </a:pP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 * Чем похожи и чем различаются ткани? Сравнивали  свойства ткани со свойствами бумаги.</a:t>
            </a:r>
          </a:p>
          <a:p>
            <a:pPr lvl="0">
              <a:defRPr/>
            </a:pPr>
            <a:endParaRPr lang="ru-RU"/>
          </a:p>
        </p:txBody>
      </p:sp>
      <p:pic>
        <p:nvPicPr>
          <p:cNvPr id="3075" name="Picture 3" descr="C:\Users\1\Downloads\nabor-tkanej-ntm-104.jpg-750x750.jpg"/>
          <p:cNvPicPr>
            <a:picLocks noChangeAspect="1" noChangeArrowheads="1"/>
          </p:cNvPicPr>
          <p:nvPr/>
        </p:nvPicPr>
        <p:blipFill rotWithShape="1">
          <a:blip r:embed="rId2">
            <a:lum bright="-5000" contrast="10000"/>
          </a:blip>
          <a:srcRect/>
          <a:stretch>
            <a:fillRect/>
          </a:stretch>
        </p:blipFill>
        <p:spPr>
          <a:xfrm>
            <a:off x="4499991" y="4041068"/>
            <a:ext cx="4116287" cy="243953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fikiwiki.com/uploads/posts/2022-02/1644896036_21-fikiwiki-com-p-kartinka-spasibo-za-vnimanie-dlya-prezenta-21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623392" y="1340768"/>
            <a:ext cx="7866412" cy="507091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626</Words>
  <Application>Microsoft Office PowerPoint</Application>
  <PresentationFormat>Экран (4:3)</PresentationFormat>
  <Paragraphs>81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Волна</vt:lpstr>
      <vt:lpstr>Муниципальное дошкольное образовательное учреждение общеразвивающего вида  «Детский сад «Соловушка» №96 </vt:lpstr>
      <vt:lpstr>Проект «Творческие вечера вместе с мамой» </vt:lpstr>
      <vt:lpstr>Презентация PowerPoint</vt:lpstr>
      <vt:lpstr>Предполагаемые результаты. </vt:lpstr>
      <vt:lpstr>Ознакомление с профессией Дизайнер одежды способствует развитию следующих задач:</vt:lpstr>
      <vt:lpstr> Этапы проекта. 1 этап. Подготовительный. 2 этап. Основной. 3 этап. Заключительный.  Рассказ мамы  о профессии «швея».</vt:lpstr>
      <vt:lpstr>Беседа с мамой. Одежда.</vt:lpstr>
      <vt:lpstr> Подбор швейных принадлежностей. </vt:lpstr>
      <vt:lpstr>Знакомство с фурнитурой</vt:lpstr>
      <vt:lpstr> Подбор тканей для работы </vt:lpstr>
      <vt:lpstr>Результаты проекта</vt:lpstr>
      <vt:lpstr>Результаты проекта</vt:lpstr>
      <vt:lpstr>Результаты проекта</vt:lpstr>
      <vt:lpstr>Она родится полотном, Она в любой приходит дом, Халат, сорочку и белье Мы изготовим из нее, И, словно в сказке, как в тумане, Мы видим сны на этой ткани... </vt:lpstr>
      <vt:lpstr>Экспериментирование</vt:lpstr>
      <vt:lpstr>Презентация PowerPoint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дошкольное образовательное учреждение общеразвивающего вида  «Детский сад «Соловушка» №96</dc:title>
  <dc:creator>1</dc:creator>
  <cp:lastModifiedBy>1</cp:lastModifiedBy>
  <cp:revision>34</cp:revision>
  <dcterms:created xsi:type="dcterms:W3CDTF">2023-11-19T12:38:47Z</dcterms:created>
  <dcterms:modified xsi:type="dcterms:W3CDTF">2025-04-16T16:18:28Z</dcterms:modified>
  <cp:version>0906.0100.01</cp:version>
</cp:coreProperties>
</file>