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</p:sldMasterIdLst>
  <p:notesMasterIdLst>
    <p:notesMasterId r:id="rId17"/>
  </p:notesMasterIdLst>
  <p:sldIdLst>
    <p:sldId id="256" r:id="rId4"/>
    <p:sldId id="259" r:id="rId5"/>
    <p:sldId id="258" r:id="rId6"/>
    <p:sldId id="266" r:id="rId7"/>
    <p:sldId id="260" r:id="rId8"/>
    <p:sldId id="268" r:id="rId9"/>
    <p:sldId id="261" r:id="rId10"/>
    <p:sldId id="267" r:id="rId11"/>
    <p:sldId id="262" r:id="rId12"/>
    <p:sldId id="263" r:id="rId13"/>
    <p:sldId id="269" r:id="rId14"/>
    <p:sldId id="264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8546D1-2130-44F9-B949-D84CFBAE6A59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22F91C-515B-47D4-B8F6-991E237605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126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BBB5EB-304D-47E1-8C1C-B9B9A73C7B22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0CA2D25-CB75-4E43-A6DD-E0E6A890A0E1}" type="slidenum">
              <a:rPr lang="ru-RU" altLang="ru-RU">
                <a:solidFill>
                  <a:prstClr val="black"/>
                </a:solidFill>
                <a:latin typeface="Arial" charset="0"/>
              </a:rPr>
              <a:pPr/>
              <a:t>4</a:t>
            </a:fld>
            <a:endParaRPr lang="ru-RU" alt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Times New Roman" pitchFamily="18" charset="0"/>
              </a:rPr>
              <a:t>   Качество усвоения знаний определяется </a:t>
            </a:r>
            <a:r>
              <a:rPr lang="ru-RU" altLang="ru-RU" b="1" smtClean="0">
                <a:latin typeface="Times New Roman" pitchFamily="18" charset="0"/>
              </a:rPr>
              <a:t>многообразием и характером</a:t>
            </a:r>
            <a:r>
              <a:rPr lang="ru-RU" altLang="ru-RU" smtClean="0">
                <a:latin typeface="Times New Roman" pitchFamily="18" charset="0"/>
              </a:rPr>
              <a:t> видов универсальных действий.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Times New Roman" pitchFamily="18" charset="0"/>
              </a:rPr>
              <a:t>   В качестве основных видов универсальных учебных действий разработчики стандарта выделяют личностные, регулятивные, познавательные и коммуникативные УУД.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Times New Roman" pitchFamily="18" charset="0"/>
              </a:rPr>
              <a:t>   Овладение ими происходит в контексте </a:t>
            </a:r>
            <a:r>
              <a:rPr lang="ru-RU" altLang="ru-RU" b="1" smtClean="0">
                <a:latin typeface="Times New Roman" pitchFamily="18" charset="0"/>
              </a:rPr>
              <a:t>разных </a:t>
            </a:r>
            <a:r>
              <a:rPr lang="ru-RU" altLang="ru-RU" smtClean="0">
                <a:latin typeface="Times New Roman" pitchFamily="18" charset="0"/>
              </a:rPr>
              <a:t>учебных предметов. Каждый учебный предмет раскрывает свои собственные, специфические возможности для формирования УУД, определяемые, в первую очередь, функцией учебного предмета и его предметным содержанием.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Просмотр фрагментов мультфильмов, работа с рабочими картами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2F91C-515B-47D4-B8F6-991E237605D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655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Тоскливое, пассивное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Желтый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Радостное, бодрящее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Лиловый, фиолетовый цвета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Сдержанное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Красный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Активное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Зеленый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Спокойное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Голубой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Мечтательное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Черный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Серьезное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Белый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Легкое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Тоскливое, пассивное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Желтый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Радостное, бодрящее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Лиловый, фиолетовый цвета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Сдержанное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Красный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Активное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Зеленый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Спокойное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Голубой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Мечтательное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Черный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Серьезное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Белый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Легкое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Тоскливое, пассивное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Желтый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Радостное, бодрящее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Лиловый, фиолетовый цвета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Сдержанное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Красный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Активное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Зеленый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Спокойное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Голубой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Мечтательное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Черный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Серьезное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Белый цвет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Легкое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2F91C-515B-47D4-B8F6-991E237605D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948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2F91C-515B-47D4-B8F6-991E237605D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22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5" name="Picture 3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7" name="Picture 5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quarter" idx="10"/>
          </p:nvPr>
        </p:nvSpPr>
        <p:spPr>
          <a:xfrm>
            <a:off x="1084263" y="60960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522663" y="6096000"/>
            <a:ext cx="2895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51663" y="60960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65324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818848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330768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758783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 sz="4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312591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3055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898784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509461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0755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246936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10475"/>
      </p:ext>
    </p:extLst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/>
          <a:p>
            <a:pPr lvl="0"/>
            <a:r>
              <a:rPr lang="ru-RU" noProof="0" smtClean="0"/>
              <a:t>Вставка картинки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228782"/>
      </p:ext>
    </p:extLst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5" name="Picture 3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7" name="Picture 5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quarter" idx="10"/>
          </p:nvPr>
        </p:nvSpPr>
        <p:spPr>
          <a:xfrm>
            <a:off x="1084263" y="60960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522663" y="6096000"/>
            <a:ext cx="2895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51663" y="60960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E9CF9C7-C304-4FD1-8D3F-C498017165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374783"/>
      </p:ext>
    </p:extLst>
  </p:cSld>
  <p:clrMapOvr>
    <a:masterClrMapping/>
  </p:clrMapOvr>
  <p:transition spd="med">
    <p:pull/>
  </p:transition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26EED39-C16E-4D36-BA42-64266372AF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724058"/>
      </p:ext>
    </p:extLst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AA65C6A-5342-40F3-B129-AE4106E845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486427"/>
      </p:ext>
    </p:extLst>
  </p:cSld>
  <p:clrMapOvr>
    <a:masterClrMapping/>
  </p:clrMapOvr>
  <p:transition spd="med">
    <p:pull/>
  </p:transition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3D57E28-58C2-4819-8154-AFDAF4B5E1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789762"/>
      </p:ext>
    </p:extLst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 sz="4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8AA1362-B250-43B3-ADDB-7539529A6E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034138"/>
      </p:ext>
    </p:extLst>
  </p:cSld>
  <p:clrMapOvr>
    <a:masterClrMapping/>
  </p:clrMapOvr>
  <p:transition spd="med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3E6F56F-A9B3-4AC5-92C2-FDCD5144CF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355409"/>
      </p:ext>
    </p:extLst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C0F982C-FF66-4E38-B7DB-A311AB6E8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899749"/>
      </p:ext>
    </p:extLst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DC2B21F-67C3-45B0-B5A9-0B81211744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326160"/>
      </p:ext>
    </p:extLst>
  </p:cSld>
  <p:clrMapOvr>
    <a:masterClrMapping/>
  </p:clrMapOvr>
  <p:transition spd="med">
    <p:pull/>
  </p:transition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7314FDA-1377-4DE4-ADA5-2173B5DED2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37482"/>
      </p:ext>
    </p:extLst>
  </p:cSld>
  <p:clrMapOvr>
    <a:masterClrMapping/>
  </p:clrMapOvr>
  <p:transition spd="med">
    <p:pull/>
  </p:transition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9770C6-BF39-4A6E-AB8A-A7E57D5BE2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740782"/>
      </p:ext>
    </p:extLst>
  </p:cSld>
  <p:clrMapOvr>
    <a:masterClrMapping/>
  </p:clrMapOvr>
  <p:transition spd="med">
    <p:pull/>
  </p:transition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EF4D776-3E5C-4441-BF67-40EDC00182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811097"/>
      </p:ext>
    </p:extLst>
  </p:cSld>
  <p:clrMapOvr>
    <a:masterClrMapping/>
  </p:clrMapOvr>
  <p:transition spd="med">
    <p:pull/>
  </p:transition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/>
          <a:p>
            <a:pPr lvl="0"/>
            <a:r>
              <a:rPr lang="ru-RU" noProof="0" smtClean="0"/>
              <a:t>Вставка картинки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C143576-815F-46A6-A22F-D18714CED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078187"/>
      </p:ext>
    </p:extLst>
  </p:cSld>
  <p:clrMapOvr>
    <a:masterClrMapping/>
  </p:clrMapOvr>
  <p:transition spd="med">
    <p:pull/>
  </p:transition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5" name="Picture 3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7" name="Picture 5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quarter" idx="10"/>
          </p:nvPr>
        </p:nvSpPr>
        <p:spPr>
          <a:xfrm>
            <a:off x="1084263" y="60960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522663" y="6096000"/>
            <a:ext cx="2895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51663" y="60960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AD34EB2-568A-4763-ABA2-1395BC907C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95787"/>
      </p:ext>
    </p:extLst>
  </p:cSld>
  <p:clrMapOvr>
    <a:masterClrMapping/>
  </p:clrMapOvr>
  <p:transition spd="med">
    <p:pull/>
  </p:transition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AEF79FD-40C4-447B-BEAA-53FBF9C2D7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403470"/>
      </p:ext>
    </p:extLst>
  </p:cSld>
  <p:clrMapOvr>
    <a:masterClrMapping/>
  </p:clrMapOvr>
  <p:transition spd="med">
    <p:pul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B1A8BF6-0A2D-4669-81DC-C6A927BB11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496132"/>
      </p:ext>
    </p:extLst>
  </p:cSld>
  <p:clrMapOvr>
    <a:masterClrMapping/>
  </p:clrMapOvr>
  <p:transition spd="med">
    <p:pull/>
  </p:transition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583CC87-DDDE-45CF-B05B-E897C267EC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068475"/>
      </p:ext>
    </p:extLst>
  </p:cSld>
  <p:clrMapOvr>
    <a:masterClrMapping/>
  </p:clrMapOvr>
  <p:transition spd="med">
    <p:pull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 sz="4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0896813-1A9F-4C78-B511-CEBDF213FD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730969"/>
      </p:ext>
    </p:extLst>
  </p:cSld>
  <p:clrMapOvr>
    <a:masterClrMapping/>
  </p:clrMapOvr>
  <p:transition spd="med">
    <p:pull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B4CD9DD-4356-4F42-B6EB-CEBD2C439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592410"/>
      </p:ext>
    </p:extLst>
  </p:cSld>
  <p:clrMapOvr>
    <a:masterClrMapping/>
  </p:clrMapOvr>
  <p:transition spd="med">
    <p:pull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6332E55-1D0F-4A82-8C42-B903C2600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065569"/>
      </p:ext>
    </p:extLst>
  </p:cSld>
  <p:clrMapOvr>
    <a:masterClrMapping/>
  </p:clrMapOvr>
  <p:transition spd="med">
    <p:pull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AB2F870-DC71-4874-8AAB-7CDEB4E1A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17009"/>
      </p:ext>
    </p:extLst>
  </p:cSld>
  <p:clrMapOvr>
    <a:masterClrMapping/>
  </p:clrMapOvr>
  <p:transition spd="med">
    <p:pull/>
  </p:transition>
  <p:hf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D1363F2-BA28-4FE3-A652-9A184A1C46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731560"/>
      </p:ext>
    </p:extLst>
  </p:cSld>
  <p:clrMapOvr>
    <a:masterClrMapping/>
  </p:clrMapOvr>
  <p:transition spd="med">
    <p:pull/>
  </p:transition>
  <p:hf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B23E834-B727-4984-9FCB-A98EDE4BF9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20976"/>
      </p:ext>
    </p:extLst>
  </p:cSld>
  <p:clrMapOvr>
    <a:masterClrMapping/>
  </p:clrMapOvr>
  <p:transition spd="med">
    <p:pull/>
  </p:transition>
  <p:hf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EBDF633-D7E4-4EDA-A26E-E9A6B8AA89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682581"/>
      </p:ext>
    </p:extLst>
  </p:cSld>
  <p:clrMapOvr>
    <a:masterClrMapping/>
  </p:clrMapOvr>
  <p:transition spd="med">
    <p:pull/>
  </p:transition>
  <p:hf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/>
          <a:p>
            <a:pPr lvl="0"/>
            <a:r>
              <a:rPr lang="ru-RU" noProof="0" smtClean="0"/>
              <a:t>Вставка картинки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EFFE3EC-E075-414D-9AFE-96189EE7D4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12623"/>
      </p:ext>
    </p:extLst>
  </p:cSld>
  <p:clrMapOvr>
    <a:masterClrMapping/>
  </p:clrMapOvr>
  <p:transition spd="med">
    <p:pull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906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ltGray">
          <a:xfrm>
            <a:off x="1016000" y="1600200"/>
            <a:ext cx="7670800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028" name="Picture 4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620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530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44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fld id="{F4502753-227E-43CF-8FF2-BE60224F1838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530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1071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5530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18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fld id="{F58B546F-3A81-4C22-9BE4-C383AA0AB5F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med">
    <p:pul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906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ltGray">
          <a:xfrm>
            <a:off x="1016000" y="1600200"/>
            <a:ext cx="7670800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028" name="Picture 4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620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530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44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530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1071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530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18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517A55-9310-4BC6-96B6-54C1C12B4B1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449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med">
    <p:pull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906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ltGray">
          <a:xfrm>
            <a:off x="1016000" y="1600200"/>
            <a:ext cx="7670800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028" name="Picture 4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620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530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44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530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1071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530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18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DFF8DB-A006-4F64-8E29-14A8CFADA96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9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 spd="med">
    <p:pull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8.png"/><Relationship Id="rId5" Type="http://schemas.openxmlformats.org/officeDocument/2006/relationships/hyperlink" Target="http://standart.edu.ru/" TargetMode="Externa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9232" y="2420888"/>
            <a:ext cx="7721600" cy="1143000"/>
          </a:xfrm>
        </p:spPr>
        <p:txBody>
          <a:bodyPr/>
          <a:lstStyle/>
          <a:p>
            <a:r>
              <a:rPr lang="ru-RU" sz="3600" b="1" dirty="0"/>
              <a:t>Формирование </a:t>
            </a:r>
            <a:br>
              <a:rPr lang="ru-RU" sz="3600" b="1" dirty="0"/>
            </a:br>
            <a:r>
              <a:rPr lang="ru-RU" sz="3600" b="1" dirty="0" smtClean="0">
                <a:solidFill>
                  <a:srgbClr val="FF0000"/>
                </a:solidFill>
              </a:rPr>
              <a:t>познавательного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компонента </a:t>
            </a:r>
            <a:r>
              <a:rPr lang="ru-RU" sz="3600" b="1" dirty="0"/>
              <a:t>универсальных учебных действий </a:t>
            </a:r>
            <a:br>
              <a:rPr lang="ru-RU" sz="3600" b="1" dirty="0"/>
            </a:br>
            <a:r>
              <a:rPr lang="ru-RU" sz="3600" b="1" dirty="0"/>
              <a:t>у обучающихся</a:t>
            </a:r>
            <a:r>
              <a:rPr lang="ru-RU" sz="3600" dirty="0"/>
              <a:t>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в образовательном учреждении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59632" y="4653136"/>
            <a:ext cx="6400800" cy="576064"/>
          </a:xfrm>
        </p:spPr>
        <p:txBody>
          <a:bodyPr/>
          <a:lstStyle/>
          <a:p>
            <a:r>
              <a:rPr lang="ru-RU" sz="3000" b="1" i="1" dirty="0" smtClean="0">
                <a:solidFill>
                  <a:srgbClr val="FF0000"/>
                </a:solidFill>
              </a:rPr>
              <a:t>Педагогическая мастерская</a:t>
            </a:r>
            <a:endParaRPr lang="ru-RU" sz="3000" b="1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5503094"/>
            <a:ext cx="38455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u="sng" dirty="0" smtClean="0"/>
              <a:t>Руководители</a:t>
            </a:r>
            <a:r>
              <a:rPr lang="ru-RU" dirty="0" smtClean="0"/>
              <a:t>: </a:t>
            </a:r>
          </a:p>
          <a:p>
            <a:r>
              <a:rPr lang="ru-RU" dirty="0" smtClean="0"/>
              <a:t>Митрофанова Т.Г., учитель – логопед</a:t>
            </a:r>
          </a:p>
          <a:p>
            <a:r>
              <a:rPr lang="ru-RU" dirty="0" smtClean="0"/>
              <a:t>Мащенко М.А., педагог - психолог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35696" y="292006"/>
            <a:ext cx="64207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Муниципальное автономное общеобразовательное учреждение</a:t>
            </a:r>
          </a:p>
          <a:p>
            <a:pPr algn="ctr"/>
            <a:r>
              <a:rPr lang="ru-RU" dirty="0" smtClean="0"/>
              <a:t>Средняя общеобразовательная школа № 146</a:t>
            </a:r>
          </a:p>
          <a:p>
            <a:pPr algn="ctr"/>
            <a:r>
              <a:rPr lang="ru-RU" dirty="0" smtClean="0"/>
              <a:t>город Екатеринбург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505802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78653" y="782006"/>
            <a:ext cx="889248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Кинокамера вашего настроения</a:t>
            </a:r>
            <a:b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https://im0-tub-ru.yandex.net/i?id=6d3dcff2dca6dbf665c437fb1b0c3fef-l&amp;n=1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717" y="2348880"/>
            <a:ext cx="2733808" cy="3415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Равнобедренный треугольник 3"/>
          <p:cNvSpPr/>
          <p:nvPr/>
        </p:nvSpPr>
        <p:spPr bwMode="auto">
          <a:xfrm rot="16200000">
            <a:off x="4419991" y="1520788"/>
            <a:ext cx="2592288" cy="3672408"/>
          </a:xfrm>
          <a:prstGeom prst="triangle">
            <a:avLst/>
          </a:prstGeom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6001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ъект 2"/>
          <p:cNvSpPr>
            <a:spLocks noGrp="1"/>
          </p:cNvSpPr>
          <p:nvPr>
            <p:ph idx="1"/>
          </p:nvPr>
        </p:nvSpPr>
        <p:spPr>
          <a:xfrm>
            <a:off x="971550" y="1773238"/>
            <a:ext cx="7753350" cy="4114800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ru-RU" altLang="ru-RU" sz="2000" b="1" smtClean="0">
                <a:latin typeface="Times New Roman" pitchFamily="18" charset="0"/>
                <a:cs typeface="Arial" charset="0"/>
              </a:rPr>
              <a:t>«</a:t>
            </a:r>
            <a:r>
              <a:rPr lang="ru-RU" altLang="ru-RU" sz="2400" smtClean="0">
                <a:latin typeface="Times New Roman" pitchFamily="18" charset="0"/>
                <a:cs typeface="Arial" charset="0"/>
              </a:rPr>
              <a:t>Развивающемуся обществу нужны современно образованные, нравственные, предприимчивые  люди, которые могут самостоятельно принимать решения... Прогнозируя их возможные последствия, отличаются мобильностью..., способны к сотрудничеству..., обладают чувством ответственности за судьбу страны, ее социально-экономическое процветание». </a:t>
            </a:r>
          </a:p>
          <a:p>
            <a:pPr marL="0" indent="0" algn="r" eaLnBrk="1" hangingPunct="1">
              <a:buFontTx/>
              <a:buNone/>
            </a:pPr>
            <a:r>
              <a:rPr lang="ru-RU" altLang="ru-RU" sz="2000" i="1" smtClean="0">
                <a:latin typeface="Times New Roman" pitchFamily="18" charset="0"/>
                <a:cs typeface="Arial" charset="0"/>
              </a:rPr>
              <a:t> «Концепция модернизации Российского образования»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239000" y="6107113"/>
            <a:ext cx="1905000" cy="457200"/>
          </a:xfrm>
        </p:spPr>
        <p:txBody>
          <a:bodyPr/>
          <a:lstStyle/>
          <a:p>
            <a:pPr>
              <a:defRPr/>
            </a:pPr>
            <a:fld id="{37693B05-E700-44D3-A179-D96C8C900106}" type="slidenum">
              <a:rPr lang="ru-RU"/>
              <a:pPr>
                <a:defRPr/>
              </a:pPr>
              <a:t>3</a:t>
            </a:fld>
            <a:endParaRPr lang="ru-RU" dirty="0"/>
          </a:p>
        </p:txBody>
      </p:sp>
      <p:pic>
        <p:nvPicPr>
          <p:cNvPr id="15364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797425"/>
            <a:ext cx="16637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60350"/>
            <a:ext cx="241458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3663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3"/>
          <p:cNvSpPr>
            <a:spLocks noChangeArrowheads="1"/>
          </p:cNvSpPr>
          <p:nvPr/>
        </p:nvSpPr>
        <p:spPr bwMode="gray">
          <a:xfrm>
            <a:off x="1936750" y="1984375"/>
            <a:ext cx="5759450" cy="1655763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0099CC"/>
              </a:gs>
              <a:gs pos="100000">
                <a:srgbClr val="00475E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4820" name="AutoShape 4"/>
          <p:cNvSpPr>
            <a:spLocks noChangeArrowheads="1"/>
          </p:cNvSpPr>
          <p:nvPr/>
        </p:nvSpPr>
        <p:spPr bwMode="gray">
          <a:xfrm>
            <a:off x="2033588" y="714375"/>
            <a:ext cx="5418137" cy="10080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60A9E"/>
              </a:gs>
              <a:gs pos="95000">
                <a:schemeClr val="tx2">
                  <a:lumMod val="10000"/>
                  <a:lumOff val="90000"/>
                </a:schemeClr>
              </a:gs>
              <a:gs pos="100000">
                <a:srgbClr val="515138"/>
              </a:gs>
            </a:gsLst>
            <a:lin ang="0" scaled="1"/>
          </a:gradFill>
          <a:ln w="38100" algn="ctr">
            <a:solidFill>
              <a:srgbClr val="FF3300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b="1" dirty="0">
                <a:solidFill>
                  <a:srgbClr val="FEFDE3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Виды УУД</a:t>
            </a:r>
            <a:endParaRPr lang="en-US" sz="4400" b="1" dirty="0">
              <a:solidFill>
                <a:srgbClr val="FEFDE3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498475" y="3040063"/>
            <a:ext cx="2592388" cy="1735137"/>
            <a:chOff x="250825" y="3068638"/>
            <a:chExt cx="2592388" cy="1735137"/>
          </a:xfrm>
        </p:grpSpPr>
        <p:grpSp>
          <p:nvGrpSpPr>
            <p:cNvPr id="16415" name="Group 5"/>
            <p:cNvGrpSpPr>
              <a:grpSpLocks/>
            </p:cNvGrpSpPr>
            <p:nvPr/>
          </p:nvGrpSpPr>
          <p:grpSpPr bwMode="auto">
            <a:xfrm>
              <a:off x="250825" y="3068638"/>
              <a:ext cx="2592388" cy="1735137"/>
              <a:chOff x="555" y="2823"/>
              <a:chExt cx="973" cy="1065"/>
            </a:xfrm>
          </p:grpSpPr>
          <p:pic>
            <p:nvPicPr>
              <p:cNvPr id="16417" name="Picture 6" descr="Picture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6" y="3718"/>
                <a:ext cx="819" cy="1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418" name="Oval 7"/>
              <p:cNvSpPr>
                <a:spLocks noChangeArrowheads="1"/>
              </p:cNvSpPr>
              <p:nvPr/>
            </p:nvSpPr>
            <p:spPr bwMode="gray">
              <a:xfrm>
                <a:off x="555" y="2823"/>
                <a:ext cx="973" cy="973"/>
              </a:xfrm>
              <a:prstGeom prst="ellipse">
                <a:avLst/>
              </a:prstGeom>
              <a:gradFill rotWithShape="1">
                <a:gsLst>
                  <a:gs pos="0">
                    <a:srgbClr val="FF9900"/>
                  </a:gs>
                  <a:gs pos="100000">
                    <a:srgbClr val="925800"/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419" name="Oval 8"/>
              <p:cNvSpPr>
                <a:spLocks noChangeArrowheads="1"/>
              </p:cNvSpPr>
              <p:nvPr/>
            </p:nvSpPr>
            <p:spPr bwMode="gray">
              <a:xfrm>
                <a:off x="576" y="2846"/>
                <a:ext cx="928" cy="929"/>
              </a:xfrm>
              <a:prstGeom prst="ellipse">
                <a:avLst/>
              </a:prstGeom>
              <a:gradFill rotWithShape="1">
                <a:gsLst>
                  <a:gs pos="0">
                    <a:srgbClr val="FF9900">
                      <a:alpha val="85001"/>
                    </a:srgbClr>
                  </a:gs>
                  <a:gs pos="100000">
                    <a:srgbClr val="A261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420" name="Oval 9"/>
              <p:cNvSpPr>
                <a:spLocks noChangeArrowheads="1"/>
              </p:cNvSpPr>
              <p:nvPr/>
            </p:nvSpPr>
            <p:spPr bwMode="gray">
              <a:xfrm>
                <a:off x="612" y="2880"/>
                <a:ext cx="839" cy="839"/>
              </a:xfrm>
              <a:prstGeom prst="ellipse">
                <a:avLst/>
              </a:prstGeom>
              <a:gradFill rotWithShape="1">
                <a:gsLst>
                  <a:gs pos="0">
                    <a:srgbClr val="FF9900"/>
                  </a:gs>
                  <a:gs pos="100000">
                    <a:srgbClr val="B96F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16421" name="Picture 10" descr="Picture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" y="2880"/>
                <a:ext cx="616" cy="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74827" name="Text Box 11"/>
            <p:cNvSpPr txBox="1">
              <a:spLocks noChangeArrowheads="1"/>
            </p:cNvSpPr>
            <p:nvPr/>
          </p:nvSpPr>
          <p:spPr bwMode="auto">
            <a:xfrm>
              <a:off x="473324" y="3576315"/>
              <a:ext cx="2016224" cy="50405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ChevronInverted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b="1" dirty="0">
                  <a:solidFill>
                    <a:srgbClr val="221304">
                      <a:lumMod val="75000"/>
                    </a:srgbClr>
                  </a:solidFill>
                  <a:latin typeface="Verdana" pitchFamily="34" charset="0"/>
                </a:rPr>
                <a:t>Личностный</a:t>
              </a:r>
              <a:endParaRPr lang="en-US" b="1" dirty="0">
                <a:solidFill>
                  <a:srgbClr val="221304">
                    <a:lumMod val="75000"/>
                  </a:srgbClr>
                </a:solidFill>
                <a:latin typeface="Verdana" pitchFamily="34" charset="0"/>
              </a:endParaRPr>
            </a:p>
          </p:txBody>
        </p:sp>
      </p:grp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1695450" y="4625975"/>
            <a:ext cx="2663825" cy="1873250"/>
            <a:chOff x="1403350" y="4508500"/>
            <a:chExt cx="2663825" cy="1873250"/>
          </a:xfrm>
        </p:grpSpPr>
        <p:grpSp>
          <p:nvGrpSpPr>
            <p:cNvPr id="16408" name="Group 12"/>
            <p:cNvGrpSpPr>
              <a:grpSpLocks/>
            </p:cNvGrpSpPr>
            <p:nvPr/>
          </p:nvGrpSpPr>
          <p:grpSpPr bwMode="auto">
            <a:xfrm>
              <a:off x="1403350" y="4508500"/>
              <a:ext cx="2663825" cy="1873250"/>
              <a:chOff x="555" y="2823"/>
              <a:chExt cx="973" cy="1065"/>
            </a:xfrm>
          </p:grpSpPr>
          <p:pic>
            <p:nvPicPr>
              <p:cNvPr id="16410" name="Picture 13" descr="Picture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6" y="3718"/>
                <a:ext cx="819" cy="1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411" name="Oval 14"/>
              <p:cNvSpPr>
                <a:spLocks noChangeArrowheads="1"/>
              </p:cNvSpPr>
              <p:nvPr/>
            </p:nvSpPr>
            <p:spPr bwMode="gray">
              <a:xfrm>
                <a:off x="555" y="2823"/>
                <a:ext cx="973" cy="973"/>
              </a:xfrm>
              <a:prstGeom prst="ellipse">
                <a:avLst/>
              </a:prstGeom>
              <a:gradFill rotWithShape="1">
                <a:gsLst>
                  <a:gs pos="0">
                    <a:srgbClr val="F0EA00"/>
                  </a:gs>
                  <a:gs pos="100000">
                    <a:srgbClr val="898600"/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412" name="Oval 15"/>
              <p:cNvSpPr>
                <a:spLocks noChangeArrowheads="1"/>
              </p:cNvSpPr>
              <p:nvPr/>
            </p:nvSpPr>
            <p:spPr bwMode="gray">
              <a:xfrm>
                <a:off x="576" y="2846"/>
                <a:ext cx="928" cy="929"/>
              </a:xfrm>
              <a:prstGeom prst="ellipse">
                <a:avLst/>
              </a:prstGeom>
              <a:gradFill rotWithShape="1">
                <a:gsLst>
                  <a:gs pos="0">
                    <a:srgbClr val="F0EA00">
                      <a:alpha val="85001"/>
                    </a:srgbClr>
                  </a:gs>
                  <a:gs pos="100000">
                    <a:srgbClr val="9895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413" name="Oval 16"/>
              <p:cNvSpPr>
                <a:spLocks noChangeArrowheads="1"/>
              </p:cNvSpPr>
              <p:nvPr/>
            </p:nvSpPr>
            <p:spPr bwMode="gray">
              <a:xfrm>
                <a:off x="612" y="2880"/>
                <a:ext cx="839" cy="839"/>
              </a:xfrm>
              <a:prstGeom prst="ellipse">
                <a:avLst/>
              </a:prstGeom>
              <a:gradFill rotWithShape="1">
                <a:gsLst>
                  <a:gs pos="0">
                    <a:srgbClr val="F0EA00"/>
                  </a:gs>
                  <a:gs pos="100000">
                    <a:srgbClr val="AEAA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16414" name="Picture 17" descr="Picture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" y="2880"/>
                <a:ext cx="616" cy="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74834" name="Text Box 18"/>
            <p:cNvSpPr txBox="1">
              <a:spLocks noChangeArrowheads="1"/>
            </p:cNvSpPr>
            <p:nvPr/>
          </p:nvSpPr>
          <p:spPr bwMode="auto">
            <a:xfrm>
              <a:off x="1619672" y="5157192"/>
              <a:ext cx="2304256" cy="64807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ChevronInverted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b="1" dirty="0">
                  <a:solidFill>
                    <a:srgbClr val="000000"/>
                  </a:solidFill>
                  <a:latin typeface="Verdana" pitchFamily="34" charset="0"/>
                </a:rPr>
                <a:t>Регулятивный</a:t>
              </a:r>
              <a:endParaRPr lang="en-US" b="1" dirty="0">
                <a:solidFill>
                  <a:srgbClr val="000000"/>
                </a:solidFill>
                <a:latin typeface="Verdana" pitchFamily="34" charset="0"/>
              </a:endParaRPr>
            </a:p>
          </p:txBody>
        </p:sp>
      </p:grpSp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4578350" y="4608513"/>
            <a:ext cx="2808288" cy="1951037"/>
            <a:chOff x="4255877" y="4645921"/>
            <a:chExt cx="2808287" cy="1951038"/>
          </a:xfrm>
        </p:grpSpPr>
        <p:grpSp>
          <p:nvGrpSpPr>
            <p:cNvPr id="16401" name="Group 19"/>
            <p:cNvGrpSpPr>
              <a:grpSpLocks/>
            </p:cNvGrpSpPr>
            <p:nvPr/>
          </p:nvGrpSpPr>
          <p:grpSpPr bwMode="auto">
            <a:xfrm>
              <a:off x="4255877" y="4645921"/>
              <a:ext cx="2808287" cy="1951038"/>
              <a:chOff x="555" y="2823"/>
              <a:chExt cx="973" cy="1065"/>
            </a:xfrm>
          </p:grpSpPr>
          <p:pic>
            <p:nvPicPr>
              <p:cNvPr id="16403" name="Picture 20" descr="Picture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6" y="3718"/>
                <a:ext cx="819" cy="1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404" name="Oval 21"/>
              <p:cNvSpPr>
                <a:spLocks noChangeArrowheads="1"/>
              </p:cNvSpPr>
              <p:nvPr/>
            </p:nvSpPr>
            <p:spPr bwMode="gray">
              <a:xfrm>
                <a:off x="555" y="2823"/>
                <a:ext cx="973" cy="973"/>
              </a:xfrm>
              <a:prstGeom prst="ellipse">
                <a:avLst/>
              </a:prstGeom>
              <a:gradFill rotWithShape="1">
                <a:gsLst>
                  <a:gs pos="0">
                    <a:srgbClr val="30C230"/>
                  </a:gs>
                  <a:gs pos="100000">
                    <a:srgbClr val="1B6F1B"/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405" name="Oval 22"/>
              <p:cNvSpPr>
                <a:spLocks noChangeArrowheads="1"/>
              </p:cNvSpPr>
              <p:nvPr/>
            </p:nvSpPr>
            <p:spPr bwMode="gray">
              <a:xfrm>
                <a:off x="576" y="2846"/>
                <a:ext cx="928" cy="929"/>
              </a:xfrm>
              <a:prstGeom prst="ellipse">
                <a:avLst/>
              </a:prstGeom>
              <a:gradFill rotWithShape="1">
                <a:gsLst>
                  <a:gs pos="0">
                    <a:srgbClr val="30C230">
                      <a:alpha val="85001"/>
                    </a:srgbClr>
                  </a:gs>
                  <a:gs pos="100000">
                    <a:srgbClr val="1F7B1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406" name="Oval 23"/>
              <p:cNvSpPr>
                <a:spLocks noChangeArrowheads="1"/>
              </p:cNvSpPr>
              <p:nvPr/>
            </p:nvSpPr>
            <p:spPr bwMode="gray">
              <a:xfrm>
                <a:off x="612" y="2880"/>
                <a:ext cx="839" cy="839"/>
              </a:xfrm>
              <a:prstGeom prst="ellipse">
                <a:avLst/>
              </a:prstGeom>
              <a:gradFill rotWithShape="1">
                <a:gsLst>
                  <a:gs pos="0">
                    <a:srgbClr val="30C230"/>
                  </a:gs>
                  <a:gs pos="100000">
                    <a:srgbClr val="238D23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16407" name="Picture 24" descr="Picture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" y="2880"/>
                <a:ext cx="616" cy="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74841" name="Text Box 25"/>
            <p:cNvSpPr txBox="1">
              <a:spLocks noChangeArrowheads="1"/>
            </p:cNvSpPr>
            <p:nvPr/>
          </p:nvSpPr>
          <p:spPr bwMode="auto">
            <a:xfrm>
              <a:off x="4355976" y="5157192"/>
              <a:ext cx="2525050" cy="7920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ChevronInverted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b="1" dirty="0">
                  <a:solidFill>
                    <a:srgbClr val="000000"/>
                  </a:solidFill>
                  <a:latin typeface="Verdana" pitchFamily="34" charset="0"/>
                </a:rPr>
                <a:t>Познавательный </a:t>
              </a:r>
              <a:endParaRPr lang="en-US" b="1" dirty="0">
                <a:solidFill>
                  <a:srgbClr val="000000"/>
                </a:solidFill>
                <a:latin typeface="Verdana" pitchFamily="34" charset="0"/>
              </a:endParaRPr>
            </a:p>
          </p:txBody>
        </p:sp>
      </p:grp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6311900" y="3160713"/>
            <a:ext cx="2663825" cy="1835150"/>
            <a:chOff x="6156325" y="3213100"/>
            <a:chExt cx="2663825" cy="1835150"/>
          </a:xfrm>
        </p:grpSpPr>
        <p:grpSp>
          <p:nvGrpSpPr>
            <p:cNvPr id="16394" name="Group 26"/>
            <p:cNvGrpSpPr>
              <a:grpSpLocks/>
            </p:cNvGrpSpPr>
            <p:nvPr/>
          </p:nvGrpSpPr>
          <p:grpSpPr bwMode="auto">
            <a:xfrm>
              <a:off x="6156325" y="3213100"/>
              <a:ext cx="2663825" cy="1835150"/>
              <a:chOff x="555" y="2823"/>
              <a:chExt cx="973" cy="1065"/>
            </a:xfrm>
          </p:grpSpPr>
          <p:pic>
            <p:nvPicPr>
              <p:cNvPr id="16396" name="Picture 27" descr="Picture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6" y="3718"/>
                <a:ext cx="819" cy="1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397" name="Oval 28"/>
              <p:cNvSpPr>
                <a:spLocks noChangeArrowheads="1"/>
              </p:cNvSpPr>
              <p:nvPr/>
            </p:nvSpPr>
            <p:spPr bwMode="gray">
              <a:xfrm>
                <a:off x="555" y="2823"/>
                <a:ext cx="973" cy="973"/>
              </a:xfrm>
              <a:prstGeom prst="ellipse">
                <a:avLst/>
              </a:prstGeom>
              <a:gradFill rotWithShape="1">
                <a:gsLst>
                  <a:gs pos="0">
                    <a:srgbClr val="AE50E2"/>
                  </a:gs>
                  <a:gs pos="100000">
                    <a:srgbClr val="642E81"/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398" name="Oval 29"/>
              <p:cNvSpPr>
                <a:spLocks noChangeArrowheads="1"/>
              </p:cNvSpPr>
              <p:nvPr/>
            </p:nvSpPr>
            <p:spPr bwMode="gray">
              <a:xfrm>
                <a:off x="576" y="2846"/>
                <a:ext cx="928" cy="929"/>
              </a:xfrm>
              <a:prstGeom prst="ellipse">
                <a:avLst/>
              </a:prstGeom>
              <a:gradFill rotWithShape="1">
                <a:gsLst>
                  <a:gs pos="0">
                    <a:srgbClr val="AE50E2">
                      <a:alpha val="85001"/>
                    </a:srgbClr>
                  </a:gs>
                  <a:gs pos="100000">
                    <a:srgbClr val="6F339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6399" name="Oval 30"/>
              <p:cNvSpPr>
                <a:spLocks noChangeArrowheads="1"/>
              </p:cNvSpPr>
              <p:nvPr/>
            </p:nvSpPr>
            <p:spPr bwMode="gray">
              <a:xfrm>
                <a:off x="612" y="2880"/>
                <a:ext cx="839" cy="839"/>
              </a:xfrm>
              <a:prstGeom prst="ellipse">
                <a:avLst/>
              </a:prstGeom>
              <a:gradFill rotWithShape="1">
                <a:gsLst>
                  <a:gs pos="0">
                    <a:srgbClr val="AE50E2"/>
                  </a:gs>
                  <a:gs pos="100000">
                    <a:srgbClr val="7E3AA4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mtClean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16400" name="Picture 31" descr="Picture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" y="2880"/>
                <a:ext cx="616" cy="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74848" name="Text Box 32"/>
            <p:cNvSpPr txBox="1">
              <a:spLocks noChangeArrowheads="1"/>
            </p:cNvSpPr>
            <p:nvPr/>
          </p:nvSpPr>
          <p:spPr bwMode="auto">
            <a:xfrm>
              <a:off x="6228184" y="3789040"/>
              <a:ext cx="2520280" cy="7200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ChevronInverted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b="1" dirty="0">
                  <a:solidFill>
                    <a:srgbClr val="221304">
                      <a:lumMod val="75000"/>
                    </a:srgbClr>
                  </a:solidFill>
                  <a:latin typeface="Verdana" pitchFamily="34" charset="0"/>
                </a:rPr>
                <a:t>Коммуникативный </a:t>
              </a:r>
              <a:endParaRPr lang="en-US" b="1" dirty="0">
                <a:solidFill>
                  <a:srgbClr val="221304">
                    <a:lumMod val="75000"/>
                  </a:srgbClr>
                </a:solidFill>
                <a:latin typeface="Verdana" pitchFamily="34" charset="0"/>
              </a:endParaRPr>
            </a:p>
          </p:txBody>
        </p:sp>
      </p:grpSp>
      <p:pic>
        <p:nvPicPr>
          <p:cNvPr id="16392" name="Picture 7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800" y="134938"/>
            <a:ext cx="2066925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239000" y="6107113"/>
            <a:ext cx="1905000" cy="457200"/>
          </a:xfrm>
        </p:spPr>
        <p:txBody>
          <a:bodyPr/>
          <a:lstStyle/>
          <a:p>
            <a:pPr>
              <a:defRPr/>
            </a:pPr>
            <a:fld id="{B513C5A8-DB29-4D5C-AB86-2720B4E806E1}" type="slidenum">
              <a:rPr lang="ru-RU"/>
              <a:pPr>
                <a:defRPr/>
              </a:pPr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9790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931224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Познавательные </a:t>
            </a:r>
            <a:r>
              <a:rPr lang="ru-RU" dirty="0" smtClean="0">
                <a:latin typeface="Bookman Old Style" pitchFamily="18" charset="0"/>
              </a:rPr>
              <a:t/>
            </a:r>
            <a:br>
              <a:rPr lang="ru-RU" dirty="0" smtClean="0">
                <a:latin typeface="Bookman Old Style" pitchFamily="18" charset="0"/>
              </a:rPr>
            </a:br>
            <a:r>
              <a:rPr lang="ru-RU" sz="32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man Old Style" pitchFamily="18" charset="0"/>
              </a:rPr>
              <a:t>универсальные учебные действия</a:t>
            </a:r>
            <a:endParaRPr lang="ru-RU" sz="3200" b="1" i="1" dirty="0">
              <a:solidFill>
                <a:schemeClr val="tx2">
                  <a:lumMod val="90000"/>
                  <a:lumOff val="1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1087166" y="2832724"/>
            <a:ext cx="2448272" cy="72008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общеучебные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1121634" y="4437112"/>
            <a:ext cx="3816424" cy="93610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знаково-символические</a:t>
            </a: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6156176" y="2860673"/>
            <a:ext cx="2448272" cy="72008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логические</a:t>
            </a: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5484632" y="4415234"/>
            <a:ext cx="3321170" cy="95798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постановка и решение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</a:rPr>
              <a:t>проблемы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 bwMode="auto">
          <a:xfrm rot="1815353">
            <a:off x="3320076" y="1731942"/>
            <a:ext cx="398375" cy="967232"/>
          </a:xfrm>
          <a:prstGeom prst="downArrow">
            <a:avLst/>
          </a:prstGeom>
          <a:gradFill>
            <a:gsLst>
              <a:gs pos="0">
                <a:schemeClr val="tx2">
                  <a:lumMod val="75000"/>
                  <a:lumOff val="2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2">
                  <a:lumMod val="40000"/>
                  <a:lumOff val="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 bwMode="auto">
          <a:xfrm rot="20305098">
            <a:off x="6132434" y="1733971"/>
            <a:ext cx="397228" cy="1042480"/>
          </a:xfrm>
          <a:prstGeom prst="downArrow">
            <a:avLst/>
          </a:prstGeom>
          <a:gradFill>
            <a:gsLst>
              <a:gs pos="0">
                <a:schemeClr val="tx2">
                  <a:lumMod val="75000"/>
                  <a:lumOff val="2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2">
                  <a:lumMod val="40000"/>
                  <a:lumOff val="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 bwMode="auto">
          <a:xfrm rot="784109">
            <a:off x="4061715" y="1992512"/>
            <a:ext cx="327662" cy="2168632"/>
          </a:xfrm>
          <a:prstGeom prst="downArrow">
            <a:avLst/>
          </a:prstGeom>
          <a:gradFill>
            <a:gsLst>
              <a:gs pos="0">
                <a:schemeClr val="tx2">
                  <a:lumMod val="75000"/>
                  <a:lumOff val="2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2">
                  <a:lumMod val="40000"/>
                  <a:lumOff val="60000"/>
                </a:schemeClr>
              </a:gs>
            </a:gsLst>
            <a:lin ang="5400000" scaled="0"/>
          </a:gradFill>
          <a:ln w="9525" cap="flat" cmpd="sng" algn="ctr">
            <a:solidFill>
              <a:schemeClr val="tx2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 bwMode="auto">
          <a:xfrm rot="20995215">
            <a:off x="5382978" y="1933811"/>
            <a:ext cx="374493" cy="2286033"/>
          </a:xfrm>
          <a:prstGeom prst="downArrow">
            <a:avLst/>
          </a:prstGeom>
          <a:gradFill>
            <a:gsLst>
              <a:gs pos="0">
                <a:schemeClr val="tx2">
                  <a:lumMod val="75000"/>
                  <a:lumOff val="25000"/>
                </a:schemeClr>
              </a:gs>
              <a:gs pos="85000">
                <a:schemeClr val="bg2">
                  <a:lumMod val="60000"/>
                  <a:lumOff val="40000"/>
                </a:schemeClr>
              </a:gs>
              <a:gs pos="100000">
                <a:schemeClr val="bg2">
                  <a:lumMod val="40000"/>
                  <a:lumOff val="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51585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200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man Old Style" pitchFamily="18" charset="0"/>
              </a:rPr>
              <a:t>Из опыта работы</a:t>
            </a:r>
            <a:b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Bookman Old Style" pitchFamily="18" charset="0"/>
              </a:rPr>
              <a:t>(выступления учителей)</a:t>
            </a:r>
            <a:endParaRPr lang="ru-RU" sz="1800" b="1" dirty="0">
              <a:solidFill>
                <a:schemeClr val="tx2">
                  <a:lumMod val="90000"/>
                  <a:lumOff val="1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3" name="Рисунок 2" descr="Дети вместе читают книги eps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00807"/>
            <a:ext cx="5031105" cy="43668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5567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88640"/>
            <a:ext cx="8202488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58943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0000"/>
                </a:solidFill>
                <a:latin typeface="+mj-lt"/>
              </a:rPr>
              <a:t>Практическая часть</a:t>
            </a:r>
            <a:endParaRPr lang="ru-RU" sz="54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026" name="Picture 2" descr="https://freedomhub.biz/wp-content/uploads/2021/01/Uniqueness-scaled.jpe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6266531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6638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9000" y="260350"/>
            <a:ext cx="7620000" cy="1143000"/>
          </a:xfrm>
        </p:spPr>
        <p:txBody>
          <a:bodyPr/>
          <a:lstStyle/>
          <a:p>
            <a:pPr>
              <a:defRPr/>
            </a:pPr>
            <a:r>
              <a:rPr lang="ru-RU" sz="3600" b="1" dirty="0" smtClean="0">
                <a:latin typeface="+mn-lt"/>
              </a:rPr>
              <a:t>Правила работы в группе</a:t>
            </a:r>
            <a:endParaRPr lang="ru-RU" sz="3600" b="1" dirty="0">
              <a:latin typeface="+mn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7C08C3-0E05-4238-B464-F2406023F63C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1587104" y="1268760"/>
            <a:ext cx="6120680" cy="516861"/>
          </a:xfrm>
          <a:prstGeom prst="roundRect">
            <a:avLst/>
          </a:prstGeom>
          <a:gradFill>
            <a:gsLst>
              <a:gs pos="9607">
                <a:schemeClr val="bg1">
                  <a:lumMod val="50000"/>
                </a:schemeClr>
              </a:gs>
              <a:gs pos="100000">
                <a:srgbClr val="FF7C80"/>
              </a:gs>
              <a:gs pos="100000">
                <a:srgbClr val="CC0099"/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tx2">
                  <a:lumMod val="25000"/>
                  <a:lumOff val="75000"/>
                </a:schemeClr>
              </a:gs>
              <a:gs pos="100000">
                <a:schemeClr val="bg1">
                  <a:lumMod val="50000"/>
                </a:schemeClr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В разговоре участвует каждый</a:t>
            </a:r>
            <a:endParaRPr lang="ru-RU" sz="2800" b="1" dirty="0">
              <a:solidFill>
                <a:srgbClr val="000000"/>
              </a:solidFill>
            </a:endParaRPr>
          </a:p>
        </p:txBody>
      </p:sp>
      <p:sp>
        <p:nvSpPr>
          <p:cNvPr id="31751" name="Прямоугольник 5"/>
          <p:cNvSpPr>
            <a:spLocks noChangeArrowheads="1"/>
          </p:cNvSpPr>
          <p:nvPr/>
        </p:nvSpPr>
        <p:spPr bwMode="auto">
          <a:xfrm>
            <a:off x="2627313" y="6488113"/>
            <a:ext cx="5976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  <a:latin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  <a:latin typeface="Arial" charset="0"/>
              </a:rPr>
              <a:t>		</a:t>
            </a: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1587104" y="1952836"/>
            <a:ext cx="6120680" cy="504056"/>
          </a:xfrm>
          <a:prstGeom prst="roundRect">
            <a:avLst/>
          </a:prstGeom>
          <a:gradFill>
            <a:gsLst>
              <a:gs pos="9607">
                <a:schemeClr val="bg1">
                  <a:lumMod val="50000"/>
                </a:schemeClr>
              </a:gs>
              <a:gs pos="100000">
                <a:srgbClr val="FF7C80"/>
              </a:gs>
              <a:gs pos="100000">
                <a:srgbClr val="CC0099"/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tx2">
                  <a:lumMod val="25000"/>
                  <a:lumOff val="75000"/>
                </a:schemeClr>
              </a:gs>
              <a:gs pos="100000">
                <a:schemeClr val="bg1">
                  <a:lumMod val="50000"/>
                </a:schemeClr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Говорите спокойно и ясно</a:t>
            </a: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1587104" y="2672916"/>
            <a:ext cx="6120680" cy="540060"/>
          </a:xfrm>
          <a:prstGeom prst="roundRect">
            <a:avLst/>
          </a:prstGeom>
          <a:gradFill>
            <a:gsLst>
              <a:gs pos="9607">
                <a:schemeClr val="bg1">
                  <a:lumMod val="50000"/>
                </a:schemeClr>
              </a:gs>
              <a:gs pos="100000">
                <a:srgbClr val="FF7C80"/>
              </a:gs>
              <a:gs pos="100000">
                <a:srgbClr val="CC0099"/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tx2">
                  <a:lumMod val="25000"/>
                  <a:lumOff val="75000"/>
                </a:schemeClr>
              </a:gs>
              <a:gs pos="100000">
                <a:schemeClr val="bg1">
                  <a:lumMod val="50000"/>
                </a:schemeClr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Говорите только по делу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3200" b="1" dirty="0">
              <a:solidFill>
                <a:srgbClr val="00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1626212" y="3429000"/>
            <a:ext cx="6120680" cy="504056"/>
          </a:xfrm>
          <a:prstGeom prst="roundRect">
            <a:avLst/>
          </a:prstGeom>
          <a:gradFill>
            <a:gsLst>
              <a:gs pos="9607">
                <a:schemeClr val="bg1">
                  <a:lumMod val="50000"/>
                </a:schemeClr>
              </a:gs>
              <a:gs pos="100000">
                <a:srgbClr val="FF7C80"/>
              </a:gs>
              <a:gs pos="100000">
                <a:srgbClr val="CC0099"/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tx2">
                  <a:lumMod val="25000"/>
                  <a:lumOff val="75000"/>
                </a:schemeClr>
              </a:gs>
              <a:gs pos="100000">
                <a:schemeClr val="bg1">
                  <a:lumMod val="50000"/>
                </a:schemeClr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Не говорите все сразу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3200" b="1" dirty="0">
              <a:solidFill>
                <a:srgbClr val="00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1626212" y="4099787"/>
            <a:ext cx="6120680" cy="648072"/>
          </a:xfrm>
          <a:prstGeom prst="roundRect">
            <a:avLst/>
          </a:prstGeom>
          <a:gradFill>
            <a:gsLst>
              <a:gs pos="9607">
                <a:schemeClr val="bg1">
                  <a:lumMod val="50000"/>
                </a:schemeClr>
              </a:gs>
              <a:gs pos="100000">
                <a:srgbClr val="FF7C80"/>
              </a:gs>
              <a:gs pos="100000">
                <a:srgbClr val="CC0099"/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tx2">
                  <a:lumMod val="25000"/>
                  <a:lumOff val="75000"/>
                </a:schemeClr>
              </a:gs>
              <a:gs pos="100000">
                <a:schemeClr val="bg1">
                  <a:lumMod val="50000"/>
                </a:schemeClr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Реагируйте жестами и знаками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3200" b="1" dirty="0">
              <a:solidFill>
                <a:srgbClr val="00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1587104" y="4941168"/>
            <a:ext cx="6225256" cy="936104"/>
          </a:xfrm>
          <a:prstGeom prst="roundRect">
            <a:avLst/>
          </a:prstGeom>
          <a:gradFill>
            <a:gsLst>
              <a:gs pos="9607">
                <a:schemeClr val="bg1">
                  <a:lumMod val="50000"/>
                </a:schemeClr>
              </a:gs>
              <a:gs pos="100000">
                <a:srgbClr val="FF7C80"/>
              </a:gs>
              <a:gs pos="100000">
                <a:srgbClr val="CC0099"/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tx2">
                  <a:lumMod val="25000"/>
                  <a:lumOff val="75000"/>
                </a:schemeClr>
              </a:gs>
              <a:gs pos="100000">
                <a:schemeClr val="bg1">
                  <a:lumMod val="50000"/>
                </a:schemeClr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Возражая или соглашаясь, смотри на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говорящего</a:t>
            </a:r>
            <a:r>
              <a:rPr lang="ru-RU" sz="2800" dirty="0">
                <a:solidFill>
                  <a:srgbClr val="000000"/>
                </a:solidFill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800" b="1" dirty="0">
              <a:solidFill>
                <a:srgbClr val="00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1587104" y="6029236"/>
            <a:ext cx="6225256" cy="459432"/>
          </a:xfrm>
          <a:prstGeom prst="roundRect">
            <a:avLst/>
          </a:prstGeom>
          <a:gradFill>
            <a:gsLst>
              <a:gs pos="9607">
                <a:schemeClr val="bg1">
                  <a:lumMod val="50000"/>
                </a:schemeClr>
              </a:gs>
              <a:gs pos="100000">
                <a:srgbClr val="FF7C80"/>
              </a:gs>
              <a:gs pos="100000">
                <a:srgbClr val="CC0099"/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tx2">
                  <a:lumMod val="25000"/>
                  <a:lumOff val="75000"/>
                </a:schemeClr>
              </a:gs>
              <a:gs pos="100000">
                <a:schemeClr val="bg1">
                  <a:lumMod val="50000"/>
                </a:schemeClr>
              </a:gs>
              <a:gs pos="100000">
                <a:schemeClr val="tx2">
                  <a:lumMod val="50000"/>
                  <a:lumOff val="5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bg1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dirty="0">
                <a:solidFill>
                  <a:srgbClr val="000000"/>
                </a:solidFill>
              </a:rPr>
              <a:t>Обращайтесь друг к другу по имени</a:t>
            </a:r>
            <a:endParaRPr lang="ru-RU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1749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6EED39-C16E-4D36-BA42-64266372AFCD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34" y="548679"/>
            <a:ext cx="7753414" cy="5822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6782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795"/>
            <a:ext cx="7620000" cy="1143000"/>
          </a:xfrm>
        </p:spPr>
        <p:txBody>
          <a:bodyPr/>
          <a:lstStyle/>
          <a:p>
            <a:r>
              <a:rPr lang="ru-RU" dirty="0" smtClean="0"/>
              <a:t>Притча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980728"/>
            <a:ext cx="7620000" cy="4114800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/>
              <a:t>Учитель был великим мастером стрельбы из лука. Как-то раз он повесил на дерево мишень и спросил у своих учеников, что они видят.</a:t>
            </a:r>
          </a:p>
          <a:p>
            <a:pPr marL="0" indent="0">
              <a:buNone/>
            </a:pPr>
            <a:r>
              <a:rPr lang="ru-RU" sz="1800" dirty="0"/>
              <a:t>Первый ответил:</a:t>
            </a:r>
          </a:p>
          <a:p>
            <a:pPr marL="0" indent="0">
              <a:buNone/>
            </a:pPr>
            <a:r>
              <a:rPr lang="ru-RU" sz="1800" dirty="0"/>
              <a:t>— Я вижу дерево и мишень на нём. </a:t>
            </a:r>
          </a:p>
          <a:p>
            <a:pPr marL="0" indent="0">
              <a:buNone/>
            </a:pPr>
            <a:r>
              <a:rPr lang="ru-RU" sz="1800" dirty="0"/>
              <a:t>Второй сказал:</a:t>
            </a:r>
          </a:p>
          <a:p>
            <a:pPr marL="0" indent="0">
              <a:buNone/>
            </a:pPr>
            <a:r>
              <a:rPr lang="ru-RU" sz="1800" dirty="0"/>
              <a:t>— Я вижу ствол дерева и солнце, утопающее в  изумрудной листве…</a:t>
            </a:r>
          </a:p>
          <a:p>
            <a:pPr marL="0" indent="0">
              <a:buNone/>
            </a:pPr>
            <a:r>
              <a:rPr lang="ru-RU" sz="1800" dirty="0"/>
              <a:t>Учитель подошёл к третьему, своему любимому ученику, и спросил:</a:t>
            </a:r>
          </a:p>
          <a:p>
            <a:pPr marL="0" indent="0">
              <a:buNone/>
            </a:pPr>
            <a:r>
              <a:rPr lang="ru-RU" sz="1800" dirty="0"/>
              <a:t>— А что видишь ты?</a:t>
            </a:r>
          </a:p>
          <a:p>
            <a:pPr marL="0" indent="0">
              <a:buNone/>
            </a:pPr>
            <a:r>
              <a:rPr lang="ru-RU" sz="1800" dirty="0"/>
              <a:t>— Я не могу видеть ничего, кроме мишени.</a:t>
            </a:r>
          </a:p>
          <a:p>
            <a:pPr marL="0" indent="0">
              <a:buNone/>
            </a:pPr>
            <a:r>
              <a:rPr lang="ru-RU" sz="1800" dirty="0" smtClean="0"/>
              <a:t>Учитель:  </a:t>
            </a:r>
            <a:r>
              <a:rPr lang="ru-RU" sz="1800" dirty="0"/>
              <a:t>Успех придет к тому человеку, который видит цель и стремится к ней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6EED39-C16E-4D36-BA42-64266372AFCD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5301208"/>
            <a:ext cx="76328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Если мы не ставим цели, наша жизнь и результаты не сдвигаются с места.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396272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Ваше настроение сейчас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6EED39-C16E-4D36-BA42-64266372AFCD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pic>
        <p:nvPicPr>
          <p:cNvPr id="5" name="Picture 2" descr="https://im0-tub-ru.yandex.net/i?id=6d3dcff2dca6dbf665c437fb1b0c3fef-l&amp;n=1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17205"/>
            <a:ext cx="2404373" cy="300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Равнобедренный треугольник 5"/>
          <p:cNvSpPr/>
          <p:nvPr/>
        </p:nvSpPr>
        <p:spPr bwMode="auto">
          <a:xfrm rot="16200000">
            <a:off x="4391980" y="961196"/>
            <a:ext cx="2592288" cy="3672408"/>
          </a:xfrm>
          <a:prstGeom prst="triangle">
            <a:avLst/>
          </a:prstGeom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01778" y="4096032"/>
            <a:ext cx="66967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Серый цвет	</a:t>
            </a:r>
            <a:r>
              <a:rPr lang="ru-RU" b="1" i="1" dirty="0" smtClean="0"/>
              <a:t>                               Тоскливое</a:t>
            </a:r>
            <a:r>
              <a:rPr lang="ru-RU" b="1" i="1" dirty="0"/>
              <a:t>, пассивное</a:t>
            </a:r>
          </a:p>
          <a:p>
            <a:r>
              <a:rPr lang="ru-RU" b="1" i="1" dirty="0"/>
              <a:t>Желтый цвет	</a:t>
            </a:r>
            <a:r>
              <a:rPr lang="ru-RU" b="1" i="1" dirty="0" smtClean="0"/>
              <a:t>                               Радостное</a:t>
            </a:r>
            <a:r>
              <a:rPr lang="ru-RU" b="1" i="1" dirty="0"/>
              <a:t>, бодрящее</a:t>
            </a:r>
          </a:p>
          <a:p>
            <a:r>
              <a:rPr lang="ru-RU" b="1" i="1" dirty="0"/>
              <a:t>Ф</a:t>
            </a:r>
            <a:r>
              <a:rPr lang="ru-RU" b="1" i="1" dirty="0" smtClean="0"/>
              <a:t>иолетовый цвета                           Сдержанное</a:t>
            </a:r>
            <a:endParaRPr lang="ru-RU" b="1" i="1" dirty="0"/>
          </a:p>
          <a:p>
            <a:r>
              <a:rPr lang="ru-RU" b="1" i="1" dirty="0"/>
              <a:t>Красный цвет	</a:t>
            </a:r>
            <a:r>
              <a:rPr lang="ru-RU" b="1" i="1" dirty="0" smtClean="0"/>
              <a:t>                              Активное</a:t>
            </a:r>
            <a:endParaRPr lang="ru-RU" b="1" i="1" dirty="0"/>
          </a:p>
          <a:p>
            <a:r>
              <a:rPr lang="ru-RU" b="1" i="1" dirty="0"/>
              <a:t>Зеленый цвет	</a:t>
            </a:r>
            <a:r>
              <a:rPr lang="ru-RU" b="1" i="1" dirty="0" smtClean="0"/>
              <a:t>                              Спокойное</a:t>
            </a:r>
            <a:endParaRPr lang="ru-RU" b="1" i="1" dirty="0"/>
          </a:p>
          <a:p>
            <a:r>
              <a:rPr lang="ru-RU" b="1" i="1" dirty="0"/>
              <a:t>Голубой цвет	</a:t>
            </a:r>
            <a:r>
              <a:rPr lang="ru-RU" b="1" i="1" dirty="0" smtClean="0"/>
              <a:t>                               Мечтательное</a:t>
            </a:r>
            <a:endParaRPr lang="ru-RU" b="1" i="1" dirty="0"/>
          </a:p>
          <a:p>
            <a:r>
              <a:rPr lang="ru-RU" b="1" i="1" dirty="0"/>
              <a:t>Черный цвет	</a:t>
            </a:r>
            <a:r>
              <a:rPr lang="ru-RU" b="1" i="1" dirty="0" smtClean="0"/>
              <a:t>                               Серьезное</a:t>
            </a:r>
            <a:endParaRPr lang="ru-RU" b="1" i="1" dirty="0"/>
          </a:p>
          <a:p>
            <a:r>
              <a:rPr lang="ru-RU" b="1" i="1" dirty="0"/>
              <a:t>Белый цвет	</a:t>
            </a:r>
            <a:r>
              <a:rPr lang="ru-RU" b="1" i="1" dirty="0" smtClean="0"/>
              <a:t>                              Легкое</a:t>
            </a:r>
            <a:endParaRPr lang="ru-RU" b="1" i="1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5450150" y="4096032"/>
            <a:ext cx="45719" cy="230832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6914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6EED39-C16E-4D36-BA42-64266372AFCD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692696"/>
            <a:ext cx="5327650" cy="5329237"/>
          </a:xfrm>
        </p:spPr>
      </p:pic>
    </p:spTree>
    <p:extLst>
      <p:ext uri="{BB962C8B-B14F-4D97-AF65-F5344CB8AC3E}">
        <p14:creationId xmlns:p14="http://schemas.microsoft.com/office/powerpoint/2010/main" val="3871501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Тетрадь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Тетрадь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Тетрадь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13">
  <a:themeElements>
    <a:clrScheme name="Тетрадь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Тетрадь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Тетрадь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Тема13">
  <a:themeElements>
    <a:clrScheme name="Тетрадь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Тетрадь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Тетрадь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традь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392</TotalTime>
  <Words>434</Words>
  <Application>Microsoft Office PowerPoint</Application>
  <PresentationFormat>Экран (4:3)</PresentationFormat>
  <Paragraphs>119</Paragraphs>
  <Slides>13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Тема2</vt:lpstr>
      <vt:lpstr>Тема13</vt:lpstr>
      <vt:lpstr>1_Тема13</vt:lpstr>
      <vt:lpstr>Формирование  познавательного компонента универсальных учебных действий  у обучающихся  в образовательном учреждении</vt:lpstr>
      <vt:lpstr>Кинокамера вашего настроения </vt:lpstr>
      <vt:lpstr>Презентация PowerPoint</vt:lpstr>
      <vt:lpstr>Презентация PowerPoint</vt:lpstr>
      <vt:lpstr>Познавательные  универсальные учебные действия</vt:lpstr>
      <vt:lpstr>Из опыта работы (выступления учителей)</vt:lpstr>
      <vt:lpstr>Презентация PowerPoint</vt:lpstr>
      <vt:lpstr>Практическая часть</vt:lpstr>
      <vt:lpstr>Правила работы в группе</vt:lpstr>
      <vt:lpstr>Презентация PowerPoint</vt:lpstr>
      <vt:lpstr>Притча </vt:lpstr>
      <vt:lpstr>Ваше настроение сейчас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 познавательного компонента универсальных учебных действий  у обучающихся в ОУ</dc:title>
  <dc:creator>uchitel</dc:creator>
  <cp:lastModifiedBy>uchitel</cp:lastModifiedBy>
  <cp:revision>18</cp:revision>
  <dcterms:created xsi:type="dcterms:W3CDTF">2017-04-10T12:25:17Z</dcterms:created>
  <dcterms:modified xsi:type="dcterms:W3CDTF">2024-04-11T10:26:16Z</dcterms:modified>
</cp:coreProperties>
</file>