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302" r:id="rId3"/>
    <p:sldId id="301" r:id="rId4"/>
    <p:sldId id="303" r:id="rId5"/>
    <p:sldId id="298" r:id="rId6"/>
    <p:sldId id="304" r:id="rId7"/>
    <p:sldId id="300" r:id="rId8"/>
    <p:sldId id="297" r:id="rId9"/>
    <p:sldId id="294" r:id="rId10"/>
    <p:sldId id="295" r:id="rId11"/>
    <p:sldId id="296" r:id="rId12"/>
    <p:sldId id="271" r:id="rId13"/>
    <p:sldId id="259" r:id="rId14"/>
    <p:sldId id="272" r:id="rId15"/>
    <p:sldId id="273" r:id="rId16"/>
    <p:sldId id="289" r:id="rId17"/>
    <p:sldId id="305" r:id="rId18"/>
    <p:sldId id="306" r:id="rId19"/>
    <p:sldId id="307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7" autoAdjust="0"/>
    <p:restoredTop sz="86380" autoAdjust="0"/>
  </p:normalViewPr>
  <p:slideViewPr>
    <p:cSldViewPr>
      <p:cViewPr varScale="1">
        <p:scale>
          <a:sx n="62" d="100"/>
          <a:sy n="62" d="100"/>
        </p:scale>
        <p:origin x="96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037119-83F8-44FA-A4E0-C88B0F6BDB36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C62071-1FBB-475F-8FA8-84F8D3783116}">
      <dgm:prSet phldrT="[Текст]"/>
      <dgm:spPr/>
      <dgm:t>
        <a:bodyPr/>
        <a:lstStyle/>
        <a:p>
          <a:r>
            <a:rPr lang="ru-RU" dirty="0"/>
            <a:t>Культура </a:t>
          </a:r>
          <a:r>
            <a:rPr lang="en-US" dirty="0"/>
            <a:t>IX – XII</a:t>
          </a:r>
          <a:r>
            <a:rPr lang="ru-RU" dirty="0"/>
            <a:t> век</a:t>
          </a:r>
        </a:p>
      </dgm:t>
    </dgm:pt>
    <dgm:pt modelId="{044802D2-A0C9-4FE1-A6C0-4DC479449CE9}" type="parTrans" cxnId="{0AC2E82D-2D46-4D69-B936-064DB353017F}">
      <dgm:prSet/>
      <dgm:spPr/>
      <dgm:t>
        <a:bodyPr/>
        <a:lstStyle/>
        <a:p>
          <a:endParaRPr lang="ru-RU"/>
        </a:p>
      </dgm:t>
    </dgm:pt>
    <dgm:pt modelId="{7CD654C2-EE09-4EF2-9BCC-C47C6D127304}" type="sibTrans" cxnId="{0AC2E82D-2D46-4D69-B936-064DB353017F}">
      <dgm:prSet/>
      <dgm:spPr/>
      <dgm:t>
        <a:bodyPr/>
        <a:lstStyle/>
        <a:p>
          <a:endParaRPr lang="ru-RU"/>
        </a:p>
      </dgm:t>
    </dgm:pt>
    <dgm:pt modelId="{995CE2B1-A99D-4CF3-947B-0795C72AC79F}">
      <dgm:prSet phldrT="[Текст]"/>
      <dgm:spPr/>
      <dgm:t>
        <a:bodyPr/>
        <a:lstStyle/>
        <a:p>
          <a:r>
            <a:rPr lang="ru-RU" dirty="0"/>
            <a:t>Особенности…</a:t>
          </a:r>
        </a:p>
      </dgm:t>
    </dgm:pt>
    <dgm:pt modelId="{96DEEDA1-75C4-4A82-9754-DBF9995F6320}" type="parTrans" cxnId="{F8C147E8-7A96-4219-87AC-CF7FE6E13606}">
      <dgm:prSet/>
      <dgm:spPr/>
      <dgm:t>
        <a:bodyPr/>
        <a:lstStyle/>
        <a:p>
          <a:endParaRPr lang="ru-RU"/>
        </a:p>
      </dgm:t>
    </dgm:pt>
    <dgm:pt modelId="{8146764B-13E6-4C57-AC30-6D68C94B4A0B}" type="sibTrans" cxnId="{F8C147E8-7A96-4219-87AC-CF7FE6E13606}">
      <dgm:prSet/>
      <dgm:spPr/>
      <dgm:t>
        <a:bodyPr/>
        <a:lstStyle/>
        <a:p>
          <a:endParaRPr lang="ru-RU"/>
        </a:p>
      </dgm:t>
    </dgm:pt>
    <dgm:pt modelId="{0D0B6A13-1903-4958-B213-01286294DE15}">
      <dgm:prSet phldrT="[Текст]"/>
      <dgm:spPr/>
      <dgm:t>
        <a:bodyPr/>
        <a:lstStyle/>
        <a:p>
          <a:r>
            <a:rPr lang="ru-RU" dirty="0"/>
            <a:t>Факторы, оказавшие влияние…</a:t>
          </a:r>
        </a:p>
      </dgm:t>
    </dgm:pt>
    <dgm:pt modelId="{00EA42FA-1C16-4D7B-ADE0-027A0813D25F}" type="parTrans" cxnId="{8B517735-37DE-418E-A281-7AA3ECB8C0D5}">
      <dgm:prSet/>
      <dgm:spPr/>
      <dgm:t>
        <a:bodyPr/>
        <a:lstStyle/>
        <a:p>
          <a:endParaRPr lang="ru-RU"/>
        </a:p>
      </dgm:t>
    </dgm:pt>
    <dgm:pt modelId="{25FDDD04-36A1-4185-B361-56259C3D3BE4}" type="sibTrans" cxnId="{8B517735-37DE-418E-A281-7AA3ECB8C0D5}">
      <dgm:prSet/>
      <dgm:spPr/>
      <dgm:t>
        <a:bodyPr/>
        <a:lstStyle/>
        <a:p>
          <a:endParaRPr lang="ru-RU"/>
        </a:p>
      </dgm:t>
    </dgm:pt>
    <dgm:pt modelId="{7C6B8553-D434-4D0D-95B7-F357ACB8CE06}">
      <dgm:prSet phldrT="[Текст]"/>
      <dgm:spPr/>
      <dgm:t>
        <a:bodyPr/>
        <a:lstStyle/>
        <a:p>
          <a:r>
            <a:rPr lang="ru-RU" dirty="0"/>
            <a:t>Направления</a:t>
          </a:r>
        </a:p>
        <a:p>
          <a:r>
            <a:rPr lang="ru-RU" dirty="0"/>
            <a:t>(примеры)</a:t>
          </a:r>
        </a:p>
      </dgm:t>
    </dgm:pt>
    <dgm:pt modelId="{800806EC-1710-491C-94FF-100CF46E5E6E}" type="parTrans" cxnId="{3B370585-D0A9-45B0-B180-344416621BC3}">
      <dgm:prSet/>
      <dgm:spPr/>
      <dgm:t>
        <a:bodyPr/>
        <a:lstStyle/>
        <a:p>
          <a:endParaRPr lang="ru-RU"/>
        </a:p>
      </dgm:t>
    </dgm:pt>
    <dgm:pt modelId="{0D0CCC22-0952-4CE0-AAAC-B1450675A30A}" type="sibTrans" cxnId="{3B370585-D0A9-45B0-B180-344416621BC3}">
      <dgm:prSet/>
      <dgm:spPr/>
      <dgm:t>
        <a:bodyPr/>
        <a:lstStyle/>
        <a:p>
          <a:endParaRPr lang="ru-RU"/>
        </a:p>
      </dgm:t>
    </dgm:pt>
    <dgm:pt modelId="{EB38E337-2C21-490E-932B-6F47D7A73FDC}">
      <dgm:prSet phldrT="[Текст]"/>
      <dgm:spPr/>
      <dgm:t>
        <a:bodyPr/>
        <a:lstStyle/>
        <a:p>
          <a:r>
            <a:rPr lang="ru-RU" dirty="0"/>
            <a:t>письменность, грамотность</a:t>
          </a:r>
        </a:p>
      </dgm:t>
    </dgm:pt>
    <dgm:pt modelId="{737986A5-2DF4-4310-A2AB-DEB0770ED7A3}" type="parTrans" cxnId="{D3365791-6755-4772-93D9-E8E31137BE1B}">
      <dgm:prSet/>
      <dgm:spPr/>
      <dgm:t>
        <a:bodyPr/>
        <a:lstStyle/>
        <a:p>
          <a:endParaRPr lang="ru-RU"/>
        </a:p>
      </dgm:t>
    </dgm:pt>
    <dgm:pt modelId="{254874F9-E86F-47D7-BFDA-4D8CB08B9F00}" type="sibTrans" cxnId="{D3365791-6755-4772-93D9-E8E31137BE1B}">
      <dgm:prSet/>
      <dgm:spPr/>
      <dgm:t>
        <a:bodyPr/>
        <a:lstStyle/>
        <a:p>
          <a:endParaRPr lang="ru-RU"/>
        </a:p>
      </dgm:t>
    </dgm:pt>
    <dgm:pt modelId="{AAF64D2A-5E31-423C-A33C-F0A80A14CA0E}">
      <dgm:prSet phldrT="[Текст]"/>
      <dgm:spPr/>
      <dgm:t>
        <a:bodyPr/>
        <a:lstStyle/>
        <a:p>
          <a:r>
            <a:rPr lang="ru-RU" dirty="0"/>
            <a:t>литература, фольклор</a:t>
          </a:r>
        </a:p>
      </dgm:t>
    </dgm:pt>
    <dgm:pt modelId="{38BB9CDC-929C-4B51-BFC5-08A6C0E9B4A3}" type="parTrans" cxnId="{8EFC3093-D7D1-4F36-8B90-1DCC7D334020}">
      <dgm:prSet/>
      <dgm:spPr/>
      <dgm:t>
        <a:bodyPr/>
        <a:lstStyle/>
        <a:p>
          <a:endParaRPr lang="ru-RU"/>
        </a:p>
      </dgm:t>
    </dgm:pt>
    <dgm:pt modelId="{B24FE8FC-CF93-458D-A7A8-712CAFB2EB2F}" type="sibTrans" cxnId="{8EFC3093-D7D1-4F36-8B90-1DCC7D334020}">
      <dgm:prSet/>
      <dgm:spPr/>
      <dgm:t>
        <a:bodyPr/>
        <a:lstStyle/>
        <a:p>
          <a:endParaRPr lang="ru-RU"/>
        </a:p>
      </dgm:t>
    </dgm:pt>
    <dgm:pt modelId="{DEC85105-9EAD-4593-97DC-9058CC904058}">
      <dgm:prSet phldrT="[Текст]"/>
      <dgm:spPr/>
      <dgm:t>
        <a:bodyPr/>
        <a:lstStyle/>
        <a:p>
          <a:r>
            <a:rPr lang="ru-RU" dirty="0"/>
            <a:t>живопись</a:t>
          </a:r>
        </a:p>
      </dgm:t>
    </dgm:pt>
    <dgm:pt modelId="{A60584A5-EADE-4A77-944C-EB1BB32A8C78}" type="parTrans" cxnId="{1148EE11-7245-4590-9307-DC544A65E622}">
      <dgm:prSet/>
      <dgm:spPr/>
      <dgm:t>
        <a:bodyPr/>
        <a:lstStyle/>
        <a:p>
          <a:endParaRPr lang="ru-RU"/>
        </a:p>
      </dgm:t>
    </dgm:pt>
    <dgm:pt modelId="{73071F01-8B97-4246-A699-BE08D7A2897C}" type="sibTrans" cxnId="{1148EE11-7245-4590-9307-DC544A65E622}">
      <dgm:prSet/>
      <dgm:spPr/>
      <dgm:t>
        <a:bodyPr/>
        <a:lstStyle/>
        <a:p>
          <a:endParaRPr lang="ru-RU"/>
        </a:p>
      </dgm:t>
    </dgm:pt>
    <dgm:pt modelId="{1726EA34-423A-4F34-833E-B21D6C248FB4}">
      <dgm:prSet phldrT="[Текст]"/>
      <dgm:spPr/>
      <dgm:t>
        <a:bodyPr/>
        <a:lstStyle/>
        <a:p>
          <a:r>
            <a:rPr lang="ru-RU" dirty="0"/>
            <a:t>архитектура</a:t>
          </a:r>
        </a:p>
      </dgm:t>
    </dgm:pt>
    <dgm:pt modelId="{435BB9DE-DE32-4DA4-B264-235C5FF98AAC}" type="parTrans" cxnId="{D73B1B14-C159-454F-8DD3-9036612A2F82}">
      <dgm:prSet/>
      <dgm:spPr/>
      <dgm:t>
        <a:bodyPr/>
        <a:lstStyle/>
        <a:p>
          <a:endParaRPr lang="ru-RU"/>
        </a:p>
      </dgm:t>
    </dgm:pt>
    <dgm:pt modelId="{3130C377-E4A7-4178-8042-D571C899236B}" type="sibTrans" cxnId="{D73B1B14-C159-454F-8DD3-9036612A2F82}">
      <dgm:prSet/>
      <dgm:spPr/>
      <dgm:t>
        <a:bodyPr/>
        <a:lstStyle/>
        <a:p>
          <a:endParaRPr lang="ru-RU"/>
        </a:p>
      </dgm:t>
    </dgm:pt>
    <dgm:pt modelId="{AA997C70-0903-430F-84E5-FFF4D752BE13}">
      <dgm:prSet phldrT="[Текст]"/>
      <dgm:spPr/>
      <dgm:t>
        <a:bodyPr/>
        <a:lstStyle/>
        <a:p>
          <a:endParaRPr lang="ru-RU" dirty="0"/>
        </a:p>
      </dgm:t>
    </dgm:pt>
    <dgm:pt modelId="{8B209A2D-1BE1-484A-A466-D7ED58905174}" type="sibTrans" cxnId="{BE213313-B2FB-46C5-9198-9DF70B93AE35}">
      <dgm:prSet/>
      <dgm:spPr/>
      <dgm:t>
        <a:bodyPr/>
        <a:lstStyle/>
        <a:p>
          <a:endParaRPr lang="ru-RU"/>
        </a:p>
      </dgm:t>
    </dgm:pt>
    <dgm:pt modelId="{31887EF4-E4D7-44B9-AAC6-A2ACD233218E}" type="parTrans" cxnId="{BE213313-B2FB-46C5-9198-9DF70B93AE35}">
      <dgm:prSet/>
      <dgm:spPr/>
      <dgm:t>
        <a:bodyPr/>
        <a:lstStyle/>
        <a:p>
          <a:endParaRPr lang="ru-RU"/>
        </a:p>
      </dgm:t>
    </dgm:pt>
    <dgm:pt modelId="{8301D8C2-90ED-4896-BBA3-CB584ACC1AFB}" type="pres">
      <dgm:prSet presAssocID="{39037119-83F8-44FA-A4E0-C88B0F6BDB36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B7A68936-DF9A-42CB-8C6A-782199518787}" type="pres">
      <dgm:prSet presAssocID="{6DC62071-1FBB-475F-8FA8-84F8D3783116}" presName="circle1" presStyleLbl="node1" presStyleIdx="0" presStyleCnt="3"/>
      <dgm:spPr/>
    </dgm:pt>
    <dgm:pt modelId="{BB98F4DB-7B46-40D0-A04E-1A596E73CD68}" type="pres">
      <dgm:prSet presAssocID="{6DC62071-1FBB-475F-8FA8-84F8D3783116}" presName="space" presStyleCnt="0"/>
      <dgm:spPr/>
    </dgm:pt>
    <dgm:pt modelId="{A9FF64A0-A6AD-486D-AF7B-A9AA16DBFC70}" type="pres">
      <dgm:prSet presAssocID="{6DC62071-1FBB-475F-8FA8-84F8D3783116}" presName="rect1" presStyleLbl="alignAcc1" presStyleIdx="0" presStyleCnt="3"/>
      <dgm:spPr/>
    </dgm:pt>
    <dgm:pt modelId="{1E70BDB7-43A8-4DDC-8545-F884FC28E4DB}" type="pres">
      <dgm:prSet presAssocID="{7C6B8553-D434-4D0D-95B7-F357ACB8CE06}" presName="vertSpace2" presStyleLbl="node1" presStyleIdx="0" presStyleCnt="3"/>
      <dgm:spPr/>
    </dgm:pt>
    <dgm:pt modelId="{4786DAD4-EAC3-42F2-BBE1-733364E5B605}" type="pres">
      <dgm:prSet presAssocID="{7C6B8553-D434-4D0D-95B7-F357ACB8CE06}" presName="circle2" presStyleLbl="node1" presStyleIdx="1" presStyleCnt="3"/>
      <dgm:spPr/>
    </dgm:pt>
    <dgm:pt modelId="{78BEFE5C-A953-44B0-B8E4-2A75C2A5211C}" type="pres">
      <dgm:prSet presAssocID="{7C6B8553-D434-4D0D-95B7-F357ACB8CE06}" presName="rect2" presStyleLbl="alignAcc1" presStyleIdx="1" presStyleCnt="3"/>
      <dgm:spPr/>
    </dgm:pt>
    <dgm:pt modelId="{60699E3B-6AF3-4FEF-A71C-1B921153CF62}" type="pres">
      <dgm:prSet presAssocID="{AA997C70-0903-430F-84E5-FFF4D752BE13}" presName="vertSpace3" presStyleLbl="node1" presStyleIdx="1" presStyleCnt="3"/>
      <dgm:spPr/>
    </dgm:pt>
    <dgm:pt modelId="{87CA5457-ADE7-4E92-A6D9-7B809613A049}" type="pres">
      <dgm:prSet presAssocID="{AA997C70-0903-430F-84E5-FFF4D752BE13}" presName="circle3" presStyleLbl="node1" presStyleIdx="2" presStyleCnt="3"/>
      <dgm:spPr/>
    </dgm:pt>
    <dgm:pt modelId="{7CED93D1-4B4C-4FFA-9FC0-D6632D92F802}" type="pres">
      <dgm:prSet presAssocID="{AA997C70-0903-430F-84E5-FFF4D752BE13}" presName="rect3" presStyleLbl="alignAcc1" presStyleIdx="2" presStyleCnt="3"/>
      <dgm:spPr/>
    </dgm:pt>
    <dgm:pt modelId="{B383EBA6-BC58-4B33-B72B-BD439526CB00}" type="pres">
      <dgm:prSet presAssocID="{6DC62071-1FBB-475F-8FA8-84F8D3783116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9D51EE10-39F2-4299-86CF-03DCE0787A44}" type="pres">
      <dgm:prSet presAssocID="{6DC62071-1FBB-475F-8FA8-84F8D3783116}" presName="rect1ChTx" presStyleLbl="alignAcc1" presStyleIdx="2" presStyleCnt="3">
        <dgm:presLayoutVars>
          <dgm:bulletEnabled val="1"/>
        </dgm:presLayoutVars>
      </dgm:prSet>
      <dgm:spPr/>
    </dgm:pt>
    <dgm:pt modelId="{4C0BDFF4-8391-46ED-9857-EA43AB5F89DB}" type="pres">
      <dgm:prSet presAssocID="{7C6B8553-D434-4D0D-95B7-F357ACB8CE06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666005BF-637A-4A7B-917C-81D259CABE2C}" type="pres">
      <dgm:prSet presAssocID="{7C6B8553-D434-4D0D-95B7-F357ACB8CE06}" presName="rect2ChTx" presStyleLbl="alignAcc1" presStyleIdx="2" presStyleCnt="3">
        <dgm:presLayoutVars>
          <dgm:bulletEnabled val="1"/>
        </dgm:presLayoutVars>
      </dgm:prSet>
      <dgm:spPr/>
    </dgm:pt>
    <dgm:pt modelId="{C208CD0C-D101-436B-BA5B-94ADAE377332}" type="pres">
      <dgm:prSet presAssocID="{AA997C70-0903-430F-84E5-FFF4D752BE13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1BA2DAD9-7BA9-4758-9458-7FA1CAE947CD}" type="pres">
      <dgm:prSet presAssocID="{AA997C70-0903-430F-84E5-FFF4D752BE13}" presName="rect3ChTx" presStyleLbl="alignAcc1" presStyleIdx="2" presStyleCnt="3">
        <dgm:presLayoutVars>
          <dgm:bulletEnabled val="1"/>
        </dgm:presLayoutVars>
      </dgm:prSet>
      <dgm:spPr/>
    </dgm:pt>
  </dgm:ptLst>
  <dgm:cxnLst>
    <dgm:cxn modelId="{1148EE11-7245-4590-9307-DC544A65E622}" srcId="{AA997C70-0903-430F-84E5-FFF4D752BE13}" destId="{DEC85105-9EAD-4593-97DC-9058CC904058}" srcOrd="0" destOrd="0" parTransId="{A60584A5-EADE-4A77-944C-EB1BB32A8C78}" sibTransId="{73071F01-8B97-4246-A699-BE08D7A2897C}"/>
    <dgm:cxn modelId="{BE213313-B2FB-46C5-9198-9DF70B93AE35}" srcId="{39037119-83F8-44FA-A4E0-C88B0F6BDB36}" destId="{AA997C70-0903-430F-84E5-FFF4D752BE13}" srcOrd="2" destOrd="0" parTransId="{31887EF4-E4D7-44B9-AAC6-A2ACD233218E}" sibTransId="{8B209A2D-1BE1-484A-A466-D7ED58905174}"/>
    <dgm:cxn modelId="{D73B1B14-C159-454F-8DD3-9036612A2F82}" srcId="{AA997C70-0903-430F-84E5-FFF4D752BE13}" destId="{1726EA34-423A-4F34-833E-B21D6C248FB4}" srcOrd="1" destOrd="0" parTransId="{435BB9DE-DE32-4DA4-B264-235C5FF98AAC}" sibTransId="{3130C377-E4A7-4178-8042-D571C899236B}"/>
    <dgm:cxn modelId="{0A47612B-D5FA-4FA3-89AD-221262FECCF8}" type="presOf" srcId="{1726EA34-423A-4F34-833E-B21D6C248FB4}" destId="{1BA2DAD9-7BA9-4758-9458-7FA1CAE947CD}" srcOrd="0" destOrd="1" presId="urn:microsoft.com/office/officeart/2005/8/layout/target3"/>
    <dgm:cxn modelId="{AB5B382D-EF1C-4B47-818F-EF6CA1E49490}" type="presOf" srcId="{0D0B6A13-1903-4958-B213-01286294DE15}" destId="{9D51EE10-39F2-4299-86CF-03DCE0787A44}" srcOrd="0" destOrd="1" presId="urn:microsoft.com/office/officeart/2005/8/layout/target3"/>
    <dgm:cxn modelId="{0AC2E82D-2D46-4D69-B936-064DB353017F}" srcId="{39037119-83F8-44FA-A4E0-C88B0F6BDB36}" destId="{6DC62071-1FBB-475F-8FA8-84F8D3783116}" srcOrd="0" destOrd="0" parTransId="{044802D2-A0C9-4FE1-A6C0-4DC479449CE9}" sibTransId="{7CD654C2-EE09-4EF2-9BCC-C47C6D127304}"/>
    <dgm:cxn modelId="{8B517735-37DE-418E-A281-7AA3ECB8C0D5}" srcId="{6DC62071-1FBB-475F-8FA8-84F8D3783116}" destId="{0D0B6A13-1903-4958-B213-01286294DE15}" srcOrd="1" destOrd="0" parTransId="{00EA42FA-1C16-4D7B-ADE0-027A0813D25F}" sibTransId="{25FDDD04-36A1-4185-B361-56259C3D3BE4}"/>
    <dgm:cxn modelId="{6F1C455D-0F31-4499-A028-DD3C279DE5A4}" type="presOf" srcId="{AAF64D2A-5E31-423C-A33C-F0A80A14CA0E}" destId="{666005BF-637A-4A7B-917C-81D259CABE2C}" srcOrd="0" destOrd="1" presId="urn:microsoft.com/office/officeart/2005/8/layout/target3"/>
    <dgm:cxn modelId="{B24C594E-8DC0-4110-BECE-C341FF5C307E}" type="presOf" srcId="{AA997C70-0903-430F-84E5-FFF4D752BE13}" destId="{C208CD0C-D101-436B-BA5B-94ADAE377332}" srcOrd="1" destOrd="0" presId="urn:microsoft.com/office/officeart/2005/8/layout/target3"/>
    <dgm:cxn modelId="{12ED2F6F-9998-42D6-9704-6D7D403B85AB}" type="presOf" srcId="{6DC62071-1FBB-475F-8FA8-84F8D3783116}" destId="{B383EBA6-BC58-4B33-B72B-BD439526CB00}" srcOrd="1" destOrd="0" presId="urn:microsoft.com/office/officeart/2005/8/layout/target3"/>
    <dgm:cxn modelId="{ED620D74-D1CF-4AD7-A756-85155A43409D}" type="presOf" srcId="{DEC85105-9EAD-4593-97DC-9058CC904058}" destId="{1BA2DAD9-7BA9-4758-9458-7FA1CAE947CD}" srcOrd="0" destOrd="0" presId="urn:microsoft.com/office/officeart/2005/8/layout/target3"/>
    <dgm:cxn modelId="{2694417D-B4FE-4431-AE70-3A6484D7C91C}" type="presOf" srcId="{EB38E337-2C21-490E-932B-6F47D7A73FDC}" destId="{666005BF-637A-4A7B-917C-81D259CABE2C}" srcOrd="0" destOrd="0" presId="urn:microsoft.com/office/officeart/2005/8/layout/target3"/>
    <dgm:cxn modelId="{32096183-58FF-4C6A-9665-1F925CC80C7F}" type="presOf" srcId="{39037119-83F8-44FA-A4E0-C88B0F6BDB36}" destId="{8301D8C2-90ED-4896-BBA3-CB584ACC1AFB}" srcOrd="0" destOrd="0" presId="urn:microsoft.com/office/officeart/2005/8/layout/target3"/>
    <dgm:cxn modelId="{3B370585-D0A9-45B0-B180-344416621BC3}" srcId="{39037119-83F8-44FA-A4E0-C88B0F6BDB36}" destId="{7C6B8553-D434-4D0D-95B7-F357ACB8CE06}" srcOrd="1" destOrd="0" parTransId="{800806EC-1710-491C-94FF-100CF46E5E6E}" sibTransId="{0D0CCC22-0952-4CE0-AAAC-B1450675A30A}"/>
    <dgm:cxn modelId="{7D895388-BB85-434F-A59A-48A2C14C51BF}" type="presOf" srcId="{6DC62071-1FBB-475F-8FA8-84F8D3783116}" destId="{A9FF64A0-A6AD-486D-AF7B-A9AA16DBFC70}" srcOrd="0" destOrd="0" presId="urn:microsoft.com/office/officeart/2005/8/layout/target3"/>
    <dgm:cxn modelId="{D3365791-6755-4772-93D9-E8E31137BE1B}" srcId="{7C6B8553-D434-4D0D-95B7-F357ACB8CE06}" destId="{EB38E337-2C21-490E-932B-6F47D7A73FDC}" srcOrd="0" destOrd="0" parTransId="{737986A5-2DF4-4310-A2AB-DEB0770ED7A3}" sibTransId="{254874F9-E86F-47D7-BFDA-4D8CB08B9F00}"/>
    <dgm:cxn modelId="{8EFC3093-D7D1-4F36-8B90-1DCC7D334020}" srcId="{7C6B8553-D434-4D0D-95B7-F357ACB8CE06}" destId="{AAF64D2A-5E31-423C-A33C-F0A80A14CA0E}" srcOrd="1" destOrd="0" parTransId="{38BB9CDC-929C-4B51-BFC5-08A6C0E9B4A3}" sibTransId="{B24FE8FC-CF93-458D-A7A8-712CAFB2EB2F}"/>
    <dgm:cxn modelId="{6519C3A8-CA32-4B70-9BFA-AEF0BE7B9C02}" type="presOf" srcId="{7C6B8553-D434-4D0D-95B7-F357ACB8CE06}" destId="{4C0BDFF4-8391-46ED-9857-EA43AB5F89DB}" srcOrd="1" destOrd="0" presId="urn:microsoft.com/office/officeart/2005/8/layout/target3"/>
    <dgm:cxn modelId="{DF63DFBE-6108-4DB7-BB40-71783DF6D7CA}" type="presOf" srcId="{7C6B8553-D434-4D0D-95B7-F357ACB8CE06}" destId="{78BEFE5C-A953-44B0-B8E4-2A75C2A5211C}" srcOrd="0" destOrd="0" presId="urn:microsoft.com/office/officeart/2005/8/layout/target3"/>
    <dgm:cxn modelId="{93005BC8-06D9-4E35-9C19-DEAD157C2331}" type="presOf" srcId="{AA997C70-0903-430F-84E5-FFF4D752BE13}" destId="{7CED93D1-4B4C-4FFA-9FC0-D6632D92F802}" srcOrd="0" destOrd="0" presId="urn:microsoft.com/office/officeart/2005/8/layout/target3"/>
    <dgm:cxn modelId="{F8C147E8-7A96-4219-87AC-CF7FE6E13606}" srcId="{6DC62071-1FBB-475F-8FA8-84F8D3783116}" destId="{995CE2B1-A99D-4CF3-947B-0795C72AC79F}" srcOrd="0" destOrd="0" parTransId="{96DEEDA1-75C4-4A82-9754-DBF9995F6320}" sibTransId="{8146764B-13E6-4C57-AC30-6D68C94B4A0B}"/>
    <dgm:cxn modelId="{B0FC74E8-A6EE-4543-B008-5CCE34641F84}" type="presOf" srcId="{995CE2B1-A99D-4CF3-947B-0795C72AC79F}" destId="{9D51EE10-39F2-4299-86CF-03DCE0787A44}" srcOrd="0" destOrd="0" presId="urn:microsoft.com/office/officeart/2005/8/layout/target3"/>
    <dgm:cxn modelId="{4D52FF59-6C53-467F-8F7A-4829A4516141}" type="presParOf" srcId="{8301D8C2-90ED-4896-BBA3-CB584ACC1AFB}" destId="{B7A68936-DF9A-42CB-8C6A-782199518787}" srcOrd="0" destOrd="0" presId="urn:microsoft.com/office/officeart/2005/8/layout/target3"/>
    <dgm:cxn modelId="{C739DF4F-8A56-40DB-AD74-6707AC19B9D3}" type="presParOf" srcId="{8301D8C2-90ED-4896-BBA3-CB584ACC1AFB}" destId="{BB98F4DB-7B46-40D0-A04E-1A596E73CD68}" srcOrd="1" destOrd="0" presId="urn:microsoft.com/office/officeart/2005/8/layout/target3"/>
    <dgm:cxn modelId="{0CE377EB-E917-49DE-97D2-9C1C01A2BC51}" type="presParOf" srcId="{8301D8C2-90ED-4896-BBA3-CB584ACC1AFB}" destId="{A9FF64A0-A6AD-486D-AF7B-A9AA16DBFC70}" srcOrd="2" destOrd="0" presId="urn:microsoft.com/office/officeart/2005/8/layout/target3"/>
    <dgm:cxn modelId="{DCD148CA-0B84-4209-9027-86DCB6DBEA07}" type="presParOf" srcId="{8301D8C2-90ED-4896-BBA3-CB584ACC1AFB}" destId="{1E70BDB7-43A8-4DDC-8545-F884FC28E4DB}" srcOrd="3" destOrd="0" presId="urn:microsoft.com/office/officeart/2005/8/layout/target3"/>
    <dgm:cxn modelId="{B2C0713B-7A75-400B-9E25-8EF66981408D}" type="presParOf" srcId="{8301D8C2-90ED-4896-BBA3-CB584ACC1AFB}" destId="{4786DAD4-EAC3-42F2-BBE1-733364E5B605}" srcOrd="4" destOrd="0" presId="urn:microsoft.com/office/officeart/2005/8/layout/target3"/>
    <dgm:cxn modelId="{5B973EB7-A7C6-46F4-A43C-15EECA43043E}" type="presParOf" srcId="{8301D8C2-90ED-4896-BBA3-CB584ACC1AFB}" destId="{78BEFE5C-A953-44B0-B8E4-2A75C2A5211C}" srcOrd="5" destOrd="0" presId="urn:microsoft.com/office/officeart/2005/8/layout/target3"/>
    <dgm:cxn modelId="{9B75CDC4-ED29-4111-98E0-C66E9CF5AA46}" type="presParOf" srcId="{8301D8C2-90ED-4896-BBA3-CB584ACC1AFB}" destId="{60699E3B-6AF3-4FEF-A71C-1B921153CF62}" srcOrd="6" destOrd="0" presId="urn:microsoft.com/office/officeart/2005/8/layout/target3"/>
    <dgm:cxn modelId="{E8BB8D28-E122-41AB-ACC1-573C6BC8AD1B}" type="presParOf" srcId="{8301D8C2-90ED-4896-BBA3-CB584ACC1AFB}" destId="{87CA5457-ADE7-4E92-A6D9-7B809613A049}" srcOrd="7" destOrd="0" presId="urn:microsoft.com/office/officeart/2005/8/layout/target3"/>
    <dgm:cxn modelId="{D9BFB7D1-D1E9-4796-BC7E-878DB90DE2C7}" type="presParOf" srcId="{8301D8C2-90ED-4896-BBA3-CB584ACC1AFB}" destId="{7CED93D1-4B4C-4FFA-9FC0-D6632D92F802}" srcOrd="8" destOrd="0" presId="urn:microsoft.com/office/officeart/2005/8/layout/target3"/>
    <dgm:cxn modelId="{B47E2FCE-E557-43D8-A774-42878146565E}" type="presParOf" srcId="{8301D8C2-90ED-4896-BBA3-CB584ACC1AFB}" destId="{B383EBA6-BC58-4B33-B72B-BD439526CB00}" srcOrd="9" destOrd="0" presId="urn:microsoft.com/office/officeart/2005/8/layout/target3"/>
    <dgm:cxn modelId="{7BCB6BE9-131F-4F38-8636-BFBE602EC6C2}" type="presParOf" srcId="{8301D8C2-90ED-4896-BBA3-CB584ACC1AFB}" destId="{9D51EE10-39F2-4299-86CF-03DCE0787A44}" srcOrd="10" destOrd="0" presId="urn:microsoft.com/office/officeart/2005/8/layout/target3"/>
    <dgm:cxn modelId="{41AEE687-73C8-4B98-99C5-9B17879C2B78}" type="presParOf" srcId="{8301D8C2-90ED-4896-BBA3-CB584ACC1AFB}" destId="{4C0BDFF4-8391-46ED-9857-EA43AB5F89DB}" srcOrd="11" destOrd="0" presId="urn:microsoft.com/office/officeart/2005/8/layout/target3"/>
    <dgm:cxn modelId="{4D8EA663-5F20-4C24-BD4D-0C9805EF912D}" type="presParOf" srcId="{8301D8C2-90ED-4896-BBA3-CB584ACC1AFB}" destId="{666005BF-637A-4A7B-917C-81D259CABE2C}" srcOrd="12" destOrd="0" presId="urn:microsoft.com/office/officeart/2005/8/layout/target3"/>
    <dgm:cxn modelId="{1C670CEF-2653-4395-8120-E41C37D07886}" type="presParOf" srcId="{8301D8C2-90ED-4896-BBA3-CB584ACC1AFB}" destId="{C208CD0C-D101-436B-BA5B-94ADAE377332}" srcOrd="13" destOrd="0" presId="urn:microsoft.com/office/officeart/2005/8/layout/target3"/>
    <dgm:cxn modelId="{A3D28634-820F-4591-92A9-6441818B8AA9}" type="presParOf" srcId="{8301D8C2-90ED-4896-BBA3-CB584ACC1AFB}" destId="{1BA2DAD9-7BA9-4758-9458-7FA1CAE947CD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A68936-DF9A-42CB-8C6A-782199518787}">
      <dsp:nvSpPr>
        <dsp:cNvPr id="0" name=""/>
        <dsp:cNvSpPr/>
      </dsp:nvSpPr>
      <dsp:spPr>
        <a:xfrm>
          <a:off x="0" y="0"/>
          <a:ext cx="4525963" cy="45259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F64A0-A6AD-486D-AF7B-A9AA16DBFC70}">
      <dsp:nvSpPr>
        <dsp:cNvPr id="0" name=""/>
        <dsp:cNvSpPr/>
      </dsp:nvSpPr>
      <dsp:spPr>
        <a:xfrm>
          <a:off x="2262981" y="0"/>
          <a:ext cx="5966618" cy="4525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/>
            <a:t>Культура </a:t>
          </a:r>
          <a:r>
            <a:rPr lang="en-US" sz="3300" kern="1200" dirty="0"/>
            <a:t>IX – XII</a:t>
          </a:r>
          <a:r>
            <a:rPr lang="ru-RU" sz="3300" kern="1200" dirty="0"/>
            <a:t> век</a:t>
          </a:r>
        </a:p>
      </dsp:txBody>
      <dsp:txXfrm>
        <a:off x="2262981" y="0"/>
        <a:ext cx="2983309" cy="1357791"/>
      </dsp:txXfrm>
    </dsp:sp>
    <dsp:sp modelId="{4786DAD4-EAC3-42F2-BBE1-733364E5B605}">
      <dsp:nvSpPr>
        <dsp:cNvPr id="0" name=""/>
        <dsp:cNvSpPr/>
      </dsp:nvSpPr>
      <dsp:spPr>
        <a:xfrm>
          <a:off x="792044" y="1357791"/>
          <a:ext cx="2941873" cy="29418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BEFE5C-A953-44B0-B8E4-2A75C2A5211C}">
      <dsp:nvSpPr>
        <dsp:cNvPr id="0" name=""/>
        <dsp:cNvSpPr/>
      </dsp:nvSpPr>
      <dsp:spPr>
        <a:xfrm>
          <a:off x="2262981" y="1357791"/>
          <a:ext cx="5966618" cy="29418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/>
            <a:t>Направления</a:t>
          </a:r>
        </a:p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300" kern="1200" dirty="0"/>
            <a:t>(примеры)</a:t>
          </a:r>
        </a:p>
      </dsp:txBody>
      <dsp:txXfrm>
        <a:off x="2262981" y="1357791"/>
        <a:ext cx="2983309" cy="1357787"/>
      </dsp:txXfrm>
    </dsp:sp>
    <dsp:sp modelId="{87CA5457-ADE7-4E92-A6D9-7B809613A049}">
      <dsp:nvSpPr>
        <dsp:cNvPr id="0" name=""/>
        <dsp:cNvSpPr/>
      </dsp:nvSpPr>
      <dsp:spPr>
        <a:xfrm>
          <a:off x="1584087" y="2715579"/>
          <a:ext cx="1357787" cy="135778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ED93D1-4B4C-4FFA-9FC0-D6632D92F802}">
      <dsp:nvSpPr>
        <dsp:cNvPr id="0" name=""/>
        <dsp:cNvSpPr/>
      </dsp:nvSpPr>
      <dsp:spPr>
        <a:xfrm>
          <a:off x="2262981" y="2715579"/>
          <a:ext cx="5966618" cy="13577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300" kern="1200" dirty="0"/>
        </a:p>
      </dsp:txBody>
      <dsp:txXfrm>
        <a:off x="2262981" y="2715579"/>
        <a:ext cx="2983309" cy="1357787"/>
      </dsp:txXfrm>
    </dsp:sp>
    <dsp:sp modelId="{9D51EE10-39F2-4299-86CF-03DCE0787A44}">
      <dsp:nvSpPr>
        <dsp:cNvPr id="0" name=""/>
        <dsp:cNvSpPr/>
      </dsp:nvSpPr>
      <dsp:spPr>
        <a:xfrm>
          <a:off x="5246290" y="0"/>
          <a:ext cx="2983309" cy="135779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100" kern="1200" dirty="0"/>
            <a:t>Особенности…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100" kern="1200" dirty="0"/>
            <a:t>Факторы, оказавшие влияние…</a:t>
          </a:r>
        </a:p>
      </dsp:txBody>
      <dsp:txXfrm>
        <a:off x="5246290" y="0"/>
        <a:ext cx="2983309" cy="1357791"/>
      </dsp:txXfrm>
    </dsp:sp>
    <dsp:sp modelId="{666005BF-637A-4A7B-917C-81D259CABE2C}">
      <dsp:nvSpPr>
        <dsp:cNvPr id="0" name=""/>
        <dsp:cNvSpPr/>
      </dsp:nvSpPr>
      <dsp:spPr>
        <a:xfrm>
          <a:off x="5246290" y="1357791"/>
          <a:ext cx="2983309" cy="135778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100" kern="1200" dirty="0"/>
            <a:t>письменность, грамотность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100" kern="1200" dirty="0"/>
            <a:t>литература, фольклор</a:t>
          </a:r>
        </a:p>
      </dsp:txBody>
      <dsp:txXfrm>
        <a:off x="5246290" y="1357791"/>
        <a:ext cx="2983309" cy="1357787"/>
      </dsp:txXfrm>
    </dsp:sp>
    <dsp:sp modelId="{1BA2DAD9-7BA9-4758-9458-7FA1CAE947CD}">
      <dsp:nvSpPr>
        <dsp:cNvPr id="0" name=""/>
        <dsp:cNvSpPr/>
      </dsp:nvSpPr>
      <dsp:spPr>
        <a:xfrm>
          <a:off x="5246290" y="2715579"/>
          <a:ext cx="2983309" cy="135778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100" kern="1200" dirty="0"/>
            <a:t>живопись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100" kern="1200" dirty="0"/>
            <a:t>архитектура</a:t>
          </a:r>
        </a:p>
      </dsp:txBody>
      <dsp:txXfrm>
        <a:off x="5246290" y="2715579"/>
        <a:ext cx="2983309" cy="1357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rhaaEYC6vDk&amp;ab_channel=%D0%A0%D0%BE%D1%81%D1%81%D0%B8%D1%8F24" TargetMode="External"/><Relationship Id="rId3" Type="http://schemas.openxmlformats.org/officeDocument/2006/relationships/hyperlink" Target="http://www.ege.edu.ru/" TargetMode="External"/><Relationship Id="rId7" Type="http://schemas.openxmlformats.org/officeDocument/2006/relationships/hyperlink" Target="http://www.4ege.ru/" TargetMode="External"/><Relationship Id="rId2" Type="http://schemas.openxmlformats.org/officeDocument/2006/relationships/hyperlink" Target="http://www.fipi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lanetashkol.ru/ts/history-online/about/" TargetMode="External"/><Relationship Id="rId5" Type="http://schemas.openxmlformats.org/officeDocument/2006/relationships/hyperlink" Target="http://centeroko.ru/" TargetMode="External"/><Relationship Id="rId10" Type="http://schemas.openxmlformats.org/officeDocument/2006/relationships/hyperlink" Target="https://www.youtube.com/watch?v=7_kxEvt1HdQ&amp;ab_channel=StarMedia" TargetMode="External"/><Relationship Id="rId4" Type="http://schemas.openxmlformats.org/officeDocument/2006/relationships/hyperlink" Target="http://pedsovet.su/" TargetMode="External"/><Relationship Id="rId9" Type="http://schemas.openxmlformats.org/officeDocument/2006/relationships/hyperlink" Target="https://www.youtube.com/watch?v=h3loJiKGxO8&amp;ab_channel=StarMed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57297"/>
            <a:ext cx="7772400" cy="2714645"/>
          </a:xfrm>
        </p:spPr>
        <p:txBody>
          <a:bodyPr>
            <a:noAutofit/>
          </a:bodyPr>
          <a:lstStyle/>
          <a:p>
            <a:pPr algn="l"/>
            <a:br>
              <a:rPr lang="ru-RU" sz="3600" b="1" dirty="0"/>
            </a:br>
            <a:r>
              <a:rPr lang="ru-RU" sz="3600" b="1" dirty="0"/>
              <a:t> «Методика подготовки выпускников   к  ЕГЭ по истории»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2" y="4286256"/>
            <a:ext cx="4714908" cy="2286016"/>
          </a:xfrm>
        </p:spPr>
        <p:txBody>
          <a:bodyPr>
            <a:normAutofit fontScale="55000" lnSpcReduction="20000"/>
          </a:bodyPr>
          <a:lstStyle/>
          <a:p>
            <a:pPr algn="r"/>
            <a:r>
              <a:rPr lang="ru-RU" sz="4400" b="1" dirty="0">
                <a:solidFill>
                  <a:schemeClr val="tx1"/>
                </a:solidFill>
              </a:rPr>
              <a:t>Из опыта подготовки к итоговой аттестации обучающихся </a:t>
            </a:r>
          </a:p>
          <a:p>
            <a:pPr algn="r"/>
            <a:r>
              <a:rPr lang="ru-RU" sz="4300" i="1" dirty="0">
                <a:solidFill>
                  <a:schemeClr val="tx1"/>
                </a:solidFill>
              </a:rPr>
              <a:t>Вавилина Елена Александровна </a:t>
            </a:r>
          </a:p>
          <a:p>
            <a:pPr algn="r"/>
            <a:r>
              <a:rPr lang="ru-RU" sz="3000" i="1" dirty="0">
                <a:solidFill>
                  <a:schemeClr val="tx1"/>
                </a:solidFill>
              </a:rPr>
              <a:t>учитель истории  ВК</a:t>
            </a:r>
          </a:p>
          <a:p>
            <a:pPr algn="r"/>
            <a:r>
              <a:rPr lang="ru-RU" sz="3000" i="1" dirty="0">
                <a:solidFill>
                  <a:schemeClr val="tx1"/>
                </a:solidFill>
              </a:rPr>
              <a:t> МОАУ «СОШ № 76» </a:t>
            </a:r>
          </a:p>
          <a:p>
            <a:pPr algn="r"/>
            <a:r>
              <a:rPr lang="ru-RU" sz="3000" i="1" dirty="0">
                <a:solidFill>
                  <a:schemeClr val="tx1"/>
                </a:solidFill>
              </a:rPr>
              <a:t>г. Оренбурга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AC8C9B-D407-4AEC-B63D-2389F93E3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Экзаменационная работа по истории (ЕГЭ) 2025 год </a:t>
            </a:r>
            <a:r>
              <a:rPr lang="ru-RU" sz="3600" b="1" u="sng" dirty="0"/>
              <a:t>обновления</a:t>
            </a:r>
            <a:r>
              <a:rPr lang="ru-RU" sz="3600" b="1" dirty="0"/>
              <a:t>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779D79-0466-46C4-BC6F-80E8DE2BF0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2"/>
          </a:xfrm>
        </p:spPr>
        <p:txBody>
          <a:bodyPr>
            <a:normAutofit fontScale="70000" lnSpcReduction="20000"/>
          </a:bodyPr>
          <a:lstStyle/>
          <a:p>
            <a:r>
              <a:rPr lang="ru-RU" b="0" i="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-детализировано задание 18 на установление причинно-следственных связей</a:t>
            </a:r>
          </a:p>
          <a:p>
            <a:r>
              <a:rPr lang="ru-RU" u="none" strike="noStrike" dirty="0">
                <a:solidFill>
                  <a:srgbClr val="2929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- включены задания, связанные с СВО и новыми регионами</a:t>
            </a:r>
          </a:p>
          <a:p>
            <a:r>
              <a:rPr lang="ru-RU" u="none" strike="noStrike" dirty="0">
                <a:solidFill>
                  <a:srgbClr val="2929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Кодификатор  -  появилось несколько новых тем и значительные изменения в уже существующих разделах.  Например, введение темы «Историческая память и историческое сознание», позволяет подробнее изучить влияние исторического сознания на формирование общественного мнения и национальной идентичности. Значительное изменение произошло в разделе «Великая Отечественная война». Были внесены точные даты и основные этапы войны, что помогает более глубоко изучить этот период истории. Кроме того, были добавлены новые пункты в разделе «Внешняя политика России» в связи с последними событиями истории России. </a:t>
            </a:r>
          </a:p>
          <a:p>
            <a:pPr marL="0" indent="0">
              <a:buNone/>
            </a:pPr>
            <a:r>
              <a:rPr lang="ru-RU" u="none" strike="noStrike" dirty="0">
                <a:solidFill>
                  <a:srgbClr val="2929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Источник: https://aktosr.ru/2024/kodifikator-tem-ege-po-istorii-2024-vse-izmeneniya-i-obnovleniya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5961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B1E56D-44E3-474D-A66F-5B520A33C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/>
              <a:t>В чем заключается помощь школьного учителя в подготовке выпускников к ЕГЭ?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DFA6FC-F54B-4247-9C4D-6C56CA3D0D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Знакомство с демоверсией, ее тщательный разбор, коллективная разработка  алгоритма действий по каждому заданию, анализ возможных ошибок</a:t>
            </a:r>
          </a:p>
          <a:p>
            <a:r>
              <a:rPr lang="ru-RU" dirty="0"/>
              <a:t>Организация групповых и индивидуальных консультаций</a:t>
            </a:r>
          </a:p>
          <a:p>
            <a:r>
              <a:rPr lang="ru-RU" dirty="0"/>
              <a:t>Выполнение мониторинговых работ с обязательным разбором ошибок, анализ динамики результатов</a:t>
            </a:r>
          </a:p>
        </p:txBody>
      </p:sp>
    </p:spTree>
    <p:extLst>
      <p:ext uri="{BB962C8B-B14F-4D97-AF65-F5344CB8AC3E}">
        <p14:creationId xmlns:p14="http://schemas.microsoft.com/office/powerpoint/2010/main" val="1295757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3A15B1-A271-43EB-8C61-939E259FC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Autofit/>
          </a:bodyPr>
          <a:lstStyle/>
          <a:p>
            <a:pPr algn="l"/>
            <a:r>
              <a:rPr lang="ru-RU" sz="1600" b="1" dirty="0"/>
              <a:t>18.</a:t>
            </a:r>
            <a:r>
              <a:rPr lang="ru-RU" sz="1600" dirty="0"/>
              <a:t> </a:t>
            </a:r>
            <a:r>
              <a:rPr lang="ru-RU" sz="1600" i="1" dirty="0"/>
              <a:t>демоверсия </a:t>
            </a:r>
            <a:r>
              <a:rPr lang="ru-RU" sz="1600" dirty="0"/>
              <a:t>В 1830–1831 гг. произошло восстание в Царстве Польском, которое было подавлено русскими войсками. Укажите: а) причину восстания, связанную с влиянием политических событий в других странах; б) политическое последствие восстания для Царства Польского; в) последствие восстания для развития высшего образования в Российской империи. Ответ оформите в следующем виде (обязательно соблюдайте порядок заполнения пунктов ответа). а)______ б)_________ в) _____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6E6F30E9-CD13-4FA7-AF2A-FD950214E4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6876822"/>
              </p:ext>
            </p:extLst>
          </p:nvPr>
        </p:nvGraphicFramePr>
        <p:xfrm>
          <a:off x="251520" y="2060848"/>
          <a:ext cx="8712968" cy="4795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6860">
                  <a:extLst>
                    <a:ext uri="{9D8B030D-6E8A-4147-A177-3AD203B41FA5}">
                      <a16:colId xmlns:a16="http://schemas.microsoft.com/office/drawing/2014/main" val="2115498222"/>
                    </a:ext>
                  </a:extLst>
                </a:gridCol>
                <a:gridCol w="786108">
                  <a:extLst>
                    <a:ext uri="{9D8B030D-6E8A-4147-A177-3AD203B41FA5}">
                      <a16:colId xmlns:a16="http://schemas.microsoft.com/office/drawing/2014/main" val="1271982412"/>
                    </a:ext>
                  </a:extLst>
                </a:gridCol>
              </a:tblGrid>
              <a:tr h="483482">
                <a:tc>
                  <a:txBody>
                    <a:bodyPr/>
                    <a:lstStyle/>
                    <a:p>
                      <a:r>
                        <a:rPr lang="ru-RU" sz="1400" dirty="0"/>
                        <a:t>Содержание верного ответа и указания по оцениванию (допускаются иные формулировки ответа, не искажающие его смысла)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баллы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1580688"/>
                  </a:ext>
                </a:extLst>
              </a:tr>
              <a:tr h="483482">
                <a:tc>
                  <a:txBody>
                    <a:bodyPr/>
                    <a:lstStyle/>
                    <a:p>
                      <a:r>
                        <a:rPr lang="ru-RU" sz="1600" dirty="0"/>
                        <a:t>Правильный ответ должен содержать следующие элементы: а) в июле 1830 г., когда как во Франции вспыхнула революция, Николай I был готов послать войска для помощи французской монархии. Жители Царства Польского были возмущены этим решением. Угроза мобилизации стала одной из причин (поводом) к восстанию в Царстве Польском; б) упразднение польского сейма; в) закрытие Варшавского и Виленского университетов. Могут быть указаны другие причина и/или последствие(-я). </a:t>
                      </a:r>
                      <a:r>
                        <a:rPr lang="ru-RU" sz="1600" i="1" dirty="0"/>
                        <a:t>Каждый элемент может быть засчитан только при условии отсутствия неверных позиций в этом элементе наряду с верной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512798"/>
                  </a:ext>
                </a:extLst>
              </a:tr>
              <a:tr h="320000">
                <a:tc>
                  <a:txBody>
                    <a:bodyPr/>
                    <a:lstStyle/>
                    <a:p>
                      <a:r>
                        <a:rPr lang="ru-RU" dirty="0"/>
                        <a:t>Правильно указаны три элемента ответа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5883043"/>
                  </a:ext>
                </a:extLst>
              </a:tr>
              <a:tr h="314280">
                <a:tc>
                  <a:txBody>
                    <a:bodyPr/>
                    <a:lstStyle/>
                    <a:p>
                      <a:r>
                        <a:rPr lang="ru-RU" dirty="0"/>
                        <a:t>Правильно указаны два элемента ответа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7141891"/>
                  </a:ext>
                </a:extLst>
              </a:tr>
              <a:tr h="380568">
                <a:tc>
                  <a:txBody>
                    <a:bodyPr/>
                    <a:lstStyle/>
                    <a:p>
                      <a:r>
                        <a:rPr lang="ru-RU" dirty="0"/>
                        <a:t>Правильно указан один элемент ответа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237224"/>
                  </a:ext>
                </a:extLst>
              </a:tr>
              <a:tr h="483482">
                <a:tc>
                  <a:txBody>
                    <a:bodyPr/>
                    <a:lstStyle/>
                    <a:p>
                      <a:r>
                        <a:rPr lang="ru-RU" dirty="0"/>
                        <a:t>Приведены рассуждения общего характера, не соответствующие требованию задания. </a:t>
                      </a:r>
                      <a:r>
                        <a:rPr lang="ru-RU" sz="1600" i="1" dirty="0"/>
                        <a:t>ИЛИ Ответ неправильный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339209"/>
                  </a:ext>
                </a:extLst>
              </a:tr>
              <a:tr h="483482">
                <a:tc>
                  <a:txBody>
                    <a:bodyPr/>
                    <a:lstStyle/>
                    <a:p>
                      <a:pPr algn="r"/>
                      <a:r>
                        <a:rPr lang="ru-RU" i="1" dirty="0"/>
                        <a:t>Максимальный балл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905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3303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1143000"/>
          </a:xfrm>
        </p:spPr>
        <p:txBody>
          <a:bodyPr>
            <a:noAutofit/>
          </a:bodyPr>
          <a:lstStyle/>
          <a:p>
            <a:pPr algn="l"/>
            <a:r>
              <a:rPr lang="ru-RU" sz="1800" b="1" dirty="0"/>
              <a:t>19</a:t>
            </a:r>
            <a:r>
              <a:rPr lang="ru-RU" sz="1800" dirty="0"/>
              <a:t>. </a:t>
            </a:r>
            <a:r>
              <a:rPr lang="ru-RU" sz="1200" i="1" dirty="0"/>
              <a:t>демоверсия </a:t>
            </a:r>
            <a:r>
              <a:rPr lang="ru-RU" sz="1800" dirty="0"/>
              <a:t>Используя знания по истории России, раскройте смысл понятия «закупы». Приведите один исторический факт, конкретизирующий данное понятие применительно к истории России. Приведённый факт не должен содержаться в данном Вами определении понятия.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600200"/>
          <a:ext cx="8858312" cy="5140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0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81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Содержание верного ответа и указания по оцениванию (допускаются иные формулировки ответа, не искажающие его смысла)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баллы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/>
                        <a:t>Правильный ответ должен содержать следующие элементы: 1) смысл понятия, например: человек, получивший от землевладельца ссуду и из-за этого попавший к нему в зависимость; (Смысл понятия может быть приведён в иной, близкой по смыслу формулировке.) 2) факт, например: – правовое положение закупов определялось согласно Русской Правде; – превращение закупа в полного холопа могло наступить и в случае совершения им кражи независимо от размера стоимости украденного. (Может быть приведён другой факт.)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/>
                        <a:t>Правильно раскрыт смысл понятия (содержание понятия корректно раскрыто через родовую принадлежность понятия и, если это необходимо, его видовое(-ые) отличие(-я)), приведён один исторический факт, конкретизирующий данное понятие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/>
                        <a:t>Правильно раскрыт смысл понятия (содержание понятия корректно раскрыто через родовую принадлежность понятия и, если это необходимо, его видовое(-ые) отличие(-я)), но исторический факт, конкретизирующий данное понятие, приведён неправильно / не приведён / содержится в приведённом определении понятия. ИЛИ Смысл понятия не раскрыт / раскрыт неправильно; приведён один исторический факт, конкретизирующий данное понятие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/>
                        <a:t>Смысл понятия не раскрыт / раскрыт неправильно; исторический факт, конкретизирующий данное понятие, приведён неправильно / не приведён. ИЛИ Приведены рассуждения общего характера, не соответствующие требованию задания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/>
                        <a:t>Максимальный балл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71C3C8-A409-4018-B3C0-D48F31600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Задания по </a:t>
            </a:r>
            <a:r>
              <a:rPr lang="ru-RU" sz="3600" b="1" dirty="0"/>
              <a:t>Всеобщей</a:t>
            </a:r>
            <a:r>
              <a:rPr lang="ru-RU" sz="3600" dirty="0"/>
              <a:t> истории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C003D8-C912-4A51-9A95-D761800094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Непосредственно включены в задание №2 и задание №21</a:t>
            </a:r>
          </a:p>
          <a:p>
            <a:r>
              <a:rPr lang="ru-RU" dirty="0"/>
              <a:t>Пример формулировки задания №21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же десятилетии, когда в России было отменено крепостное право, в США было отменено рабство. Используя исторические знания, приведите аргументы в подтверждение точки зрения, что оба указанных события повлияли на дальнейшую внутреннюю политику правительств в странах, где они произошли: один аргумент для России и один для США. При изложении аргументов обязательно используйте исторические факты. Ответ запишите в следующем виде.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 для России:__________________________________ Аргумент для США:___________________________________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060817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1407" y="285726"/>
          <a:ext cx="9072594" cy="66745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67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51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8622">
                <a:tc>
                  <a:txBody>
                    <a:bodyPr/>
                    <a:lstStyle/>
                    <a:p>
                      <a:r>
                        <a:rPr lang="ru-RU" sz="1600" dirty="0"/>
                        <a:t>Содержание верного ответа и указания по оцениванию (допускаются иные формулировки ответа, не искажающие его смысла)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/>
                        <a:t>баллы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8622">
                <a:tc>
                  <a:txBody>
                    <a:bodyPr/>
                    <a:lstStyle/>
                    <a:p>
                      <a:r>
                        <a:rPr lang="ru-RU" sz="1600" dirty="0"/>
                        <a:t>Правильный ответ должен содержать аргументы: 1) для России, например: с отменой крепостного права крестьяне перестали находиться под опекой помещиков, которые ими ранее владели, и у правительства возникла необходимость создания органов местного самоуправления, которые бы управляли хозяйственными делами в соответствии с социально-экономической обстановкой в каждом регионе страны; была проведена земская реформа; 2) для США, например: после отмены рабства в США бывшие плантаторы-рабовладельцы пытались вернуть свою власть над бывшими рабами, для чего в южных штатах ими были приняты «чёрные кодексы», которые почти полностью воспроизводили действовавшие до Гражданской войны законы о рабах; Конгрессом США был принят закон, отменявший «чёрные кодексы», власти США приступили к «радикальной реконструкции Юга», целью которой было не допустить возвращения рабства. Могут быть приведены другие аргументы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622">
                <a:tc>
                  <a:txBody>
                    <a:bodyPr/>
                    <a:lstStyle/>
                    <a:p>
                      <a:r>
                        <a:rPr lang="ru-RU" sz="1600" dirty="0"/>
                        <a:t>Приведены по одному аргументу для России и США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8622">
                <a:tc>
                  <a:txBody>
                    <a:bodyPr/>
                    <a:lstStyle/>
                    <a:p>
                      <a:r>
                        <a:rPr lang="ru-RU" sz="1600" dirty="0"/>
                        <a:t>Приведён только один аргумент для России. ИЛИ Приведён только один аргумент для США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8622">
                <a:tc>
                  <a:txBody>
                    <a:bodyPr/>
                    <a:lstStyle/>
                    <a:p>
                      <a:r>
                        <a:rPr lang="ru-RU" sz="1600" dirty="0"/>
                        <a:t>Аргумент(</a:t>
                      </a:r>
                      <a:r>
                        <a:rPr lang="ru-RU" sz="1600" dirty="0" err="1"/>
                        <a:t>ы</a:t>
                      </a:r>
                      <a:r>
                        <a:rPr lang="ru-RU" sz="1600" dirty="0"/>
                        <a:t>) не сформулирован(</a:t>
                      </a:r>
                      <a:r>
                        <a:rPr lang="ru-RU" sz="1600" dirty="0" err="1"/>
                        <a:t>ы</a:t>
                      </a:r>
                      <a:r>
                        <a:rPr lang="ru-RU" sz="1600" dirty="0"/>
                        <a:t>); приведено не менее двух фактов, которые могут быть использованы для аргументации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8622">
                <a:tc>
                  <a:txBody>
                    <a:bodyPr/>
                    <a:lstStyle/>
                    <a:p>
                      <a:r>
                        <a:rPr lang="ru-RU" sz="1600" dirty="0"/>
                        <a:t>Аргумент(</a:t>
                      </a:r>
                      <a:r>
                        <a:rPr lang="ru-RU" sz="1600" dirty="0" err="1"/>
                        <a:t>ы</a:t>
                      </a:r>
                      <a:r>
                        <a:rPr lang="ru-RU" sz="1600" dirty="0"/>
                        <a:t>) не сформулирован(</a:t>
                      </a:r>
                      <a:r>
                        <a:rPr lang="ru-RU" sz="1600" dirty="0" err="1"/>
                        <a:t>ы</a:t>
                      </a:r>
                      <a:r>
                        <a:rPr lang="ru-RU" sz="1600" dirty="0"/>
                        <a:t>); приведён один факт, который может быть использован для аргументации. ИЛИ Приведены рассуждения общего характера, не соответствующие требованию задания. ИЛИ Ответ неправильный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8622">
                <a:tc>
                  <a:txBody>
                    <a:bodyPr/>
                    <a:lstStyle/>
                    <a:p>
                      <a:r>
                        <a:rPr lang="ru-RU" sz="1600" dirty="0"/>
                        <a:t>Максимальный балл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57298"/>
          </a:xfrm>
        </p:spPr>
        <p:txBody>
          <a:bodyPr>
            <a:noAutofit/>
          </a:bodyPr>
          <a:lstStyle/>
          <a:p>
            <a:r>
              <a:rPr lang="ru-RU" sz="2800" dirty="0"/>
              <a:t>Возможные линии сравнения исторических процессов истории России и Всеобщей истории: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1407" y="1285858"/>
          <a:ext cx="9072594" cy="5749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77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48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0266">
                <a:tc>
                  <a:txBody>
                    <a:bodyPr/>
                    <a:lstStyle/>
                    <a:p>
                      <a:r>
                        <a:rPr lang="ru-RU" dirty="0"/>
                        <a:t>Формирование раннефеодального государства у франков (Хлодвиг, Карл Великий, принятие христианства, свод законов, рост территории, завоевания, покровительство  культуре и образованию)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Формирование раннефеодального государства у восточных</a:t>
                      </a:r>
                      <a:r>
                        <a:rPr lang="ru-RU" baseline="0" dirty="0"/>
                        <a:t> славян </a:t>
                      </a:r>
                      <a:r>
                        <a:rPr lang="ru-RU" dirty="0"/>
                        <a:t>(Олег, Владимир</a:t>
                      </a:r>
                      <a:r>
                        <a:rPr lang="ru-RU" baseline="0" dirty="0"/>
                        <a:t> </a:t>
                      </a:r>
                      <a:r>
                        <a:rPr lang="en-US" baseline="0" dirty="0"/>
                        <a:t>I</a:t>
                      </a:r>
                      <a:r>
                        <a:rPr lang="ru-RU" baseline="0" dirty="0"/>
                        <a:t>, Ярослав Мудрый</a:t>
                      </a:r>
                      <a:r>
                        <a:rPr lang="ru-RU" dirty="0"/>
                        <a:t> принятие христианства, свод законов, рост территории, завоевания, покровительство  культуре и образованию)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996">
                <a:tc>
                  <a:txBody>
                    <a:bodyPr/>
                    <a:lstStyle/>
                    <a:p>
                      <a:r>
                        <a:rPr lang="ru-RU" dirty="0"/>
                        <a:t>Создание централизованного государства  в </a:t>
                      </a:r>
                      <a:r>
                        <a:rPr lang="en-US" dirty="0"/>
                        <a:t>XIII –XIV</a:t>
                      </a:r>
                      <a:r>
                        <a:rPr lang="ru-RU" baseline="0" dirty="0"/>
                        <a:t> в </a:t>
                      </a:r>
                      <a:r>
                        <a:rPr lang="ru-RU" dirty="0"/>
                        <a:t>(Французское королевство, Капетинги – Филипп </a:t>
                      </a:r>
                      <a:r>
                        <a:rPr lang="en-US" dirty="0"/>
                        <a:t>II</a:t>
                      </a:r>
                      <a:r>
                        <a:rPr lang="ru-RU" dirty="0"/>
                        <a:t>, Людовик </a:t>
                      </a:r>
                      <a:r>
                        <a:rPr lang="en-US" dirty="0"/>
                        <a:t>IX</a:t>
                      </a:r>
                      <a:r>
                        <a:rPr lang="ru-RU" dirty="0"/>
                        <a:t>, Филипп </a:t>
                      </a:r>
                      <a:r>
                        <a:rPr lang="en-US" dirty="0"/>
                        <a:t>IV</a:t>
                      </a:r>
                      <a:r>
                        <a:rPr lang="ru-RU" dirty="0"/>
                        <a:t> – предпосылки, особенности, борьба</a:t>
                      </a:r>
                      <a:r>
                        <a:rPr lang="ru-RU" baseline="0" dirty="0"/>
                        <a:t> с феодальной аристократией</a:t>
                      </a:r>
                      <a:r>
                        <a:rPr lang="ru-RU" dirty="0"/>
                        <a:t>, роль парламентов)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Создание централизованного государства  в </a:t>
                      </a:r>
                      <a:r>
                        <a:rPr lang="en-US" dirty="0"/>
                        <a:t>XIV</a:t>
                      </a:r>
                      <a:r>
                        <a:rPr lang="ru-RU" dirty="0"/>
                        <a:t> -</a:t>
                      </a:r>
                      <a:r>
                        <a:rPr lang="en-US" dirty="0"/>
                        <a:t>XV</a:t>
                      </a:r>
                      <a:r>
                        <a:rPr lang="ru-RU" baseline="0" dirty="0"/>
                        <a:t> в </a:t>
                      </a:r>
                      <a:r>
                        <a:rPr lang="ru-RU" dirty="0"/>
                        <a:t>(Московское государство, Даниил</a:t>
                      </a:r>
                      <a:r>
                        <a:rPr lang="ru-RU" baseline="0" dirty="0"/>
                        <a:t> Московский,</a:t>
                      </a:r>
                      <a:r>
                        <a:rPr lang="ru-RU" dirty="0"/>
                        <a:t> </a:t>
                      </a:r>
                      <a:r>
                        <a:rPr lang="ru-RU" baseline="0" dirty="0"/>
                        <a:t> Иван </a:t>
                      </a:r>
                      <a:r>
                        <a:rPr lang="en-US" dirty="0"/>
                        <a:t>I</a:t>
                      </a:r>
                      <a:r>
                        <a:rPr lang="ru-RU" dirty="0"/>
                        <a:t>, Дмитрий</a:t>
                      </a:r>
                      <a:r>
                        <a:rPr lang="ru-RU" baseline="0" dirty="0"/>
                        <a:t> Донской</a:t>
                      </a:r>
                      <a:r>
                        <a:rPr lang="ru-RU" dirty="0"/>
                        <a:t>, Василий</a:t>
                      </a:r>
                      <a:r>
                        <a:rPr lang="ru-RU" baseline="0" dirty="0"/>
                        <a:t> </a:t>
                      </a:r>
                      <a:r>
                        <a:rPr lang="en-US" baseline="0" dirty="0"/>
                        <a:t>II</a:t>
                      </a:r>
                      <a:r>
                        <a:rPr lang="ru-RU" baseline="0" dirty="0"/>
                        <a:t>, Иван </a:t>
                      </a:r>
                      <a:r>
                        <a:rPr lang="en-US" baseline="0" dirty="0"/>
                        <a:t>III</a:t>
                      </a:r>
                      <a:r>
                        <a:rPr lang="ru-RU" dirty="0"/>
                        <a:t> – предпосылки, особенности, борьба</a:t>
                      </a:r>
                      <a:r>
                        <a:rPr lang="ru-RU" baseline="0" dirty="0"/>
                        <a:t> с феодальной аристократией</a:t>
                      </a:r>
                      <a:r>
                        <a:rPr lang="ru-RU" dirty="0"/>
                        <a:t>, роль внешнеполитическог</a:t>
                      </a:r>
                      <a:r>
                        <a:rPr lang="ru-RU" baseline="0" dirty="0"/>
                        <a:t>о фактора)</a:t>
                      </a:r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8996">
                <a:tc>
                  <a:txBody>
                    <a:bodyPr/>
                    <a:lstStyle/>
                    <a:p>
                      <a:r>
                        <a:rPr lang="ru-RU" dirty="0"/>
                        <a:t>Промышленный переворот (Англия </a:t>
                      </a:r>
                      <a:r>
                        <a:rPr lang="en-US" dirty="0"/>
                        <a:t>XVIII</a:t>
                      </a:r>
                      <a:r>
                        <a:rPr lang="ru-RU" dirty="0"/>
                        <a:t>,</a:t>
                      </a:r>
                      <a:r>
                        <a:rPr lang="ru-RU" baseline="0" dirty="0"/>
                        <a:t> экономические предпосылки, технические условия, последствия)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Промышленный переворот (Россия </a:t>
                      </a:r>
                      <a:r>
                        <a:rPr lang="en-US" dirty="0"/>
                        <a:t>XIX</a:t>
                      </a:r>
                      <a:r>
                        <a:rPr lang="ru-RU" dirty="0"/>
                        <a:t>,</a:t>
                      </a:r>
                      <a:r>
                        <a:rPr lang="ru-RU" baseline="0" dirty="0"/>
                        <a:t> догоняющий характер модернизации, роль государства, внешнеполитический фактор, последствия)</a:t>
                      </a:r>
                      <a:endParaRPr lang="ru-RU" dirty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Алгоритм подготовки к итоговой аттестации: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Учебник (задания к каждому параграфу, вклейки по культуре, исторические карты, вопросы к каждому параграфу — позволяют в разы лучше запомнишь материал), то есть повторение теории. Обязательно делать записи!</a:t>
            </a:r>
          </a:p>
          <a:p>
            <a:r>
              <a:rPr lang="ru-RU" dirty="0"/>
              <a:t>Атлас ( в нем тоже делать пометки)</a:t>
            </a:r>
          </a:p>
          <a:p>
            <a:r>
              <a:rPr lang="ru-RU" dirty="0"/>
              <a:t>Справочник (таблицы, схемы) – систематизация материала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Алгоритм подготовки к итоговой аттестации: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329642" cy="4525963"/>
          </a:xfrm>
        </p:spPr>
        <p:txBody>
          <a:bodyPr>
            <a:normAutofit fontScale="92500"/>
          </a:bodyPr>
          <a:lstStyle/>
          <a:p>
            <a:r>
              <a:rPr lang="ru-RU" dirty="0"/>
              <a:t>Практика. Она включает в себя решение  заданий первой и второй части по изученной теме (Банк заданий ФИПИ, КИМ прошлых лет и т. п.) Это позволяет выявить пробелы</a:t>
            </a:r>
          </a:p>
          <a:p>
            <a:r>
              <a:rPr lang="ru-RU" dirty="0"/>
              <a:t> Повторение материала на новом уровне, там , где выявлены пробелы. А также по сквозным темам (Холодная война, Русско-турецкие войны, например)</a:t>
            </a:r>
          </a:p>
          <a:p>
            <a:r>
              <a:rPr lang="ru-RU" dirty="0"/>
              <a:t>Решать полные варианты— как на ЕГЭ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Алгоритм подготовки к итоговой аттестации: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Примерный «хронометраж» подготовки к ЕГЭ: август -сентябрь —  Древняя Русь </a:t>
            </a:r>
            <a:r>
              <a:rPr lang="en-US" dirty="0"/>
              <a:t>IX -XII</a:t>
            </a:r>
            <a:r>
              <a:rPr lang="ru-RU" dirty="0"/>
              <a:t> </a:t>
            </a:r>
            <a:endParaRPr lang="en-US" dirty="0"/>
          </a:p>
          <a:p>
            <a:pPr>
              <a:buNone/>
            </a:pPr>
            <a:r>
              <a:rPr lang="en-US" dirty="0"/>
              <a:t> </a:t>
            </a:r>
            <a:r>
              <a:rPr lang="ru-RU" dirty="0"/>
              <a:t>   октябрь </a:t>
            </a:r>
            <a:r>
              <a:rPr lang="ru-RU"/>
              <a:t>—Образование </a:t>
            </a:r>
            <a:r>
              <a:rPr lang="ru-RU" dirty="0"/>
              <a:t>единого централизованного Московского государства </a:t>
            </a:r>
            <a:r>
              <a:rPr lang="en-US" dirty="0"/>
              <a:t>XIII - XV</a:t>
            </a:r>
            <a:r>
              <a:rPr lang="ru-RU" dirty="0"/>
              <a:t> </a:t>
            </a:r>
          </a:p>
          <a:p>
            <a:pPr>
              <a:buNone/>
            </a:pPr>
            <a:r>
              <a:rPr lang="ru-RU" dirty="0"/>
              <a:t>    ноябрь —  Русское государство </a:t>
            </a:r>
            <a:r>
              <a:rPr lang="en-US" dirty="0"/>
              <a:t>XVI –XVII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ru-RU" dirty="0"/>
              <a:t>   декабрь – начало января—Российская империя </a:t>
            </a:r>
            <a:r>
              <a:rPr lang="en-US" dirty="0"/>
              <a:t>XVIII –XIX</a:t>
            </a:r>
            <a:r>
              <a:rPr lang="ru-RU" dirty="0"/>
              <a:t> </a:t>
            </a:r>
          </a:p>
          <a:p>
            <a:pPr>
              <a:buNone/>
            </a:pPr>
            <a:r>
              <a:rPr lang="ru-RU" dirty="0"/>
              <a:t>    январь, февраль, март — </a:t>
            </a:r>
            <a:r>
              <a:rPr lang="en-US" dirty="0"/>
              <a:t>XX </a:t>
            </a:r>
            <a:r>
              <a:rPr lang="ru-RU" dirty="0"/>
              <a:t>век</a:t>
            </a:r>
            <a:endParaRPr lang="en-US" dirty="0"/>
          </a:p>
          <a:p>
            <a:pPr>
              <a:buNone/>
            </a:pPr>
            <a:r>
              <a:rPr lang="en-US" dirty="0"/>
              <a:t>  </a:t>
            </a:r>
            <a:r>
              <a:rPr lang="ru-RU" dirty="0"/>
              <a:t> апрель, май – восполнение пробелов, решение полных вариантов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Autofit/>
          </a:bodyPr>
          <a:lstStyle/>
          <a:p>
            <a:pPr algn="l"/>
            <a:r>
              <a:rPr lang="ru-RU" sz="3200" b="1" dirty="0"/>
              <a:t>Ведение тетради для экзаменов (6-11 класс) </a:t>
            </a:r>
            <a:r>
              <a:rPr lang="ru-RU" sz="2000" i="1" dirty="0"/>
              <a:t>позволяет иметь «под рукой» краткий конспект всех тем по истории, который при подготовке непосредственно к ЕГЭ, необходимо дополнять и конкретизировать</a:t>
            </a:r>
            <a:br>
              <a:rPr lang="ru-RU" sz="3200" b="1" i="1" dirty="0"/>
            </a:br>
            <a:r>
              <a:rPr lang="ru-RU" sz="2400" b="1" i="1" dirty="0"/>
              <a:t>Разделы тетради - оттолкнуться от ФГОС, ООП, ИКС, содержания изучаемого учебника</a:t>
            </a:r>
            <a:br>
              <a:rPr lang="ru-RU" sz="2400" b="1" i="1" dirty="0"/>
            </a:br>
            <a:endParaRPr lang="ru-RU" sz="2400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500306"/>
          <a:ext cx="8229600" cy="2896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71636">
                <a:tc>
                  <a:txBody>
                    <a:bodyPr/>
                    <a:lstStyle/>
                    <a:p>
                      <a:r>
                        <a:rPr lang="en-US" dirty="0"/>
                        <a:t>I</a:t>
                      </a:r>
                      <a:r>
                        <a:rPr lang="ru-RU" dirty="0"/>
                        <a:t>   </a:t>
                      </a:r>
                    </a:p>
                    <a:p>
                      <a:r>
                        <a:rPr lang="ru-RU" dirty="0"/>
                        <a:t> хронология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II</a:t>
                      </a:r>
                      <a:r>
                        <a:rPr lang="ru-RU" dirty="0"/>
                        <a:t> </a:t>
                      </a:r>
                    </a:p>
                    <a:p>
                      <a:r>
                        <a:rPr lang="ru-RU" dirty="0"/>
                        <a:t> терминология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III</a:t>
                      </a:r>
                      <a:r>
                        <a:rPr lang="ru-RU" dirty="0"/>
                        <a:t>  </a:t>
                      </a:r>
                    </a:p>
                    <a:p>
                      <a:r>
                        <a:rPr lang="ru-RU" dirty="0"/>
                        <a:t>причинно-следственные связи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IV</a:t>
                      </a:r>
                      <a:r>
                        <a:rPr lang="ru-RU" dirty="0"/>
                        <a:t>  </a:t>
                      </a:r>
                    </a:p>
                    <a:p>
                      <a:r>
                        <a:rPr lang="ru-RU" dirty="0"/>
                        <a:t>исторические персонажи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5175">
                <a:tc>
                  <a:txBody>
                    <a:bodyPr/>
                    <a:lstStyle/>
                    <a:p>
                      <a:r>
                        <a:rPr lang="ru-RU" dirty="0"/>
                        <a:t>860</a:t>
                      </a:r>
                    </a:p>
                    <a:p>
                      <a:r>
                        <a:rPr lang="ru-RU" dirty="0"/>
                        <a:t>862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славяне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причины образования</a:t>
                      </a:r>
                      <a:r>
                        <a:rPr lang="ru-RU" baseline="0" dirty="0"/>
                        <a:t> Древнерусского государства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Рюрик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60648"/>
            <a:ext cx="8501122" cy="3882732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b="1" dirty="0"/>
              <a:t>Элективный курс (9 класс) «Исторический портрет» </a:t>
            </a:r>
            <a:br>
              <a:rPr lang="ru-RU" sz="2400" b="1" dirty="0"/>
            </a:br>
            <a:r>
              <a:rPr lang="ru-RU" sz="2400" i="1" dirty="0"/>
              <a:t>хорошее «подспорье» при выполнении заданий на знание исторических персоналий</a:t>
            </a:r>
            <a:br>
              <a:rPr lang="ru-RU" sz="2400" dirty="0"/>
            </a:br>
            <a:r>
              <a:rPr lang="ru-RU" sz="2000" dirty="0"/>
              <a:t>Памятка для характеристики исторического деятеля:</a:t>
            </a:r>
            <a:br>
              <a:rPr lang="ru-RU" sz="2000" dirty="0"/>
            </a:br>
            <a:r>
              <a:rPr lang="ru-RU" sz="2000" dirty="0"/>
              <a:t>1. Характеристика эпохи, в которую происходит формирование личности</a:t>
            </a:r>
            <a:br>
              <a:rPr lang="ru-RU" sz="2000" dirty="0"/>
            </a:br>
            <a:r>
              <a:rPr lang="ru-RU" sz="2000" dirty="0"/>
              <a:t>2. Биографические данные, личные качества изучаемого исторического персонажа</a:t>
            </a:r>
            <a:br>
              <a:rPr lang="ru-RU" sz="2000" dirty="0"/>
            </a:br>
            <a:r>
              <a:rPr lang="ru-RU" sz="2000" dirty="0"/>
              <a:t>3. Жизненные цели исторического деятеля, пути и методы их решения</a:t>
            </a:r>
            <a:br>
              <a:rPr lang="ru-RU" sz="2000" dirty="0"/>
            </a:br>
            <a:r>
              <a:rPr lang="ru-RU" sz="2000" dirty="0"/>
              <a:t>4. Оценка результатов деятельности исторической личности современниками и потомками</a:t>
            </a:r>
            <a:br>
              <a:rPr lang="ru-RU" sz="2000" dirty="0"/>
            </a:br>
            <a:r>
              <a:rPr lang="ru-RU" sz="2400" dirty="0"/>
              <a:t>Отчет по итогам изучения курса – </a:t>
            </a:r>
            <a:r>
              <a:rPr lang="ru-RU" sz="2400" b="1" dirty="0"/>
              <a:t>итоговая таблица</a:t>
            </a:r>
            <a:br>
              <a:rPr lang="ru-RU" sz="2400" b="1" dirty="0"/>
            </a:b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4000506"/>
          <a:ext cx="8229600" cy="2857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6249">
                <a:tc>
                  <a:txBody>
                    <a:bodyPr/>
                    <a:lstStyle/>
                    <a:p>
                      <a:r>
                        <a:rPr lang="ru-RU" dirty="0"/>
                        <a:t>Исторический персонаж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Цели, итоги, значение деятельности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24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24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4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24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24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Autofit/>
          </a:bodyPr>
          <a:lstStyle/>
          <a:p>
            <a:r>
              <a:rPr lang="ru-RU" sz="3600" b="1" dirty="0"/>
              <a:t>Решение проблемных (познавательных) задач</a:t>
            </a:r>
            <a:br>
              <a:rPr lang="ru-RU" sz="3600" b="1" dirty="0"/>
            </a:br>
            <a:r>
              <a:rPr lang="ru-RU" sz="1800" i="1" dirty="0"/>
              <a:t>цель: формирование исторического мышления, анализ альтернативных моментов, формирование навыка вести дискуссию, аргументируя мнение, опираясь на исторические факты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4176464"/>
          </a:xfrm>
        </p:spPr>
        <p:txBody>
          <a:bodyPr/>
          <a:lstStyle/>
          <a:p>
            <a:r>
              <a:rPr lang="ru-RU" dirty="0"/>
              <a:t>«Александр Невский: между Востоком и Западом»</a:t>
            </a:r>
          </a:p>
          <a:p>
            <a:r>
              <a:rPr lang="ru-RU" dirty="0"/>
              <a:t>«Тверь? Литва? Москва!»</a:t>
            </a:r>
          </a:p>
          <a:p>
            <a:r>
              <a:rPr lang="ru-RU" dirty="0"/>
              <a:t>«Золотая Орда: иго или военно-политический союз»</a:t>
            </a:r>
          </a:p>
          <a:p>
            <a:r>
              <a:rPr lang="ru-RU" dirty="0"/>
              <a:t>«Опричнина: деспотизм царя или централизация государства»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ru-RU" sz="3200" b="1" dirty="0"/>
              <a:t>Изучение вопросов культуры (схема-конспект)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/>
              <a:t>   </a:t>
            </a:r>
          </a:p>
          <a:p>
            <a:pPr>
              <a:buNone/>
            </a:pPr>
            <a:r>
              <a:rPr lang="ru-RU" sz="2800" dirty="0"/>
              <a:t>     храм Святой Софии (Киев) заложен в 1037 по приказу великого князя Киевского Ярослава Мудрого (современный вид) </a:t>
            </a:r>
            <a:r>
              <a:rPr lang="ru-RU" sz="1600" i="1" dirty="0"/>
              <a:t>составление таких карточек позволяет успешно готовиться к выполнению заданий по культуре, которые считаются одними из самых сложных тем в истории </a:t>
            </a:r>
          </a:p>
        </p:txBody>
      </p:sp>
      <p:pic>
        <p:nvPicPr>
          <p:cNvPr id="1026" name="Picture 2" descr="Картинки по запросу фото софия к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72128" y="2786058"/>
            <a:ext cx="6971772" cy="3399283"/>
          </a:xfrm>
          <a:prstGeom prst="rect">
            <a:avLst/>
          </a:prstGeom>
          <a:noFill/>
        </p:spPr>
      </p:pic>
      <p:sp>
        <p:nvSpPr>
          <p:cNvPr id="38914" name="AutoShape 2" descr="Картинки по запросу храм святой софии киев картин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940857-07F3-4DFF-AD3F-2F88EADA5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4048" y="274638"/>
            <a:ext cx="4139952" cy="6106690"/>
          </a:xfrm>
        </p:spPr>
        <p:txBody>
          <a:bodyPr>
            <a:normAutofit/>
          </a:bodyPr>
          <a:lstStyle/>
          <a:p>
            <a:r>
              <a:rPr lang="ru-RU" sz="3200" b="1" dirty="0"/>
              <a:t>Использование нового УМК </a:t>
            </a:r>
            <a:br>
              <a:rPr lang="ru-RU" sz="3200" b="1" dirty="0"/>
            </a:br>
            <a:r>
              <a:rPr lang="ru-RU" sz="3200" b="1" dirty="0"/>
              <a:t>под ред. В. Р. Мединского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B47310D-2A29-4F48-B8D6-F30411BA90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-19686"/>
            <a:ext cx="5256584" cy="6993167"/>
          </a:xfrm>
        </p:spPr>
      </p:pic>
    </p:spTree>
    <p:extLst>
      <p:ext uri="{BB962C8B-B14F-4D97-AF65-F5344CB8AC3E}">
        <p14:creationId xmlns:p14="http://schemas.microsoft.com/office/powerpoint/2010/main" val="17560879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E0AC3D-3C6F-4A7B-B930-A6BC2AB6A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>Методический аппарат новой линии учебников является хорошим подспорьем для отработки навыков работы с историческим материалом, который, в том числе, помогает подготовиться к ЕГЭ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534E0EAD-67F6-4940-B67C-882B191D72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3469765"/>
              </p:ext>
            </p:extLst>
          </p:nvPr>
        </p:nvGraphicFramePr>
        <p:xfrm>
          <a:off x="323528" y="1635760"/>
          <a:ext cx="8712968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2468971939"/>
                    </a:ext>
                  </a:extLst>
                </a:gridCol>
                <a:gridCol w="6624736">
                  <a:extLst>
                    <a:ext uri="{9D8B030D-6E8A-4147-A177-3AD203B41FA5}">
                      <a16:colId xmlns:a16="http://schemas.microsoft.com/office/drawing/2014/main" val="2672813573"/>
                    </a:ext>
                  </a:extLst>
                </a:gridCol>
              </a:tblGrid>
              <a:tr h="294746">
                <a:tc>
                  <a:txBody>
                    <a:bodyPr/>
                    <a:lstStyle/>
                    <a:p>
                      <a:r>
                        <a:rPr lang="ru-RU" dirty="0"/>
                        <a:t>типология заданий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примеры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2198135"/>
                  </a:ext>
                </a:extLst>
              </a:tr>
              <a:tr h="294746">
                <a:tc>
                  <a:txBody>
                    <a:bodyPr/>
                    <a:lstStyle/>
                    <a:p>
                      <a:r>
                        <a:rPr lang="ru-RU" dirty="0"/>
                        <a:t>исторический источник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 класс с 115 №1,2;  7 класс с 284 №4;  9 класс с 70 №3,4; 9 класс с 132 №3; 10 класс с 145 №4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8187721"/>
                  </a:ext>
                </a:extLst>
              </a:tr>
              <a:tr h="294746">
                <a:tc>
                  <a:txBody>
                    <a:bodyPr/>
                    <a:lstStyle/>
                    <a:p>
                      <a:r>
                        <a:rPr lang="ru-RU" dirty="0"/>
                        <a:t>причинно-следственные связи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 класс с 175 №1; 9 класс с 73 №9; 10 класс с 165; 11 класс с 292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974896"/>
                  </a:ext>
                </a:extLst>
              </a:tr>
              <a:tr h="294746">
                <a:tc>
                  <a:txBody>
                    <a:bodyPr/>
                    <a:lstStyle/>
                    <a:p>
                      <a:r>
                        <a:rPr lang="ru-RU" dirty="0"/>
                        <a:t>статистические данные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 класс с 288 №4; 9 класс с 342 №1; 10 класс с 143 №1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7342596"/>
                  </a:ext>
                </a:extLst>
              </a:tr>
              <a:tr h="294746">
                <a:tc>
                  <a:txBody>
                    <a:bodyPr/>
                    <a:lstStyle/>
                    <a:p>
                      <a:r>
                        <a:rPr lang="ru-RU" dirty="0"/>
                        <a:t>карта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 класс с 116 №4; 7 класс с 176 №3; 9 класс с 71 №5; 9 класс с 213 №4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5964359"/>
                  </a:ext>
                </a:extLst>
              </a:tr>
              <a:tr h="294746">
                <a:tc>
                  <a:txBody>
                    <a:bodyPr/>
                    <a:lstStyle/>
                    <a:p>
                      <a:r>
                        <a:rPr lang="ru-RU" dirty="0"/>
                        <a:t>иллюстративный материал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 класс с 118 №6; 8 класс с 291 №6; 9 класс с 72 №7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206348"/>
                  </a:ext>
                </a:extLst>
              </a:tr>
              <a:tr h="294746">
                <a:tc>
                  <a:txBody>
                    <a:bodyPr/>
                    <a:lstStyle/>
                    <a:p>
                      <a:r>
                        <a:rPr lang="ru-RU" dirty="0"/>
                        <a:t>хронология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 класс с 176 №4; 10-11 класс после каждого параграфа, например - 11 класс с 27; с учетом всеобщей истории , например - 10 класс с 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69025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60741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9EB41E6-CF51-4A3F-9223-09A6F7EF36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486" y="-144016"/>
            <a:ext cx="5272050" cy="7029400"/>
          </a:xfrm>
          <a:prstGeom prst="rect">
            <a:avLst/>
          </a:prstGeom>
        </p:spPr>
      </p:pic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2947EE70-7477-4BCE-9000-2BC9C494B9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31893" y="0"/>
            <a:ext cx="5143499" cy="6857999"/>
          </a:xfrm>
        </p:spPr>
      </p:pic>
    </p:spTree>
    <p:extLst>
      <p:ext uri="{BB962C8B-B14F-4D97-AF65-F5344CB8AC3E}">
        <p14:creationId xmlns:p14="http://schemas.microsoft.com/office/powerpoint/2010/main" val="12897116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Сайты, «полезные» для подготовки к ОГЭ, ЕГЭ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857364"/>
            <a:ext cx="7215238" cy="4268799"/>
          </a:xfrm>
        </p:spPr>
        <p:txBody>
          <a:bodyPr>
            <a:normAutofit fontScale="25000" lnSpcReduction="20000"/>
          </a:bodyPr>
          <a:lstStyle/>
          <a:p>
            <a:r>
              <a:rPr lang="en-US" sz="6400" dirty="0">
                <a:hlinkClick r:id="rId2"/>
              </a:rPr>
              <a:t>http://www.fipi.ru</a:t>
            </a:r>
            <a:endParaRPr lang="ru-RU" sz="6400" dirty="0"/>
          </a:p>
          <a:p>
            <a:r>
              <a:rPr lang="ru-RU" sz="6400" dirty="0">
                <a:hlinkClick r:id="rId3"/>
              </a:rPr>
              <a:t>http://www.ege.edu.ru</a:t>
            </a:r>
            <a:endParaRPr lang="ru-RU" sz="6400" dirty="0"/>
          </a:p>
          <a:p>
            <a:r>
              <a:rPr lang="en-US" sz="6400" dirty="0">
                <a:hlinkClick r:id="rId4"/>
              </a:rPr>
              <a:t>http://pedsovet.su</a:t>
            </a:r>
            <a:endParaRPr lang="ru-RU" sz="6400" dirty="0"/>
          </a:p>
          <a:p>
            <a:r>
              <a:rPr lang="en-US" sz="6400" dirty="0">
                <a:hlinkClick r:id="rId5"/>
              </a:rPr>
              <a:t>http://centeroko.ru</a:t>
            </a:r>
            <a:r>
              <a:rPr lang="en-US" sz="6400" dirty="0"/>
              <a:t> </a:t>
            </a:r>
            <a:endParaRPr lang="ru-RU" sz="6400" dirty="0"/>
          </a:p>
          <a:p>
            <a:r>
              <a:rPr lang="en-US" sz="6400" dirty="0">
                <a:hlinkClick r:id="rId6"/>
              </a:rPr>
              <a:t>http://planetashkol.ru/ts/history-online/about/</a:t>
            </a:r>
            <a:endParaRPr lang="ru-RU" sz="6400" dirty="0"/>
          </a:p>
          <a:p>
            <a:pPr fontAlgn="ctr"/>
            <a:r>
              <a:rPr lang="en-US" sz="6400" dirty="0">
                <a:hlinkClick r:id="rId7"/>
              </a:rPr>
              <a:t>4ege.ru/istoriya/4ege.ru</a:t>
            </a:r>
            <a:endParaRPr lang="ru-RU" sz="6400" dirty="0"/>
          </a:p>
          <a:p>
            <a:pPr fontAlgn="ctr"/>
            <a:r>
              <a:rPr lang="en-US" sz="6400" dirty="0">
                <a:hlinkClick r:id="rId8"/>
              </a:rPr>
              <a:t>https://www.youtube.com/watch?v=rhaaEYC6vDk&amp;ab_channel=%D0%A0%D0%BE%D1%81%D1%81%D0%B8%D1%8F24</a:t>
            </a:r>
            <a:endParaRPr lang="ru-RU" sz="6400" dirty="0"/>
          </a:p>
          <a:p>
            <a:pPr fontAlgn="ctr"/>
            <a:r>
              <a:rPr lang="en-US" sz="6400" dirty="0">
                <a:hlinkClick r:id="rId9"/>
              </a:rPr>
              <a:t>https://www.youtube.com/watch?v=h3loJiKGxO8&amp;ab_channel=StarMedia</a:t>
            </a:r>
            <a:endParaRPr lang="ru-RU" sz="6400" dirty="0"/>
          </a:p>
          <a:p>
            <a:pPr fontAlgn="ctr"/>
            <a:r>
              <a:rPr lang="en-US" sz="6400" dirty="0">
                <a:hlinkClick r:id="rId10"/>
              </a:rPr>
              <a:t>https://www.youtube.com/watch?v=7_kxEvt1HdQ&amp;ab_channel=StarMedia</a:t>
            </a:r>
            <a:endParaRPr lang="ru-RU" sz="6400" dirty="0"/>
          </a:p>
          <a:p>
            <a:pPr fontAlgn="ctr"/>
            <a:endParaRPr lang="en-US" sz="6400" dirty="0"/>
          </a:p>
          <a:p>
            <a:pPr fontAlgn="ctr"/>
            <a:endParaRPr lang="ru-RU" sz="6400" dirty="0"/>
          </a:p>
          <a:p>
            <a:pPr fontAlgn="ctr">
              <a:buNone/>
            </a:pPr>
            <a:endParaRPr lang="en-US" sz="6400" dirty="0"/>
          </a:p>
          <a:p>
            <a:pPr fontAlgn="ctr"/>
            <a:endParaRPr lang="ru-RU" sz="6400" dirty="0"/>
          </a:p>
          <a:p>
            <a:pPr fontAlgn="ctr"/>
            <a:endParaRPr lang="ru-RU" dirty="0"/>
          </a:p>
          <a:p>
            <a:pPr fontAlgn="ctr"/>
            <a:endParaRPr lang="ru-RU" dirty="0"/>
          </a:p>
          <a:p>
            <a:pPr fontAlgn="ctr">
              <a:buNone/>
            </a:pPr>
            <a:endParaRPr lang="en-US" dirty="0"/>
          </a:p>
          <a:p>
            <a:pPr>
              <a:buNone/>
            </a:pPr>
            <a:br>
              <a:rPr lang="en-US" dirty="0"/>
            </a:b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637</TotalTime>
  <Words>2074</Words>
  <Application>Microsoft Office PowerPoint</Application>
  <PresentationFormat>Экран (4:3)</PresentationFormat>
  <Paragraphs>150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Тема Office</vt:lpstr>
      <vt:lpstr>  «Методика подготовки выпускников   к  ЕГЭ по истории»</vt:lpstr>
      <vt:lpstr>Экзаменационная работа по истории (ЕГЭ) 2025 год обновления:</vt:lpstr>
      <vt:lpstr>В чем заключается помощь школьного учителя в подготовке выпускников к ЕГЭ?</vt:lpstr>
      <vt:lpstr>18. демоверсия В 1830–1831 гг. произошло восстание в Царстве Польском, которое было подавлено русскими войсками. Укажите: а) причину восстания, связанную с влиянием политических событий в других странах; б) политическое последствие восстания для Царства Польского; в) последствие восстания для развития высшего образования в Российской империи. Ответ оформите в следующем виде (обязательно соблюдайте порядок заполнения пунктов ответа). а)______ б)_________ в) _____</vt:lpstr>
      <vt:lpstr>19. демоверсия Используя знания по истории России, раскройте смысл понятия «закупы». Приведите один исторический факт, конкретизирующий данное понятие применительно к истории России. Приведённый факт не должен содержаться в данном Вами определении понятия. </vt:lpstr>
      <vt:lpstr>Задания по Всеобщей истории </vt:lpstr>
      <vt:lpstr>Презентация PowerPoint</vt:lpstr>
      <vt:lpstr>Возможные линии сравнения исторических процессов истории России и Всеобщей истории:</vt:lpstr>
      <vt:lpstr>Алгоритм подготовки к итоговой аттестации:</vt:lpstr>
      <vt:lpstr>Алгоритм подготовки к итоговой аттестации:</vt:lpstr>
      <vt:lpstr>Алгоритм подготовки к итоговой аттестации:</vt:lpstr>
      <vt:lpstr>Ведение тетради для экзаменов (6-11 класс) позволяет иметь «под рукой» краткий конспект всех тем по истории, который при подготовке непосредственно к ЕГЭ, необходимо дополнять и конкретизировать Разделы тетради - оттолкнуться от ФГОС, ООП, ИКС, содержания изучаемого учебника </vt:lpstr>
      <vt:lpstr>Элективный курс (9 класс) «Исторический портрет»  хорошее «подспорье» при выполнении заданий на знание исторических персоналий Памятка для характеристики исторического деятеля: 1. Характеристика эпохи, в которую происходит формирование личности 2. Биографические данные, личные качества изучаемого исторического персонажа 3. Жизненные цели исторического деятеля, пути и методы их решения 4. Оценка результатов деятельности исторической личности современниками и потомками Отчет по итогам изучения курса – итоговая таблица </vt:lpstr>
      <vt:lpstr>Решение проблемных (познавательных) задач цель: формирование исторического мышления, анализ альтернативных моментов, формирование навыка вести дискуссию, аргументируя мнение, опираясь на исторические факты </vt:lpstr>
      <vt:lpstr>Изучение вопросов культуры (схема-конспект)</vt:lpstr>
      <vt:lpstr>Презентация PowerPoint</vt:lpstr>
      <vt:lpstr>Использование нового УМК  под ред. В. Р. Мединского</vt:lpstr>
      <vt:lpstr>Методический аппарат новой линии учебников является хорошим подспорьем для отработки навыков работы с историческим материалом, который, в том числе, помогает подготовиться к ЕГЭ</vt:lpstr>
      <vt:lpstr>Презентация PowerPoint</vt:lpstr>
      <vt:lpstr>Сайты, «полезные» для подготовки к ОГЭ, ЕГЭ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Elena</dc:creator>
  <cp:lastModifiedBy>Елена</cp:lastModifiedBy>
  <cp:revision>70</cp:revision>
  <dcterms:created xsi:type="dcterms:W3CDTF">2016-10-14T15:44:03Z</dcterms:created>
  <dcterms:modified xsi:type="dcterms:W3CDTF">2025-02-20T14:04:14Z</dcterms:modified>
</cp:coreProperties>
</file>