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75" r:id="rId4"/>
    <p:sldId id="266" r:id="rId5"/>
    <p:sldId id="269" r:id="rId6"/>
    <p:sldId id="268" r:id="rId7"/>
    <p:sldId id="270" r:id="rId8"/>
    <p:sldId id="271" r:id="rId9"/>
    <p:sldId id="272" r:id="rId10"/>
    <p:sldId id="273" r:id="rId11"/>
    <p:sldId id="259" r:id="rId12"/>
    <p:sldId id="260" r:id="rId13"/>
    <p:sldId id="261" r:id="rId14"/>
    <p:sldId id="263" r:id="rId15"/>
    <p:sldId id="267" r:id="rId16"/>
    <p:sldId id="264" r:id="rId17"/>
    <p:sldId id="265" r:id="rId18"/>
    <p:sldId id="274"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3" autoAdjust="0"/>
    <p:restoredTop sz="94569" autoAdjust="0"/>
  </p:normalViewPr>
  <p:slideViewPr>
    <p:cSldViewPr>
      <p:cViewPr varScale="1">
        <p:scale>
          <a:sx n="66" d="100"/>
          <a:sy n="66" d="100"/>
        </p:scale>
        <p:origin x="-1494"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B700FFE0-EFC6-493D-9BB7-646ACC22D37C}" type="datetimeFigureOut">
              <a:rPr lang="ru-RU" smtClean="0"/>
              <a:t>22.04.2021</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63337FD2-2898-491C-9B49-B6469B021681}"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700FFE0-EFC6-493D-9BB7-646ACC22D37C}" type="datetimeFigureOut">
              <a:rPr lang="ru-RU" smtClean="0"/>
              <a:t>22.04.2021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63337FD2-2898-491C-9B49-B6469B0216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B700FFE0-EFC6-493D-9BB7-646ACC22D37C}" type="datetimeFigureOut">
              <a:rPr lang="ru-RU" smtClean="0"/>
              <a:t>22.04.2021</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63337FD2-2898-491C-9B49-B6469B021681}"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700FFE0-EFC6-493D-9BB7-646ACC22D37C}" type="datetimeFigureOut">
              <a:rPr lang="ru-RU" smtClean="0"/>
              <a:t>22.04.2021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63337FD2-2898-491C-9B49-B6469B0216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700FFE0-EFC6-493D-9BB7-646ACC22D37C}" type="datetimeFigureOut">
              <a:rPr lang="ru-RU" smtClean="0"/>
              <a:t>22.04.2021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63337FD2-2898-491C-9B49-B6469B0216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700FFE0-EFC6-493D-9BB7-646ACC22D37C}" type="datetimeFigureOut">
              <a:rPr lang="ru-RU" smtClean="0"/>
              <a:t>22.04.2021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63337FD2-2898-491C-9B49-B6469B0216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B700FFE0-EFC6-493D-9BB7-646ACC22D37C}" type="datetimeFigureOut">
              <a:rPr lang="ru-RU" smtClean="0"/>
              <a:t>22.04.2021</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63337FD2-2898-491C-9B49-B6469B0216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700FFE0-EFC6-493D-9BB7-646ACC22D37C}" type="datetimeFigureOut">
              <a:rPr lang="ru-RU" smtClean="0"/>
              <a:t>22.04.2021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63337FD2-2898-491C-9B49-B6469B0216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B700FFE0-EFC6-493D-9BB7-646ACC22D37C}" type="datetimeFigureOut">
              <a:rPr lang="ru-RU" smtClean="0"/>
              <a:t>22.04.2021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63337FD2-2898-491C-9B49-B6469B021681}" type="slidenum">
              <a:rPr lang="ru-RU" smtClean="0"/>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700FFE0-EFC6-493D-9BB7-646ACC22D37C}" type="datetimeFigureOut">
              <a:rPr lang="ru-RU" smtClean="0"/>
              <a:t>22.04.2021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63337FD2-2898-491C-9B49-B6469B0216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B700FFE0-EFC6-493D-9BB7-646ACC22D37C}" type="datetimeFigureOut">
              <a:rPr lang="ru-RU" smtClean="0"/>
              <a:t>22.04.2021</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63337FD2-2898-491C-9B49-B6469B0216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B700FFE0-EFC6-493D-9BB7-646ACC22D37C}" type="datetimeFigureOut">
              <a:rPr lang="ru-RU" smtClean="0"/>
              <a:t>22.04.2021</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63337FD2-2898-491C-9B49-B6469B021681}"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pPr algn="ctr"/>
            <a:r>
              <a:rPr lang="ru-RU" dirty="0"/>
              <a:t>Новые формы взаимодействия ДОУ с </a:t>
            </a:r>
            <a:r>
              <a:rPr lang="ru-RU" dirty="0" smtClean="0"/>
              <a:t>семьёй</a:t>
            </a:r>
            <a:r>
              <a:rPr lang="ru-RU" dirty="0"/>
              <a:t/>
            </a:r>
            <a:br>
              <a:rPr lang="ru-RU" dirty="0"/>
            </a:br>
            <a:endParaRPr lang="ru-RU" dirty="0"/>
          </a:p>
        </p:txBody>
      </p:sp>
      <p:sp>
        <p:nvSpPr>
          <p:cNvPr id="3" name="Подзаголовок 2"/>
          <p:cNvSpPr>
            <a:spLocks noGrp="1"/>
          </p:cNvSpPr>
          <p:nvPr>
            <p:ph type="subTitle" idx="1"/>
          </p:nvPr>
        </p:nvSpPr>
        <p:spPr/>
        <p:txBody>
          <a:bodyPr/>
          <a:lstStyle/>
          <a:p>
            <a:pPr algn="ctr"/>
            <a:r>
              <a:rPr lang="ru-RU" b="1" dirty="0"/>
              <a:t>Как организовать виртуальное общение с родителями</a:t>
            </a:r>
            <a:endParaRPr lang="ru-RU" dirty="0"/>
          </a:p>
        </p:txBody>
      </p:sp>
      <p:sp>
        <p:nvSpPr>
          <p:cNvPr id="4" name="TextBox 3"/>
          <p:cNvSpPr txBox="1"/>
          <p:nvPr/>
        </p:nvSpPr>
        <p:spPr>
          <a:xfrm>
            <a:off x="5724128" y="5157192"/>
            <a:ext cx="2952328" cy="923330"/>
          </a:xfrm>
          <a:prstGeom prst="rect">
            <a:avLst/>
          </a:prstGeom>
          <a:noFill/>
        </p:spPr>
        <p:txBody>
          <a:bodyPr wrap="square" rtlCol="0">
            <a:spAutoFit/>
          </a:bodyPr>
          <a:lstStyle/>
          <a:p>
            <a:pPr algn="r"/>
            <a:r>
              <a:rPr lang="ru-RU" dirty="0" smtClean="0">
                <a:solidFill>
                  <a:schemeClr val="bg1"/>
                </a:solidFill>
              </a:rPr>
              <a:t>Подготовила:</a:t>
            </a:r>
          </a:p>
          <a:p>
            <a:pPr algn="r"/>
            <a:r>
              <a:rPr lang="ru-RU" dirty="0" smtClean="0">
                <a:solidFill>
                  <a:schemeClr val="bg1"/>
                </a:solidFill>
              </a:rPr>
              <a:t> Коломиец А.Б.,</a:t>
            </a:r>
          </a:p>
          <a:p>
            <a:pPr algn="r"/>
            <a:r>
              <a:rPr lang="ru-RU" dirty="0" smtClean="0">
                <a:solidFill>
                  <a:schemeClr val="bg1"/>
                </a:solidFill>
              </a:rPr>
              <a:t> педагог-психолог</a:t>
            </a:r>
            <a:endParaRPr lang="ru-RU" dirty="0">
              <a:solidFill>
                <a:schemeClr val="bg1"/>
              </a:solidFill>
            </a:endParaRPr>
          </a:p>
        </p:txBody>
      </p:sp>
    </p:spTree>
    <p:extLst>
      <p:ext uri="{BB962C8B-B14F-4D97-AF65-F5344CB8AC3E}">
        <p14:creationId xmlns:p14="http://schemas.microsoft.com/office/powerpoint/2010/main" val="4806966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7601" y="188640"/>
            <a:ext cx="7776864" cy="3582313"/>
          </a:xfrm>
        </p:spPr>
        <p:txBody>
          <a:bodyPr>
            <a:normAutofit fontScale="92500" lnSpcReduction="10000"/>
          </a:bodyPr>
          <a:lstStyle/>
          <a:p>
            <a:pPr algn="ctr"/>
            <a:r>
              <a:rPr lang="ru-RU" dirty="0">
                <a:latin typeface="Times New Roman" panose="02020603050405020304" pitchFamily="18" charset="0"/>
                <a:cs typeface="Times New Roman" panose="02020603050405020304" pitchFamily="18" charset="0"/>
              </a:rPr>
              <a:t>К сожалению, из-за дефицита свободного времени, с большой нагрузкой на работе и в связи с увеличивающимся темпом жизни родители воспитанников очень мало времени уделяют общению с педагогами и взаимодействию с ДОУ. Известно, что  многие  мамы и папы теряют интерес к информации, которая размещается в групповой раздевалке детского сада, а зачастую просто даже не читают ее, а больше проводят  времени в сети Интернет используя свои смартфоны.</a:t>
            </a:r>
          </a:p>
          <a:p>
            <a:endParaRPr lang="ru-RU"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3770953"/>
            <a:ext cx="5832648" cy="2918810"/>
          </a:xfrm>
          <a:prstGeom prst="rect">
            <a:avLst/>
          </a:prstGeom>
          <a:ln>
            <a:noFill/>
          </a:ln>
          <a:effectLst>
            <a:softEdge rad="112500"/>
          </a:effectLst>
        </p:spPr>
      </p:pic>
    </p:spTree>
    <p:extLst>
      <p:ext uri="{BB962C8B-B14F-4D97-AF65-F5344CB8AC3E}">
        <p14:creationId xmlns:p14="http://schemas.microsoft.com/office/powerpoint/2010/main" val="10438263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dirty="0"/>
              <a:t>Восемь преимуществ виртуального общения с родителями</a:t>
            </a:r>
          </a:p>
        </p:txBody>
      </p:sp>
      <p:sp>
        <p:nvSpPr>
          <p:cNvPr id="3" name="Объект 2"/>
          <p:cNvSpPr>
            <a:spLocks noGrp="1"/>
          </p:cNvSpPr>
          <p:nvPr>
            <p:ph idx="1"/>
          </p:nvPr>
        </p:nvSpPr>
        <p:spPr>
          <a:xfrm>
            <a:off x="457200" y="1609416"/>
            <a:ext cx="7643192" cy="4846320"/>
          </a:xfrm>
        </p:spPr>
        <p:txBody>
          <a:bodyPr>
            <a:normAutofit fontScale="92500" lnSpcReduction="20000"/>
          </a:bodyPr>
          <a:lstStyle/>
          <a:p>
            <a:pPr marL="0" indent="0">
              <a:buNone/>
            </a:pPr>
            <a:r>
              <a:rPr lang="ru-RU" b="1" dirty="0"/>
              <a:t>1.</a:t>
            </a:r>
            <a:r>
              <a:rPr lang="ru-RU" dirty="0"/>
              <a:t> Повышает активность и включенность родителей в образовательную деятельность ДОО.</a:t>
            </a:r>
            <a:br>
              <a:rPr lang="ru-RU" dirty="0"/>
            </a:br>
            <a:r>
              <a:rPr lang="ru-RU" b="1" dirty="0"/>
              <a:t>2.</a:t>
            </a:r>
            <a:r>
              <a:rPr lang="ru-RU" dirty="0"/>
              <a:t> Экономит время на информирование родителей.</a:t>
            </a:r>
            <a:br>
              <a:rPr lang="ru-RU" dirty="0"/>
            </a:br>
            <a:r>
              <a:rPr lang="ru-RU" b="1" dirty="0"/>
              <a:t>3.</a:t>
            </a:r>
            <a:r>
              <a:rPr lang="ru-RU" dirty="0"/>
              <a:t> Позволяет быстро получать обратную связь.</a:t>
            </a:r>
            <a:br>
              <a:rPr lang="ru-RU" dirty="0"/>
            </a:br>
            <a:r>
              <a:rPr lang="ru-RU" b="1" dirty="0"/>
              <a:t>4.</a:t>
            </a:r>
            <a:r>
              <a:rPr lang="ru-RU" dirty="0"/>
              <a:t> Обеспечивает общение в режиме реального времени и допускает отложенные ответы (мессенджеры, группа в социальной сети).</a:t>
            </a:r>
            <a:br>
              <a:rPr lang="ru-RU" dirty="0"/>
            </a:br>
            <a:r>
              <a:rPr lang="ru-RU" b="1" dirty="0"/>
              <a:t>5.</a:t>
            </a:r>
            <a:r>
              <a:rPr lang="ru-RU" dirty="0"/>
              <a:t> Дает возможность сочетать индивидуальную и групповую формы взаимодействия.</a:t>
            </a:r>
            <a:br>
              <a:rPr lang="ru-RU" dirty="0"/>
            </a:br>
            <a:r>
              <a:rPr lang="ru-RU" b="1" dirty="0"/>
              <a:t>6.</a:t>
            </a:r>
            <a:r>
              <a:rPr lang="ru-RU" dirty="0"/>
              <a:t> Создает условия для диалога с педагогами и родителями других детей (чаты, блоги).</a:t>
            </a:r>
            <a:br>
              <a:rPr lang="ru-RU" dirty="0"/>
            </a:br>
            <a:r>
              <a:rPr lang="ru-RU" b="1" dirty="0"/>
              <a:t>7.</a:t>
            </a:r>
            <a:r>
              <a:rPr lang="ru-RU" dirty="0"/>
              <a:t> Позволяет продемонстрировать текстовые, видео- и фотоматериалы.</a:t>
            </a:r>
            <a:br>
              <a:rPr lang="ru-RU" dirty="0"/>
            </a:br>
            <a:r>
              <a:rPr lang="ru-RU" b="1" dirty="0"/>
              <a:t>8.</a:t>
            </a:r>
            <a:r>
              <a:rPr lang="ru-RU" dirty="0"/>
              <a:t> Обеспечивает достаточный уровень приватности для личных обращений (мессенджеры)</a:t>
            </a:r>
          </a:p>
          <a:p>
            <a:endParaRPr lang="ru-RU" dirty="0"/>
          </a:p>
        </p:txBody>
      </p:sp>
    </p:spTree>
    <p:extLst>
      <p:ext uri="{BB962C8B-B14F-4D97-AF65-F5344CB8AC3E}">
        <p14:creationId xmlns:p14="http://schemas.microsoft.com/office/powerpoint/2010/main" val="31801167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1524784"/>
          </a:xfrm>
        </p:spPr>
        <p:txBody>
          <a:bodyPr>
            <a:normAutofit/>
          </a:bodyPr>
          <a:lstStyle/>
          <a:p>
            <a:pPr algn="ctr"/>
            <a:r>
              <a:rPr lang="ru-RU" u="sng" dirty="0" smtClean="0"/>
              <a:t> </a:t>
            </a:r>
            <a:r>
              <a:rPr lang="ru-RU" u="sng" dirty="0"/>
              <a:t>Чат в мессенджерах</a:t>
            </a:r>
            <a:r>
              <a:rPr lang="ru-RU" dirty="0"/>
              <a:t/>
            </a:r>
            <a:br>
              <a:rPr lang="ru-RU" dirty="0"/>
            </a:br>
            <a:endParaRPr lang="ru-RU" dirty="0"/>
          </a:p>
        </p:txBody>
      </p:sp>
      <p:sp>
        <p:nvSpPr>
          <p:cNvPr id="3" name="Объект 2"/>
          <p:cNvSpPr>
            <a:spLocks noGrp="1"/>
          </p:cNvSpPr>
          <p:nvPr>
            <p:ph idx="1"/>
          </p:nvPr>
        </p:nvSpPr>
        <p:spPr/>
        <p:txBody>
          <a:bodyPr>
            <a:normAutofit fontScale="92500" lnSpcReduction="10000"/>
          </a:bodyPr>
          <a:lstStyle/>
          <a:p>
            <a:pPr marL="0" indent="0" algn="ctr">
              <a:buNone/>
            </a:pPr>
            <a:r>
              <a:rPr lang="ru-RU" dirty="0" smtClean="0"/>
              <a:t>(</a:t>
            </a:r>
            <a:r>
              <a:rPr lang="ru-RU" dirty="0" err="1"/>
              <a:t>Viber</a:t>
            </a:r>
            <a:r>
              <a:rPr lang="ru-RU" dirty="0"/>
              <a:t>, </a:t>
            </a:r>
            <a:r>
              <a:rPr lang="ru-RU" dirty="0" err="1"/>
              <a:t>WhatsApp</a:t>
            </a:r>
            <a:r>
              <a:rPr lang="ru-RU" dirty="0"/>
              <a:t>, </a:t>
            </a:r>
            <a:r>
              <a:rPr lang="ru-RU" dirty="0" err="1"/>
              <a:t>Telegram</a:t>
            </a:r>
            <a:r>
              <a:rPr lang="ru-RU" dirty="0" smtClean="0"/>
              <a:t>)</a:t>
            </a:r>
          </a:p>
          <a:p>
            <a:r>
              <a:rPr lang="ru-RU" dirty="0" smtClean="0"/>
              <a:t>− </a:t>
            </a:r>
            <a:r>
              <a:rPr lang="ru-RU" dirty="0"/>
              <a:t>они позволяют оперативно донести важную информацию до всех заинтересованных лиц;</a:t>
            </a:r>
          </a:p>
          <a:p>
            <a:r>
              <a:rPr lang="ru-RU" dirty="0"/>
              <a:t>− собрать нужные сведения;</a:t>
            </a:r>
          </a:p>
          <a:p>
            <a:r>
              <a:rPr lang="ru-RU" dirty="0"/>
              <a:t>− учесть мнение каждого;</a:t>
            </a:r>
          </a:p>
          <a:p>
            <a:r>
              <a:rPr lang="ru-RU" dirty="0"/>
              <a:t>− ответить на интересующие родителей вопросы.</a:t>
            </a:r>
          </a:p>
          <a:p>
            <a:pPr marL="0" indent="0" algn="ctr">
              <a:buNone/>
            </a:pPr>
            <a:r>
              <a:rPr lang="ru-RU" dirty="0" smtClean="0"/>
              <a:t>Однако </a:t>
            </a:r>
            <a:r>
              <a:rPr lang="ru-RU" dirty="0"/>
              <a:t>такой формат общения предполагает соблюдение ряда правил, которые могут минимизировать возникновение конфликтных ситуаций между участниками чата, а также позволят педагогу сохранить границы между рабочим и личным временем.</a:t>
            </a:r>
          </a:p>
          <a:p>
            <a:endParaRPr lang="ru-RU" dirty="0"/>
          </a:p>
        </p:txBody>
      </p:sp>
    </p:spTree>
    <p:extLst>
      <p:ext uri="{BB962C8B-B14F-4D97-AF65-F5344CB8AC3E}">
        <p14:creationId xmlns:p14="http://schemas.microsoft.com/office/powerpoint/2010/main" val="29578571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800" dirty="0"/>
              <a:t>Правила общения педагога с родителями в общем чате</a:t>
            </a:r>
            <a:br>
              <a:rPr lang="ru-RU" sz="2800" dirty="0"/>
            </a:br>
            <a:endParaRPr lang="ru-RU" sz="2800" dirty="0"/>
          </a:p>
        </p:txBody>
      </p:sp>
      <p:sp>
        <p:nvSpPr>
          <p:cNvPr id="3" name="Объект 2"/>
          <p:cNvSpPr>
            <a:spLocks noGrp="1"/>
          </p:cNvSpPr>
          <p:nvPr>
            <p:ph idx="1"/>
          </p:nvPr>
        </p:nvSpPr>
        <p:spPr>
          <a:xfrm>
            <a:off x="251520" y="1609416"/>
            <a:ext cx="7992888" cy="4846320"/>
          </a:xfrm>
        </p:spPr>
        <p:txBody>
          <a:bodyPr>
            <a:normAutofit fontScale="92500" lnSpcReduction="10000"/>
          </a:bodyPr>
          <a:lstStyle/>
          <a:p>
            <a:pPr marL="0" indent="0">
              <a:buNone/>
            </a:pPr>
            <a:r>
              <a:rPr lang="ru-RU" dirty="0" smtClean="0"/>
              <a:t>1</a:t>
            </a:r>
            <a:r>
              <a:rPr lang="ru-RU" dirty="0"/>
              <a:t>. Администратор чата</a:t>
            </a:r>
          </a:p>
          <a:p>
            <a:r>
              <a:rPr lang="ru-RU" dirty="0"/>
              <a:t>У родительского чата должен быть администратор (как правило, это педагог, но может быть и член родительского комитета). Этот человек создает чат, добавляет и исключает его участников, устанавливает правила общения в чате и следит за их выполнением.</a:t>
            </a:r>
          </a:p>
          <a:p>
            <a:pPr marL="0" indent="0">
              <a:buNone/>
            </a:pPr>
            <a:r>
              <a:rPr lang="ru-RU" dirty="0"/>
              <a:t>2. Правила чата</a:t>
            </a:r>
          </a:p>
          <a:p>
            <a:r>
              <a:rPr lang="ru-RU" dirty="0"/>
              <a:t>Они должны быть прописаны при создании чата. Администратору необходимо время от времени напоминать о них: корректно, но твердо, возвращая участников дискуссии в рамки конструктивного и уважительного диалога.</a:t>
            </a:r>
          </a:p>
          <a:p>
            <a:endParaRPr lang="ru-RU" dirty="0"/>
          </a:p>
        </p:txBody>
      </p:sp>
    </p:spTree>
    <p:extLst>
      <p:ext uri="{BB962C8B-B14F-4D97-AF65-F5344CB8AC3E}">
        <p14:creationId xmlns:p14="http://schemas.microsoft.com/office/powerpoint/2010/main" val="37442885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4760" t="9611" b="5339"/>
          <a:stretch/>
        </p:blipFill>
        <p:spPr>
          <a:xfrm>
            <a:off x="1043608" y="22329"/>
            <a:ext cx="6192688" cy="6911419"/>
          </a:xfrm>
          <a:prstGeom prst="rect">
            <a:avLst/>
          </a:prstGeom>
          <a:ln>
            <a:noFill/>
          </a:ln>
          <a:effectLst>
            <a:softEdge rad="112500"/>
          </a:effectLst>
        </p:spPr>
      </p:pic>
    </p:spTree>
    <p:extLst>
      <p:ext uri="{BB962C8B-B14F-4D97-AF65-F5344CB8AC3E}">
        <p14:creationId xmlns:p14="http://schemas.microsoft.com/office/powerpoint/2010/main" val="13417972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07504" y="188640"/>
            <a:ext cx="8064896" cy="6480720"/>
          </a:xfrm>
        </p:spPr>
        <p:txBody>
          <a:bodyPr>
            <a:normAutofit fontScale="92500" lnSpcReduction="10000"/>
          </a:bodyPr>
          <a:lstStyle/>
          <a:p>
            <a:pPr marL="0" indent="0">
              <a:buNone/>
            </a:pPr>
            <a:r>
              <a:rPr lang="ru-RU" dirty="0" smtClean="0"/>
              <a:t>   3</a:t>
            </a:r>
            <a:r>
              <a:rPr lang="ru-RU" dirty="0"/>
              <a:t>. Временные рамки общения</a:t>
            </a:r>
          </a:p>
          <a:p>
            <a:r>
              <a:rPr lang="ru-RU" dirty="0"/>
              <a:t>Четко установите, сколько времени вы готовы потратить на общение в мессенджерах и в какой период дня. Озвучьте это для родителей как одно из основных правил. Вы не обязаны мгновенно реагировать на сообщения. Расставляйте приоритеты и следите за тем, чтобы соблюдать график.</a:t>
            </a:r>
          </a:p>
          <a:p>
            <a:pPr marL="0" indent="0">
              <a:buNone/>
            </a:pPr>
            <a:r>
              <a:rPr lang="ru-RU" dirty="0" smtClean="0"/>
              <a:t>   4</a:t>
            </a:r>
            <a:r>
              <a:rPr lang="ru-RU" dirty="0"/>
              <a:t>. Пишите по теме</a:t>
            </a:r>
          </a:p>
          <a:p>
            <a:r>
              <a:rPr lang="ru-RU" dirty="0"/>
              <a:t>Всегда указывайте тему переписки. Четко и лаконично формулируйте мысль, прежде чем отправить сообщение. Когда обсуждаете важные вопросы в общих чатах, следите, чтобы сообщения участников не отклонялись от темы. Мягко, но настойчиво </a:t>
            </a:r>
            <a:r>
              <a:rPr lang="ru-RU" dirty="0" smtClean="0"/>
              <a:t>возвращайте участников </a:t>
            </a:r>
            <a:r>
              <a:rPr lang="ru-RU" dirty="0"/>
              <a:t>к поставленным задачам. Это поможет оперативно решить рабочие вопросы и сэкономить время.</a:t>
            </a:r>
          </a:p>
          <a:p>
            <a:endParaRPr lang="ru-RU" dirty="0"/>
          </a:p>
        </p:txBody>
      </p:sp>
    </p:spTree>
    <p:extLst>
      <p:ext uri="{BB962C8B-B14F-4D97-AF65-F5344CB8AC3E}">
        <p14:creationId xmlns:p14="http://schemas.microsoft.com/office/powerpoint/2010/main" val="31615497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07504" y="116632"/>
            <a:ext cx="7848872" cy="6624736"/>
          </a:xfrm>
        </p:spPr>
        <p:txBody>
          <a:bodyPr>
            <a:normAutofit fontScale="85000" lnSpcReduction="20000"/>
          </a:bodyPr>
          <a:lstStyle/>
          <a:p>
            <a:pPr marL="0" indent="0">
              <a:buNone/>
            </a:pPr>
            <a:r>
              <a:rPr lang="ru-RU" dirty="0" smtClean="0"/>
              <a:t>     5</a:t>
            </a:r>
            <a:r>
              <a:rPr lang="ru-RU" dirty="0"/>
              <a:t>. Формат сообщений</a:t>
            </a:r>
          </a:p>
          <a:p>
            <a:r>
              <a:rPr lang="ru-RU" dirty="0"/>
              <a:t>Избегайте голосовых сообщений - их не всегда удобно прослушать и сложнее найти потом в переписке. Слова понятнее, чем смайлики - не во всех телефонах одинаковый набор </a:t>
            </a:r>
            <a:r>
              <a:rPr lang="ru-RU" dirty="0" err="1"/>
              <a:t>смайлов</a:t>
            </a:r>
            <a:r>
              <a:rPr lang="ru-RU" dirty="0"/>
              <a:t> и </a:t>
            </a:r>
            <a:r>
              <a:rPr lang="ru-RU" dirty="0" err="1"/>
              <a:t>эмодзи</a:t>
            </a:r>
            <a:r>
              <a:rPr lang="ru-RU" dirty="0"/>
              <a:t>, и некоторые могут увидеть вместо смайликов прямоугольные окошки; не все одинаково воспринимают смайлики; а, кроме того, их изобилие нарушает общий деловой тон общения.</a:t>
            </a:r>
          </a:p>
          <a:p>
            <a:r>
              <a:rPr lang="ru-RU" dirty="0"/>
              <a:t>По возможности формулируйте свою мысль в одном сообщении, чтобы участники получали минимальное количество уведомлений.</a:t>
            </a:r>
          </a:p>
          <a:p>
            <a:pPr marL="0" indent="0">
              <a:buNone/>
            </a:pPr>
            <a:r>
              <a:rPr lang="ru-RU" dirty="0" smtClean="0"/>
              <a:t>    6</a:t>
            </a:r>
            <a:r>
              <a:rPr lang="ru-RU" dirty="0"/>
              <a:t>. Соблюдайте деловой стиль общения</a:t>
            </a:r>
          </a:p>
          <a:p>
            <a:r>
              <a:rPr lang="ru-RU" dirty="0"/>
              <a:t>Будьте вежливы и тактичны, не нарушайте этические нормы. Помните, что родители или другие </a:t>
            </a:r>
            <a:r>
              <a:rPr lang="ru-RU" dirty="0" smtClean="0"/>
              <a:t>педагоги  </a:t>
            </a:r>
            <a:r>
              <a:rPr lang="ru-RU" dirty="0"/>
              <a:t>могут использовать переписку в суде, чтобы доказать факт оскорбления в свой адрес. Суд оценивает формат сообщения субъективно. Поэтому оскорблением могут посчитать не только нецензурные выражения, но и ваше субъективное мнение о родителях или педагогах, даже если Вы выразили его вежливо. </a:t>
            </a:r>
          </a:p>
        </p:txBody>
      </p:sp>
    </p:spTree>
    <p:extLst>
      <p:ext uri="{BB962C8B-B14F-4D97-AF65-F5344CB8AC3E}">
        <p14:creationId xmlns:p14="http://schemas.microsoft.com/office/powerpoint/2010/main" val="8552719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323528" y="260648"/>
            <a:ext cx="7372672" cy="6597352"/>
          </a:xfrm>
        </p:spPr>
        <p:txBody>
          <a:bodyPr>
            <a:normAutofit fontScale="77500" lnSpcReduction="20000"/>
          </a:bodyPr>
          <a:lstStyle/>
          <a:p>
            <a:pPr marL="0" indent="0">
              <a:buNone/>
            </a:pPr>
            <a:r>
              <a:rPr lang="ru-RU" dirty="0" smtClean="0"/>
              <a:t>   </a:t>
            </a:r>
          </a:p>
          <a:p>
            <a:pPr marL="0" indent="0">
              <a:buNone/>
            </a:pPr>
            <a:r>
              <a:rPr lang="ru-RU" dirty="0" smtClean="0"/>
              <a:t>     6. </a:t>
            </a:r>
            <a:r>
              <a:rPr lang="ru-RU" dirty="0"/>
              <a:t>Предотвращайте </a:t>
            </a:r>
            <a:r>
              <a:rPr lang="ru-RU" dirty="0" smtClean="0"/>
              <a:t>конфликты</a:t>
            </a:r>
          </a:p>
          <a:p>
            <a:pPr marL="0" indent="0">
              <a:buNone/>
            </a:pPr>
            <a:endParaRPr lang="ru-RU" dirty="0"/>
          </a:p>
          <a:p>
            <a:r>
              <a:rPr lang="ru-RU" dirty="0"/>
              <a:t>Общайтесь одинаково уважительно со всеми. Держите нейтралитет: не вступайте в спор и не занимайте чью-либо сторону в общем чате. Сохраняйте дистанцию: не допускайте неконструктивной критики и не переходите на «ты». Если назревает конфликт, призывайте участников беседы не смешивать личное и деловое общение. При обострении эмоционального фона, попросите прекратить обсуждение темы, поступка ребенка, родителя, педагога. При необходимости приглашайте на личную беседу, решайте вопросы, касающиеся не всех участников чата, в личных переписках. Помните, чем меньше участников вовлечено в конфликт, тем быстрее и проще он обычно разрешается. К сожалению, есть родители, для которых доступен только провоцирующий на конфликт стиль общения, поэтому иногда их лучше корректно вывести за пределы общего чата для спокойствия всех остальных и решать вопросы с ними в индивидуальном порядке. Это всегда очень тонкий момент, так как Вам нужно не обострить конфликт, а продемонстрировать «сложному» родителю готовность уделить ему особое внимание.</a:t>
            </a:r>
          </a:p>
          <a:p>
            <a:endParaRPr lang="ru-RU" dirty="0"/>
          </a:p>
        </p:txBody>
      </p:sp>
    </p:spTree>
    <p:extLst>
      <p:ext uri="{BB962C8B-B14F-4D97-AF65-F5344CB8AC3E}">
        <p14:creationId xmlns:p14="http://schemas.microsoft.com/office/powerpoint/2010/main" val="9114287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395536" y="548680"/>
            <a:ext cx="7300664" cy="5907056"/>
          </a:xfrm>
        </p:spPr>
        <p:txBody>
          <a:bodyPr>
            <a:normAutofit fontScale="85000" lnSpcReduction="20000"/>
          </a:bodyPr>
          <a:lstStyle/>
          <a:p>
            <a:pPr marL="0" indent="0">
              <a:buNone/>
            </a:pPr>
            <a:r>
              <a:rPr lang="ru-RU" dirty="0" smtClean="0"/>
              <a:t>    7. </a:t>
            </a:r>
            <a:r>
              <a:rPr lang="ru-RU" dirty="0"/>
              <a:t>Предотвращайте засорение чата </a:t>
            </a:r>
            <a:r>
              <a:rPr lang="ru-RU" dirty="0" smtClean="0"/>
              <a:t>спамом</a:t>
            </a:r>
          </a:p>
          <a:p>
            <a:pPr marL="0" indent="0">
              <a:buNone/>
            </a:pPr>
            <a:endParaRPr lang="ru-RU" dirty="0"/>
          </a:p>
          <a:p>
            <a:r>
              <a:rPr lang="ru-RU" dirty="0"/>
              <a:t>Основной чат с родителями стоит сохранить исключительно для официальных сообщений от педагога и обсуждения </a:t>
            </a:r>
            <a:r>
              <a:rPr lang="ru-RU" dirty="0" smtClean="0"/>
              <a:t>образовательных </a:t>
            </a:r>
            <a:r>
              <a:rPr lang="ru-RU" dirty="0"/>
              <a:t>вопросов. Препятствуйте неформальному общению в этом чате, как бы не хотелось решить заодно и проблему сплочения коллектива. Чат, содержащий множество поздравительных открыток, «важных» </a:t>
            </a:r>
            <a:r>
              <a:rPr lang="ru-RU" dirty="0" err="1"/>
              <a:t>перепостов</a:t>
            </a:r>
            <a:r>
              <a:rPr lang="ru-RU" dirty="0"/>
              <a:t> из социальных сетей, анекдоты, рецепты и т.д., перестанет выполнять свою основную функцию: часть родителей выйдут из него, не желая переваривать весь этот «информационный шум», часть – пропустят среди всего этого разнообразия важные сообщения, многие – не желая все это перечитывать, будут снова и снова задавать Вам одни и те же вопросы, не потрудившись пролистать чат и найти там ответы на них. Если есть необходимость в неформальном общении – для этого создается отдельный «чат-</a:t>
            </a:r>
            <a:r>
              <a:rPr lang="ru-RU" dirty="0" err="1"/>
              <a:t>болталка</a:t>
            </a:r>
            <a:r>
              <a:rPr lang="ru-RU" dirty="0"/>
              <a:t>».</a:t>
            </a:r>
          </a:p>
          <a:p>
            <a:endParaRPr lang="ru-RU" dirty="0"/>
          </a:p>
        </p:txBody>
      </p:sp>
    </p:spTree>
    <p:extLst>
      <p:ext uri="{BB962C8B-B14F-4D97-AF65-F5344CB8AC3E}">
        <p14:creationId xmlns:p14="http://schemas.microsoft.com/office/powerpoint/2010/main" val="32708846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37620" y="320040"/>
            <a:ext cx="4358580" cy="1020728"/>
          </a:xfrm>
        </p:spPr>
        <p:txBody>
          <a:bodyPr>
            <a:normAutofit fontScale="90000"/>
          </a:bodyPr>
          <a:lstStyle/>
          <a:p>
            <a:pPr algn="ctr"/>
            <a:r>
              <a:rPr lang="ru-RU" u="sng" dirty="0" smtClean="0"/>
              <a:t/>
            </a:r>
            <a:br>
              <a:rPr lang="ru-RU" u="sng" dirty="0" smtClean="0"/>
            </a:br>
            <a:r>
              <a:rPr lang="ru-RU" u="sng" dirty="0" smtClean="0"/>
              <a:t> </a:t>
            </a:r>
            <a:r>
              <a:rPr lang="ru-RU" u="sng" dirty="0"/>
              <a:t>Сайт ДОО</a:t>
            </a:r>
            <a:r>
              <a:rPr lang="ru-RU" dirty="0"/>
              <a:t/>
            </a:r>
            <a:br>
              <a:rPr lang="ru-RU" dirty="0"/>
            </a:br>
            <a:endParaRPr lang="ru-RU" dirty="0"/>
          </a:p>
        </p:txBody>
      </p:sp>
      <p:sp>
        <p:nvSpPr>
          <p:cNvPr id="3" name="Объект 2"/>
          <p:cNvSpPr>
            <a:spLocks noGrp="1"/>
          </p:cNvSpPr>
          <p:nvPr>
            <p:ph idx="1"/>
          </p:nvPr>
        </p:nvSpPr>
        <p:spPr>
          <a:xfrm>
            <a:off x="3337620" y="1196752"/>
            <a:ext cx="4834780" cy="6048672"/>
          </a:xfrm>
        </p:spPr>
        <p:txBody>
          <a:bodyPr>
            <a:normAutofit fontScale="85000" lnSpcReduction="20000"/>
          </a:bodyPr>
          <a:lstStyle/>
          <a:p>
            <a:pPr marL="0" indent="0">
              <a:buNone/>
            </a:pPr>
            <a:r>
              <a:rPr lang="ru-RU" b="1" u="sng" dirty="0" smtClean="0"/>
              <a:t>  Плюсы</a:t>
            </a:r>
            <a:r>
              <a:rPr lang="ru-RU" b="1" u="sng" dirty="0"/>
              <a:t>.</a:t>
            </a:r>
            <a:r>
              <a:rPr lang="ru-RU" dirty="0"/>
              <a:t> </a:t>
            </a:r>
            <a:endParaRPr lang="ru-RU" dirty="0" smtClean="0"/>
          </a:p>
          <a:p>
            <a:r>
              <a:rPr lang="ru-RU" dirty="0" smtClean="0"/>
              <a:t>Сайт </a:t>
            </a:r>
            <a:r>
              <a:rPr lang="ru-RU" dirty="0"/>
              <a:t>позволяет продемонстрировать родителям устройство и деятельность ДОО в удобное для них время. Это можно делать с помощью фото- и </a:t>
            </a:r>
            <a:r>
              <a:rPr lang="ru-RU" dirty="0" err="1"/>
              <a:t>видеоэкскурсии</a:t>
            </a:r>
            <a:r>
              <a:rPr lang="ru-RU" dirty="0"/>
              <a:t> по зданию и территории</a:t>
            </a:r>
            <a:r>
              <a:rPr lang="ru-RU" dirty="0" smtClean="0"/>
              <a:t>.</a:t>
            </a:r>
          </a:p>
          <a:p>
            <a:endParaRPr lang="ru-RU" dirty="0"/>
          </a:p>
          <a:p>
            <a:r>
              <a:rPr lang="ru-RU" dirty="0"/>
              <a:t>Информация на сайте </a:t>
            </a:r>
            <a:r>
              <a:rPr lang="ru-RU" dirty="0" smtClean="0"/>
              <a:t>обеспечивает </a:t>
            </a:r>
            <a:r>
              <a:rPr lang="ru-RU" dirty="0"/>
              <a:t>открытость ДОО и </a:t>
            </a:r>
            <a:r>
              <a:rPr lang="ru-RU" dirty="0" smtClean="0"/>
              <a:t>формирует </a:t>
            </a:r>
            <a:r>
              <a:rPr lang="ru-RU" dirty="0"/>
              <a:t>доверие со стороны родителей, представителей общественности, социальных партнеров. Для открытого общения с аудиторией используйте разделы «Задай вопрос», «Новости».</a:t>
            </a:r>
          </a:p>
          <a:p>
            <a:pPr marL="0" indent="0">
              <a:buNone/>
            </a:pPr>
            <a:r>
              <a:rPr lang="ru-RU" dirty="0"/>
              <a:t> </a:t>
            </a:r>
          </a:p>
          <a:p>
            <a:endParaRPr lang="ru-RU" dirty="0"/>
          </a:p>
        </p:txBody>
      </p:sp>
      <p:pic>
        <p:nvPicPr>
          <p:cNvPr id="5" name="Рисунок 4"/>
          <p:cNvPicPr>
            <a:picLocks noChangeAspect="1"/>
          </p:cNvPicPr>
          <p:nvPr/>
        </p:nvPicPr>
        <p:blipFill rotWithShape="1">
          <a:blip r:embed="rId2">
            <a:extLst>
              <a:ext uri="{28A0092B-C50C-407E-A947-70E740481C1C}">
                <a14:useLocalDpi xmlns:a14="http://schemas.microsoft.com/office/drawing/2010/main" val="0"/>
              </a:ext>
            </a:extLst>
          </a:blip>
          <a:srcRect t="4022" b="6667"/>
          <a:stretch/>
        </p:blipFill>
        <p:spPr>
          <a:xfrm>
            <a:off x="251520" y="404664"/>
            <a:ext cx="3086100" cy="6125030"/>
          </a:xfrm>
          <a:prstGeom prst="rect">
            <a:avLst/>
          </a:prstGeom>
          <a:ln>
            <a:noFill/>
          </a:ln>
          <a:effectLst>
            <a:softEdge rad="112500"/>
          </a:effectLst>
        </p:spPr>
      </p:pic>
    </p:spTree>
    <p:extLst>
      <p:ext uri="{BB962C8B-B14F-4D97-AF65-F5344CB8AC3E}">
        <p14:creationId xmlns:p14="http://schemas.microsoft.com/office/powerpoint/2010/main" val="38483636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a:t/>
            </a:r>
            <a:br>
              <a:rPr lang="ru-RU" dirty="0"/>
            </a:br>
            <a:endParaRPr lang="ru-RU" dirty="0"/>
          </a:p>
        </p:txBody>
      </p:sp>
      <p:sp>
        <p:nvSpPr>
          <p:cNvPr id="3" name="Объект 2"/>
          <p:cNvSpPr>
            <a:spLocks noGrp="1"/>
          </p:cNvSpPr>
          <p:nvPr>
            <p:ph idx="1"/>
          </p:nvPr>
        </p:nvSpPr>
        <p:spPr>
          <a:xfrm>
            <a:off x="467544" y="980728"/>
            <a:ext cx="7228656" cy="5475008"/>
          </a:xfrm>
        </p:spPr>
        <p:txBody>
          <a:bodyPr>
            <a:normAutofit/>
          </a:bodyPr>
          <a:lstStyle/>
          <a:p>
            <a:pPr lvl="0">
              <a:buClr>
                <a:srgbClr val="B13F9A"/>
              </a:buClr>
            </a:pPr>
            <a:r>
              <a:rPr lang="ru-RU" sz="1600" dirty="0">
                <a:solidFill>
                  <a:prstClr val="black"/>
                </a:solidFill>
              </a:rPr>
              <a:t>На сайте можно размещать большой объем полезной для родителей информации: текстовые и мультимедийные материалы о воспитании детей, образовательной политике ДОО, ресурсном обеспечении, результатах обучения. Например, публичный доклад по образовательной деятельности ДОО. Кроме того, на сайте могут представлять свой опыт не только педагоги, но и родители.</a:t>
            </a:r>
          </a:p>
          <a:p>
            <a:pPr marL="0" indent="0" algn="ctr">
              <a:buNone/>
            </a:pPr>
            <a:endParaRPr lang="ru-RU" dirty="0" smtClean="0"/>
          </a:p>
          <a:p>
            <a:pPr marL="0" indent="0" algn="ctr">
              <a:buNone/>
            </a:pPr>
            <a:endParaRPr lang="ru-RU" dirty="0"/>
          </a:p>
          <a:p>
            <a:pPr marL="0" indent="0" algn="ctr">
              <a:buNone/>
            </a:pPr>
            <a:r>
              <a:rPr lang="ru-RU" dirty="0" smtClean="0"/>
              <a:t>Очень важно,  </a:t>
            </a:r>
            <a:r>
              <a:rPr lang="ru-RU" dirty="0"/>
              <a:t>самим педагогам чаще знакомится с информацией на сайте и отправлять родителям интересные ссылки. Тем самым поддерживая интерес родителей к данному ресурсу</a:t>
            </a:r>
            <a:endParaRPr lang="ru-RU" b="1" u="sng" dirty="0" smtClean="0"/>
          </a:p>
          <a:p>
            <a:endParaRPr lang="ru-RU" b="1" u="sng" dirty="0"/>
          </a:p>
          <a:p>
            <a:pPr marL="0" indent="0">
              <a:buNone/>
            </a:pPr>
            <a:endParaRPr lang="ru-RU" dirty="0"/>
          </a:p>
        </p:txBody>
      </p:sp>
    </p:spTree>
    <p:extLst>
      <p:ext uri="{BB962C8B-B14F-4D97-AF65-F5344CB8AC3E}">
        <p14:creationId xmlns:p14="http://schemas.microsoft.com/office/powerpoint/2010/main" val="9665648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09628" y="320040"/>
            <a:ext cx="4906788" cy="1092736"/>
          </a:xfrm>
        </p:spPr>
        <p:txBody>
          <a:bodyPr>
            <a:normAutofit fontScale="90000"/>
          </a:bodyPr>
          <a:lstStyle/>
          <a:p>
            <a:pPr algn="ctr"/>
            <a:r>
              <a:rPr lang="ru-RU" u="sng" dirty="0" smtClean="0"/>
              <a:t> </a:t>
            </a:r>
            <a:br>
              <a:rPr lang="ru-RU" u="sng" dirty="0" smtClean="0"/>
            </a:br>
            <a:r>
              <a:rPr lang="ru-RU" u="sng" dirty="0" smtClean="0"/>
              <a:t>Форум </a:t>
            </a:r>
            <a:r>
              <a:rPr lang="ru-RU" u="sng" dirty="0"/>
              <a:t>на сайте ДОО</a:t>
            </a:r>
            <a:r>
              <a:rPr lang="ru-RU" dirty="0"/>
              <a:t/>
            </a:r>
            <a:br>
              <a:rPr lang="ru-RU" dirty="0"/>
            </a:br>
            <a:endParaRPr lang="ru-RU" dirty="0"/>
          </a:p>
        </p:txBody>
      </p:sp>
      <p:sp>
        <p:nvSpPr>
          <p:cNvPr id="3" name="Объект 2"/>
          <p:cNvSpPr>
            <a:spLocks noGrp="1"/>
          </p:cNvSpPr>
          <p:nvPr>
            <p:ph idx="1"/>
          </p:nvPr>
        </p:nvSpPr>
        <p:spPr>
          <a:xfrm>
            <a:off x="3265612" y="1124744"/>
            <a:ext cx="4906788" cy="5330992"/>
          </a:xfrm>
        </p:spPr>
        <p:txBody>
          <a:bodyPr>
            <a:normAutofit fontScale="70000" lnSpcReduction="20000"/>
          </a:bodyPr>
          <a:lstStyle/>
          <a:p>
            <a:pPr marL="0" indent="0" algn="ctr">
              <a:buNone/>
            </a:pPr>
            <a:r>
              <a:rPr lang="ru-RU" dirty="0" smtClean="0"/>
              <a:t>Суть </a:t>
            </a:r>
            <a:r>
              <a:rPr lang="ru-RU" dirty="0"/>
              <a:t>работы форума на сайте ДОО в том, что посетители создают свои темы и обсуждают их с другими посетителями (родителями и педагогами). Внутри темы также могут устраиваться опросы</a:t>
            </a:r>
            <a:r>
              <a:rPr lang="ru-RU" dirty="0" smtClean="0"/>
              <a:t>.</a:t>
            </a:r>
            <a:r>
              <a:rPr lang="ru-RU" dirty="0"/>
              <a:t> </a:t>
            </a:r>
          </a:p>
          <a:p>
            <a:pPr marL="0" indent="0">
              <a:buNone/>
            </a:pPr>
            <a:r>
              <a:rPr lang="ru-RU" b="1" u="sng" dirty="0" smtClean="0"/>
              <a:t>   Плюсы</a:t>
            </a:r>
            <a:r>
              <a:rPr lang="ru-RU" b="1" u="sng" dirty="0"/>
              <a:t>.</a:t>
            </a:r>
            <a:r>
              <a:rPr lang="ru-RU" dirty="0"/>
              <a:t> </a:t>
            </a:r>
            <a:endParaRPr lang="ru-RU" dirty="0" smtClean="0"/>
          </a:p>
          <a:p>
            <a:r>
              <a:rPr lang="ru-RU" dirty="0" smtClean="0"/>
              <a:t>Форум</a:t>
            </a:r>
            <a:r>
              <a:rPr lang="ru-RU" dirty="0"/>
              <a:t> – хорошее дополнение сайта. После того как родители посетили сайт, они могут оставить вопросы, комментарии, пожелания по наполнению сайта. Если форум «живой», содержательный, то он будет стимулировать родителей чаще посещать сайт ДОО.</a:t>
            </a:r>
          </a:p>
          <a:p>
            <a:r>
              <a:rPr lang="ru-RU" dirty="0"/>
              <a:t>Еще один плюс форума – возможность общаться в удобное время и подробно обсуждать интересующую проблему</a:t>
            </a:r>
            <a:r>
              <a:rPr lang="ru-RU" dirty="0" smtClean="0"/>
              <a:t>.</a:t>
            </a:r>
          </a:p>
          <a:p>
            <a:r>
              <a:rPr lang="ru-RU" dirty="0" smtClean="0"/>
              <a:t>Можно создавать темы по интересам. Например «Адаптация к ДОУ» или «Ритмика в детском саду».</a:t>
            </a:r>
            <a:endParaRPr lang="ru-RU" dirty="0"/>
          </a:p>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10794" b="6243"/>
          <a:stretch/>
        </p:blipFill>
        <p:spPr>
          <a:xfrm>
            <a:off x="179512" y="556253"/>
            <a:ext cx="3086100" cy="5689601"/>
          </a:xfrm>
          <a:prstGeom prst="rect">
            <a:avLst/>
          </a:prstGeom>
          <a:ln>
            <a:noFill/>
          </a:ln>
          <a:effectLst>
            <a:softEdge rad="112500"/>
          </a:effectLst>
        </p:spPr>
      </p:pic>
    </p:spTree>
    <p:extLst>
      <p:ext uri="{BB962C8B-B14F-4D97-AF65-F5344CB8AC3E}">
        <p14:creationId xmlns:p14="http://schemas.microsoft.com/office/powerpoint/2010/main" val="41256996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476672"/>
            <a:ext cx="7156648" cy="1152128"/>
          </a:xfrm>
        </p:spPr>
        <p:txBody>
          <a:bodyPr>
            <a:normAutofit fontScale="90000"/>
          </a:bodyPr>
          <a:lstStyle/>
          <a:p>
            <a:pPr algn="ctr"/>
            <a:r>
              <a:rPr lang="ru-RU" sz="3100" u="sng" dirty="0" smtClean="0"/>
              <a:t> </a:t>
            </a:r>
            <a:r>
              <a:rPr lang="ru-RU" sz="3100" u="sng" dirty="0"/>
              <a:t>Блоги и </a:t>
            </a:r>
            <a:r>
              <a:rPr lang="ru-RU" sz="3100" u="sng" dirty="0" smtClean="0"/>
              <a:t>группы педагогов </a:t>
            </a:r>
            <a:br>
              <a:rPr lang="ru-RU" sz="3100" u="sng" dirty="0" smtClean="0"/>
            </a:br>
            <a:r>
              <a:rPr lang="ru-RU" sz="3100" u="sng" dirty="0" smtClean="0"/>
              <a:t>в соц. сетях</a:t>
            </a:r>
            <a:r>
              <a:rPr lang="ru-RU" dirty="0"/>
              <a:t/>
            </a:r>
            <a:br>
              <a:rPr lang="ru-RU" dirty="0"/>
            </a:br>
            <a:endParaRPr lang="ru-RU" dirty="0"/>
          </a:p>
        </p:txBody>
      </p:sp>
      <p:sp>
        <p:nvSpPr>
          <p:cNvPr id="3" name="Объект 2"/>
          <p:cNvSpPr>
            <a:spLocks noGrp="1"/>
          </p:cNvSpPr>
          <p:nvPr>
            <p:ph idx="1"/>
          </p:nvPr>
        </p:nvSpPr>
        <p:spPr>
          <a:xfrm>
            <a:off x="2545694" y="1484784"/>
            <a:ext cx="5554697" cy="5256584"/>
          </a:xfrm>
        </p:spPr>
        <p:txBody>
          <a:bodyPr>
            <a:normAutofit fontScale="92500" lnSpcReduction="20000"/>
          </a:bodyPr>
          <a:lstStyle/>
          <a:p>
            <a:pPr marL="0" indent="0" algn="ctr">
              <a:buNone/>
            </a:pPr>
            <a:r>
              <a:rPr lang="ru-RU" dirty="0"/>
              <a:t>Блоги и странички приобретают большую популярность среди педагогов. Здесь можно разместить информацию о своей профессиональной деятельности и достижениях, а также рекомендации по развитию и воспитанию детей дошкольного возраста</a:t>
            </a:r>
            <a:r>
              <a:rPr lang="ru-RU" dirty="0" smtClean="0"/>
              <a:t>.</a:t>
            </a:r>
          </a:p>
          <a:p>
            <a:pPr marL="0" indent="0" algn="ctr">
              <a:buNone/>
            </a:pPr>
            <a:r>
              <a:rPr lang="ru-RU" dirty="0"/>
              <a:t>Наличие группы в социальной сети позволяет популяризировать деятельность ДОО, информировать большое количество посетителей об интересных событиях, обсуждать достижения педагогов и воспитанников. </a:t>
            </a:r>
          </a:p>
          <a:p>
            <a:pPr marL="0" indent="0" algn="ctr">
              <a:buNone/>
            </a:pPr>
            <a:endParaRPr lang="ru-RU" dirty="0"/>
          </a:p>
          <a:p>
            <a:endParaRPr lang="ru-RU" dirty="0"/>
          </a:p>
        </p:txBody>
      </p:sp>
      <p:pic>
        <p:nvPicPr>
          <p:cNvPr id="7" name="Рисунок 6"/>
          <p:cNvPicPr>
            <a:picLocks noChangeAspect="1"/>
          </p:cNvPicPr>
          <p:nvPr/>
        </p:nvPicPr>
        <p:blipFill rotWithShape="1">
          <a:blip r:embed="rId2">
            <a:extLst>
              <a:ext uri="{28A0092B-C50C-407E-A947-70E740481C1C}">
                <a14:useLocalDpi xmlns:a14="http://schemas.microsoft.com/office/drawing/2010/main" val="0"/>
              </a:ext>
            </a:extLst>
          </a:blip>
          <a:srcRect t="4867" b="5185"/>
          <a:stretch/>
        </p:blipFill>
        <p:spPr>
          <a:xfrm>
            <a:off x="179512" y="1340768"/>
            <a:ext cx="2366183" cy="4729585"/>
          </a:xfrm>
          <a:prstGeom prst="rect">
            <a:avLst/>
          </a:prstGeom>
          <a:ln>
            <a:noFill/>
          </a:ln>
          <a:effectLst>
            <a:softEdge rad="112500"/>
          </a:effectLst>
        </p:spPr>
      </p:pic>
    </p:spTree>
    <p:extLst>
      <p:ext uri="{BB962C8B-B14F-4D97-AF65-F5344CB8AC3E}">
        <p14:creationId xmlns:p14="http://schemas.microsoft.com/office/powerpoint/2010/main" val="41204374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extLst>
              <a:ext uri="{28A0092B-C50C-407E-A947-70E740481C1C}">
                <a14:useLocalDpi xmlns:a14="http://schemas.microsoft.com/office/drawing/2010/main" val="0"/>
              </a:ext>
            </a:extLst>
          </a:blip>
          <a:srcRect t="10370" b="11111"/>
          <a:stretch/>
        </p:blipFill>
        <p:spPr>
          <a:xfrm>
            <a:off x="395536" y="476672"/>
            <a:ext cx="3550994" cy="6196013"/>
          </a:xfrm>
          <a:prstGeom prst="rect">
            <a:avLst/>
          </a:prstGeom>
          <a:ln>
            <a:noFill/>
          </a:ln>
          <a:effectLst>
            <a:softEdge rad="112500"/>
          </a:effectLst>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t="15026" b="10688"/>
          <a:stretch/>
        </p:blipFill>
        <p:spPr>
          <a:xfrm>
            <a:off x="4283968" y="332656"/>
            <a:ext cx="3798347" cy="6270289"/>
          </a:xfrm>
          <a:prstGeom prst="rect">
            <a:avLst/>
          </a:prstGeom>
          <a:ln>
            <a:noFill/>
          </a:ln>
          <a:effectLst>
            <a:softEdge rad="112500"/>
          </a:effectLst>
        </p:spPr>
      </p:pic>
    </p:spTree>
    <p:extLst>
      <p:ext uri="{BB962C8B-B14F-4D97-AF65-F5344CB8AC3E}">
        <p14:creationId xmlns:p14="http://schemas.microsoft.com/office/powerpoint/2010/main" val="11968544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0" y="260648"/>
            <a:ext cx="4572000" cy="6597352"/>
          </a:xfrm>
        </p:spPr>
        <p:txBody>
          <a:bodyPr>
            <a:normAutofit fontScale="62500" lnSpcReduction="20000"/>
          </a:bodyPr>
          <a:lstStyle/>
          <a:p>
            <a:pPr marL="0" indent="0">
              <a:buNone/>
            </a:pPr>
            <a:r>
              <a:rPr lang="ru-RU" b="1" u="sng" dirty="0" smtClean="0"/>
              <a:t>   Плюсы.</a:t>
            </a:r>
          </a:p>
          <a:p>
            <a:r>
              <a:rPr lang="ru-RU" dirty="0"/>
              <a:t> Материалы, которые педагог размещает на своей страничке или в блоге, демонстрируют родителям его профессиональные интересы, знания и навыки. Это повышает авторитет педагога, формирует уважение и доверие к нему.</a:t>
            </a:r>
          </a:p>
          <a:p>
            <a:r>
              <a:rPr lang="ru-RU" dirty="0"/>
              <a:t>Педагог может записать и разместить в блоге </a:t>
            </a:r>
            <a:r>
              <a:rPr lang="ru-RU" dirty="0" err="1"/>
              <a:t>видеоконсультацию</a:t>
            </a:r>
            <a:r>
              <a:rPr lang="ru-RU" dirty="0"/>
              <a:t> для родителей, которые пропустили собрание в группе. В режиме онлайн можно консультировать родителей, дети которых испытывают трудности в обучении</a:t>
            </a:r>
            <a:r>
              <a:rPr lang="ru-RU" dirty="0" smtClean="0"/>
              <a:t>.</a:t>
            </a:r>
          </a:p>
          <a:p>
            <a:r>
              <a:rPr lang="ru-RU" dirty="0"/>
              <a:t>В социальной сети родители могут общаться в любое время, когда им удобно, обсуждать детали предстоящего мероприятия и делиться впечатлениями о прошедших праздниках и досугах. К общению в группе могут присоединиться специалисты ДОО. Здесь можно провести опрос среди родителей и оперативно собрать информацию, разместить ссылки на методическую литературу, фото- и видеоматериалы.</a:t>
            </a:r>
          </a:p>
          <a:p>
            <a:endParaRPr lang="ru-RU" dirty="0" smtClean="0"/>
          </a:p>
          <a:p>
            <a:r>
              <a:rPr lang="ru-RU" dirty="0" smtClean="0"/>
              <a:t>На страничке группы родители могут оставлять свои отзывы о работе педагога. </a:t>
            </a:r>
            <a:endParaRPr lang="ru-RU" dirty="0"/>
          </a:p>
          <a:p>
            <a:endParaRPr lang="ru-RU" dirty="0"/>
          </a:p>
        </p:txBody>
      </p:sp>
      <p:pic>
        <p:nvPicPr>
          <p:cNvPr id="7" name="Рисунок 6"/>
          <p:cNvPicPr>
            <a:picLocks noChangeAspect="1"/>
          </p:cNvPicPr>
          <p:nvPr/>
        </p:nvPicPr>
        <p:blipFill rotWithShape="1">
          <a:blip r:embed="rId2">
            <a:extLst>
              <a:ext uri="{28A0092B-C50C-407E-A947-70E740481C1C}">
                <a14:useLocalDpi xmlns:a14="http://schemas.microsoft.com/office/drawing/2010/main" val="0"/>
              </a:ext>
            </a:extLst>
          </a:blip>
          <a:srcRect t="4233" b="11323"/>
          <a:stretch/>
        </p:blipFill>
        <p:spPr>
          <a:xfrm>
            <a:off x="4572000" y="188640"/>
            <a:ext cx="3384376" cy="6350928"/>
          </a:xfrm>
          <a:prstGeom prst="rect">
            <a:avLst/>
          </a:prstGeom>
          <a:ln>
            <a:noFill/>
          </a:ln>
          <a:effectLst>
            <a:softEdge rad="112500"/>
          </a:effectLst>
        </p:spPr>
      </p:pic>
    </p:spTree>
    <p:extLst>
      <p:ext uri="{BB962C8B-B14F-4D97-AF65-F5344CB8AC3E}">
        <p14:creationId xmlns:p14="http://schemas.microsoft.com/office/powerpoint/2010/main" val="27730678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251520" y="404664"/>
            <a:ext cx="4464496" cy="6552728"/>
          </a:xfrm>
        </p:spPr>
        <p:txBody>
          <a:bodyPr>
            <a:normAutofit fontScale="77500" lnSpcReduction="20000"/>
          </a:bodyPr>
          <a:lstStyle/>
          <a:p>
            <a:r>
              <a:rPr lang="ru-RU" b="1" u="sng" dirty="0"/>
              <a:t>Минусы.</a:t>
            </a:r>
            <a:r>
              <a:rPr lang="ru-RU" dirty="0"/>
              <a:t> Чтобы создать и вести блог или личную страницу, педагог должен иметь специальные знания и умения. Помимо технических вопросов, нужно знать, о чем и как писать, чтобы посетителям было интересно. </a:t>
            </a:r>
            <a:endParaRPr lang="ru-RU" dirty="0" smtClean="0"/>
          </a:p>
          <a:p>
            <a:r>
              <a:rPr lang="ru-RU" dirty="0"/>
              <a:t>Если сразу не оговорить с родителями правила группы, она превратится в ленту бесполезных постов. К группе могут присоединиться посторонние пользователи, размещать рекламу, запрещенные материалы, некорректно высказываться. Поэтому не оставляйте доступ к группе открытым, проверяйте запросы на вступление в группу и материалы, которые предлагают разместить.</a:t>
            </a:r>
          </a:p>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4656" b="10687"/>
          <a:stretch/>
        </p:blipFill>
        <p:spPr>
          <a:xfrm>
            <a:off x="4716016" y="404664"/>
            <a:ext cx="3374132" cy="6347574"/>
          </a:xfrm>
          <a:prstGeom prst="rect">
            <a:avLst/>
          </a:prstGeom>
          <a:ln>
            <a:noFill/>
          </a:ln>
          <a:effectLst>
            <a:softEdge rad="112500"/>
          </a:effectLst>
        </p:spPr>
      </p:pic>
    </p:spTree>
    <p:extLst>
      <p:ext uri="{BB962C8B-B14F-4D97-AF65-F5344CB8AC3E}">
        <p14:creationId xmlns:p14="http://schemas.microsoft.com/office/powerpoint/2010/main" val="35379641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16632"/>
            <a:ext cx="7776864" cy="3888432"/>
          </a:xfrm>
        </p:spPr>
        <p:txBody>
          <a:bodyPr/>
          <a:lstStyle/>
          <a:p>
            <a:pPr algn="ctr"/>
            <a:r>
              <a:rPr lang="ru-RU" dirty="0" smtClean="0"/>
              <a:t>СПАСИБО ЗА ВНИМАНИЕ!</a:t>
            </a:r>
            <a:endParaRPr lang="ru-RU" dirty="0"/>
          </a:p>
        </p:txBody>
      </p:sp>
      <p:sp>
        <p:nvSpPr>
          <p:cNvPr id="3" name="Объект 2"/>
          <p:cNvSpPr>
            <a:spLocks noGrp="1"/>
          </p:cNvSpPr>
          <p:nvPr>
            <p:ph idx="1"/>
          </p:nvPr>
        </p:nvSpPr>
        <p:spPr/>
        <p:txBody>
          <a:bodyPr/>
          <a:lstStyle/>
          <a:p>
            <a:endParaRPr lang="ru-RU" dirty="0"/>
          </a:p>
        </p:txBody>
      </p:sp>
    </p:spTree>
    <p:extLst>
      <p:ext uri="{BB962C8B-B14F-4D97-AF65-F5344CB8AC3E}">
        <p14:creationId xmlns:p14="http://schemas.microsoft.com/office/powerpoint/2010/main" val="6136040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258</TotalTime>
  <Words>861</Words>
  <Application>Microsoft Office PowerPoint</Application>
  <PresentationFormat>Экран (4:3)</PresentationFormat>
  <Paragraphs>65</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Изящная</vt:lpstr>
      <vt:lpstr>Новые формы взаимодействия ДОУ с семьёй </vt:lpstr>
      <vt:lpstr>Презентация PowerPoint</vt:lpstr>
      <vt:lpstr>Восемь преимуществ виртуального общения с родителями</vt:lpstr>
      <vt:lpstr> Чат в мессенджерах </vt:lpstr>
      <vt:lpstr>Правила общения педагога с родителями в общем чате </vt:lpstr>
      <vt:lpstr>Презентация PowerPoint</vt:lpstr>
      <vt:lpstr>Презентация PowerPoint</vt:lpstr>
      <vt:lpstr>Презентация PowerPoint</vt:lpstr>
      <vt:lpstr>Презентация PowerPoint</vt:lpstr>
      <vt:lpstr>Презентация PowerPoint</vt:lpstr>
      <vt:lpstr>  Сайт ДОО </vt:lpstr>
      <vt:lpstr>  </vt:lpstr>
      <vt:lpstr>  Форум на сайте ДОО </vt:lpstr>
      <vt:lpstr> Блоги и группы педагогов  в соц. сетях </vt:lpstr>
      <vt:lpstr>Презентация PowerPoint</vt:lpstr>
      <vt:lpstr>Презентация PowerPoint</vt:lpstr>
      <vt:lpstr>Презентация PowerPoint</vt:lpstr>
      <vt:lpstr>СПАСИБО ЗА ВНИМАНИЕ!</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Ольга</dc:creator>
  <cp:lastModifiedBy>Ольга</cp:lastModifiedBy>
  <cp:revision>19</cp:revision>
  <cp:lastPrinted>2021-04-22T07:08:40Z</cp:lastPrinted>
  <dcterms:created xsi:type="dcterms:W3CDTF">2021-04-21T18:29:37Z</dcterms:created>
  <dcterms:modified xsi:type="dcterms:W3CDTF">2021-04-22T08:00:47Z</dcterms:modified>
</cp:coreProperties>
</file>