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708" r:id="rId2"/>
  </p:sldMasterIdLst>
  <p:notesMasterIdLst>
    <p:notesMasterId r:id="rId16"/>
  </p:notesMasterIdLst>
  <p:sldIdLst>
    <p:sldId id="256" r:id="rId3"/>
    <p:sldId id="305" r:id="rId4"/>
    <p:sldId id="307" r:id="rId5"/>
    <p:sldId id="309" r:id="rId6"/>
    <p:sldId id="296" r:id="rId7"/>
    <p:sldId id="335" r:id="rId8"/>
    <p:sldId id="327" r:id="rId9"/>
    <p:sldId id="337" r:id="rId10"/>
    <p:sldId id="339" r:id="rId11"/>
    <p:sldId id="338" r:id="rId12"/>
    <p:sldId id="347" r:id="rId13"/>
    <p:sldId id="348" r:id="rId14"/>
    <p:sldId id="350" r:id="rId1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imes New Roman" pitchFamily="18" charset="0"/>
        <a:ea typeface="Microsoft YaHei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52F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5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6627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6630" name="Rectangle 5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76275"/>
            <a:ext cx="4568825" cy="344328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8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/>
          </a:p>
        </p:txBody>
      </p:sp>
      <p:sp>
        <p:nvSpPr>
          <p:cNvPr id="26632" name="Text Box 7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923FA682-488D-48D2-8B3C-0194779DDE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55284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eaLnBrk="1" hangingPunct="1"/>
            <a:fld id="{CAE706B1-FB45-46E2-BFCF-8DAD8F6B0B51}" type="slidenum">
              <a:rPr lang="ru-RU" altLang="ru-RU" sz="1200" smtClean="0">
                <a:solidFill>
                  <a:srgbClr val="000000"/>
                </a:solidFill>
              </a:rPr>
              <a:pPr eaLnBrk="1" hangingPunct="1"/>
              <a:t>1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813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eaLnBrk="1" hangingPunct="1"/>
            <a:fld id="{BC17C272-959F-4B3C-AAC7-F1459456D87B}" type="slidenum">
              <a:rPr lang="ru-RU" altLang="ru-RU" sz="1200" smtClean="0">
                <a:solidFill>
                  <a:srgbClr val="000000"/>
                </a:solidFill>
              </a:rPr>
              <a:pPr eaLnBrk="1" hangingPunct="1"/>
              <a:t>2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28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970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eaLnBrk="1" hangingPunct="1"/>
            <a:fld id="{246D32C3-B30B-4564-A7A2-FE84D836DAF7}" type="slidenum">
              <a:rPr lang="ru-RU" altLang="ru-RU" sz="1200" smtClean="0">
                <a:solidFill>
                  <a:srgbClr val="000000"/>
                </a:solidFill>
              </a:rPr>
              <a:pPr eaLnBrk="1" hangingPunct="1"/>
              <a:t>3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891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eaLnBrk="1" hangingPunct="1"/>
            <a:fld id="{E82A2FF2-512D-4B92-8799-A1B3932C289F}" type="slidenum">
              <a:rPr lang="ru-RU" altLang="ru-RU" sz="1200" smtClean="0">
                <a:solidFill>
                  <a:srgbClr val="000000"/>
                </a:solidFill>
              </a:rPr>
              <a:pPr eaLnBrk="1" hangingPunct="1"/>
              <a:t>4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32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06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C51E5-93E4-4D46-82EA-0E7057A95717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804A5-0DF2-48D8-AC14-E9FBFB2B07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173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C4B9-B141-4778-9EE6-E569D94AC574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4851E-2C1D-4018-A9C8-D52601CFF7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1456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3C639-8D5C-4544-8A2E-069826B70FB6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C03EB-3B5B-4853-9F1A-B76BB298EE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126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81C10-6D65-4814-A800-83BFC94C332C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26295-9C03-44DF-AC94-3131633603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4574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8CE2F-95F8-494B-8FF6-1F3C63E3D3FE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21403-5008-4434-868D-8DC5594C99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527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E5B2E-0E94-42AC-A921-2586158F4A33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714BD-3B98-449B-87C6-D4F4D887317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7179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534E9-CB91-458D-93B6-CD107198780B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51861-4651-4DC2-B76E-858DC6FBD3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140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11DB9-31B9-45DB-98A7-4EC880BAFD13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DBD96-5147-498D-867C-791BDDEF510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778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DDEE4-FAE6-4F7A-B079-46BF8F08537C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A2750-4B7E-4987-8E47-931271059F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697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B23C2-5BB3-4869-AABD-E231BA635A80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E0676-8BAD-441C-8039-816CE943EAA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541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C2FDE-4A85-491E-99E5-39A208424D67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0CD91-5F58-4003-966B-18A95279E09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8784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85AE6-E06D-42E1-9644-1E4EFD11144A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F9E40-47BE-4D57-9E28-73684C43AE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30408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AAA6A-C88E-4917-BD32-E5B015E09282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13642-502C-4FB8-B5FA-1152ECE08A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4593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1DE88-9053-4E02-9F95-3C995C151870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49ED0-32F9-4D68-8F24-5C70CEDDA3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75426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FE79-066D-419D-A6AD-0B888CC1A9D3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B7481-EE48-4C69-96B8-B79858BD4D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6783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129CA-2771-4C4E-9694-EEC83FD4B895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9ABD4-6052-4607-8F40-88F29AA1F8F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8588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B5157-BFAE-4528-B683-8A5ADD90E2E3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A7349-AA7D-4D44-8151-EB25AFE4FC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30596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5B7C8-6834-48CF-9195-6AE00EA95A43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1D30E-925A-4E8D-B618-37910384FCA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30071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AD3DE-7656-4F4D-8ED1-3D9BE98E75E6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20224-3FF9-4B4B-B8AC-00E42B7346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1144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670A7-B587-4D87-A0E1-9EED6D6717F9}" type="datetimeFigureOut">
              <a:rPr lang="en-US"/>
              <a:pPr>
                <a:defRPr/>
              </a:pPr>
              <a:t>1/29/2025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8F95A-D454-44D6-A1A4-B902CABD66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94794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DA0AA-34F8-4FF6-9875-5810E9861CC4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076FA-1661-4BB8-A287-87B56F96E6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4421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61C16-44AB-4960-8CC3-CA2394D71FAC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7CFE2-6589-4DAC-BB6E-5F00E46B977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518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1987491F-5E71-4055-AA6A-E89E2E4B86F0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0E99AAD-9FFB-44D4-B86E-7B542A3028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0" r:id="rId1"/>
    <p:sldLayoutId id="2147484314" r:id="rId2"/>
    <p:sldLayoutId id="2147484331" r:id="rId3"/>
    <p:sldLayoutId id="2147484315" r:id="rId4"/>
    <p:sldLayoutId id="2147484316" r:id="rId5"/>
    <p:sldLayoutId id="2147484317" r:id="rId6"/>
    <p:sldLayoutId id="2147484318" r:id="rId7"/>
    <p:sldLayoutId id="2147484319" r:id="rId8"/>
    <p:sldLayoutId id="2147484332" r:id="rId9"/>
    <p:sldLayoutId id="2147484320" r:id="rId10"/>
    <p:sldLayoutId id="2147484321" r:id="rId11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6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645B414F-7316-4F95-BCCB-084521A97D8B}" type="datetimeFigureOut">
              <a:rPr lang="en-US"/>
              <a:pPr>
                <a:defRPr/>
              </a:pPr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E48A7D43-B299-46E0-9D60-40D93C928C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22" r:id="rId2"/>
    <p:sldLayoutId id="2147484334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35" r:id="rId9"/>
    <p:sldLayoutId id="2147484328" r:id="rId10"/>
    <p:sldLayoutId id="2147484329" r:id="rId11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7993062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36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>
              <a:defRPr/>
            </a:pP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  <a:p>
            <a:pPr algn="ctr">
              <a:defRPr/>
            </a:pP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«</a:t>
            </a:r>
            <a:r>
              <a:rPr lang="ru-RU" sz="3600" dirty="0">
                <a:solidFill>
                  <a:schemeClr val="bg2">
                    <a:lumMod val="25000"/>
                  </a:schemeClr>
                </a:solidFill>
              </a:rPr>
              <a:t>Эмоциональное благополучие-важнейшее условие </a:t>
            </a:r>
            <a:endParaRPr lang="ru-RU" sz="3600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>
              <a:defRPr/>
            </a:pP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развития </a:t>
            </a:r>
            <a:r>
              <a:rPr lang="ru-RU" sz="3600" dirty="0">
                <a:solidFill>
                  <a:schemeClr val="bg2">
                    <a:lumMod val="25000"/>
                  </a:schemeClr>
                </a:solidFill>
              </a:rPr>
              <a:t>детей с ОВЗ»</a:t>
            </a:r>
          </a:p>
          <a:p>
            <a:pPr algn="ctr">
              <a:defRPr/>
            </a:pP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  <a:p>
            <a:pPr algn="ctr">
              <a:defRPr/>
            </a:pP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defRPr/>
            </a:pP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353425" cy="404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39725" indent="-339725"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marL="0" indent="0" algn="ctr" eaLnBrk="1" hangingPunct="1">
              <a:spcBef>
                <a:spcPts val="900"/>
              </a:spcBef>
              <a:buClr>
                <a:srgbClr val="545472"/>
              </a:buClr>
              <a:buSzPct val="80000"/>
              <a:defRPr/>
            </a:pPr>
            <a:r>
              <a:rPr lang="ru-RU" altLang="ru-RU" sz="2400" dirty="0" smtClean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Эмоциональное </a:t>
            </a:r>
            <a:r>
              <a:rPr lang="ru-RU" altLang="ru-RU" sz="2400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развитие старших дошкольников </a:t>
            </a:r>
          </a:p>
          <a:p>
            <a:pPr marL="0" indent="0" algn="ctr" eaLnBrk="1" hangingPunct="1">
              <a:spcBef>
                <a:spcPts val="900"/>
              </a:spcBef>
              <a:buClr>
                <a:srgbClr val="545472"/>
              </a:buClr>
              <a:buSzPct val="80000"/>
              <a:defRPr/>
            </a:pPr>
            <a:r>
              <a:rPr lang="ru-RU" altLang="ru-RU" sz="2400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с задержкой психического развития</a:t>
            </a:r>
            <a:endParaRPr lang="ru-RU" altLang="ru-RU" sz="2400" dirty="0">
              <a:solidFill>
                <a:srgbClr val="545472"/>
              </a:solidFill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1772816"/>
            <a:ext cx="6905625" cy="4762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683568" y="404664"/>
            <a:ext cx="8001000" cy="455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altLang="ru-RU" sz="2400" b="1" dirty="0" smtClean="0">
                <a:solidFill>
                  <a:srgbClr val="660066"/>
                </a:solidFill>
                <a:cs typeface="Times New Roman" pitchFamily="18" charset="0"/>
              </a:rPr>
              <a:t>Для </a:t>
            </a:r>
            <a:r>
              <a:rPr lang="ru-RU" altLang="ru-RU" sz="2400" b="1" dirty="0">
                <a:solidFill>
                  <a:srgbClr val="660066"/>
                </a:solidFill>
                <a:cs typeface="Times New Roman" pitchFamily="18" charset="0"/>
              </a:rPr>
              <a:t>эмоциональной сферы старших дошкольников с задержкой психического развития характерны ограниченные представления о различных проявлениях эмоций, </a:t>
            </a:r>
            <a:r>
              <a:rPr lang="ru-RU" altLang="ru-RU" sz="2400" b="1" dirty="0" err="1">
                <a:solidFill>
                  <a:srgbClr val="660066"/>
                </a:solidFill>
                <a:cs typeface="Times New Roman" pitchFamily="18" charset="0"/>
              </a:rPr>
              <a:t>несформированность</a:t>
            </a:r>
            <a:r>
              <a:rPr lang="ru-RU" altLang="ru-RU" sz="2400" b="1" dirty="0">
                <a:solidFill>
                  <a:srgbClr val="660066"/>
                </a:solidFill>
                <a:cs typeface="Times New Roman" pitchFamily="18" charset="0"/>
              </a:rPr>
              <a:t> умения выражать эмоции вербально и </a:t>
            </a:r>
            <a:r>
              <a:rPr lang="ru-RU" altLang="ru-RU" sz="2400" b="1" dirty="0" err="1">
                <a:solidFill>
                  <a:srgbClr val="660066"/>
                </a:solidFill>
                <a:cs typeface="Times New Roman" pitchFamily="18" charset="0"/>
              </a:rPr>
              <a:t>невербально</a:t>
            </a:r>
            <a:r>
              <a:rPr lang="ru-RU" altLang="ru-RU" sz="2400" b="1" dirty="0">
                <a:solidFill>
                  <a:srgbClr val="660066"/>
                </a:solidFill>
                <a:cs typeface="Times New Roman" pitchFamily="18" charset="0"/>
              </a:rPr>
              <a:t>, бедный опыт эмоциональной экспрессии. Развитие эмоциональной сферы старших дошкольников с задержкой психического развития возможно при регулярной коррекции на основе разработанной программы развития эмоциональной сферы старших дошкольников с задержкой психического развития. </a:t>
            </a:r>
            <a:endParaRPr lang="ru-RU" altLang="ru-RU" sz="2400" b="1" i="1" dirty="0">
              <a:solidFill>
                <a:schemeClr val="bg2">
                  <a:lumMod val="50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642500" y="289284"/>
            <a:ext cx="792088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39725" indent="-339725"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1pPr>
            <a:lvl2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2pPr>
            <a:lvl3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3pPr>
            <a:lvl4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4pPr>
            <a:lvl5pPr eaLnBrk="0" hangingPunct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 sz="1400">
                <a:solidFill>
                  <a:schemeClr val="bg1"/>
                </a:solidFill>
                <a:latin typeface="Times New Roman" pitchFamily="18" charset="0"/>
                <a:ea typeface="Microsoft YaHei" pitchFamily="34" charset="-122"/>
              </a:defRPr>
            </a:lvl9pPr>
          </a:lstStyle>
          <a:p>
            <a:pPr marL="0" indent="0" algn="ctr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endParaRPr lang="ru-RU" altLang="ru-RU" sz="2000" b="1" dirty="0">
              <a:solidFill>
                <a:schemeClr val="bg2">
                  <a:lumMod val="10000"/>
                </a:schemeClr>
              </a:solidFill>
              <a:cs typeface="Times New Roman" pitchFamily="18" charset="0"/>
            </a:endParaRPr>
          </a:p>
          <a:p>
            <a:pPr marL="0" indent="0" algn="ctr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r>
              <a:rPr lang="ru-RU" altLang="ru-RU" sz="2000" b="1" dirty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Методики исследования</a:t>
            </a:r>
          </a:p>
          <a:p>
            <a:pPr marL="0" indent="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- диагностическая методика понимания детьми эмоциональных состояний человека с применением тестовых материалов С.Д. </a:t>
            </a:r>
            <a:r>
              <a:rPr lang="ru-RU" altLang="ru-RU" sz="2000" b="1" i="1" dirty="0" err="1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Забрамной</a:t>
            </a: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; </a:t>
            </a:r>
          </a:p>
          <a:p>
            <a:pPr marL="0" indent="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- методика «Найди эмоцию»; </a:t>
            </a:r>
          </a:p>
          <a:p>
            <a:pPr marL="0" indent="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- методика «Эмоциональные лица» (Н.Я. Семаго); </a:t>
            </a:r>
          </a:p>
          <a:p>
            <a:pPr marL="0" indent="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- методика «Подбери картинку к своему настроению»; </a:t>
            </a:r>
          </a:p>
          <a:p>
            <a:pPr marL="342900" indent="-34290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buFontTx/>
              <a:buChar char="-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методика «Сюжетные картинки»; </a:t>
            </a:r>
          </a:p>
          <a:p>
            <a:pPr marL="342900" indent="-34290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buFontTx/>
              <a:buChar char="-"/>
              <a:defRPr/>
            </a:pPr>
            <a:r>
              <a:rPr lang="ru-RU" altLang="ru-RU" sz="2000" b="1" i="1" dirty="0">
                <a:solidFill>
                  <a:schemeClr val="bg2">
                    <a:lumMod val="50000"/>
                  </a:schemeClr>
                </a:solidFill>
                <a:cs typeface="Times New Roman" pitchFamily="18" charset="0"/>
              </a:rPr>
              <a:t>цветовой тест отношений (ЦТО).</a:t>
            </a:r>
          </a:p>
          <a:p>
            <a:pPr marL="0" indent="0" algn="just" eaLnBrk="1" hangingPunct="1">
              <a:spcBef>
                <a:spcPts val="700"/>
              </a:spcBef>
              <a:buClr>
                <a:srgbClr val="545472"/>
              </a:buClr>
              <a:buSzPct val="103000"/>
              <a:defRPr/>
            </a:pPr>
            <a:endParaRPr lang="ru-RU" altLang="ru-RU" sz="2800" dirty="0">
              <a:solidFill>
                <a:schemeClr val="bg2">
                  <a:lumMod val="50000"/>
                </a:schemeClr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Прямоугольник 1"/>
          <p:cNvSpPr>
            <a:spLocks noChangeArrowheads="1"/>
          </p:cNvSpPr>
          <p:nvPr/>
        </p:nvSpPr>
        <p:spPr bwMode="auto">
          <a:xfrm>
            <a:off x="179512" y="260648"/>
            <a:ext cx="882696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Методика понимания детьми эмоциональных состояний человека с применением тестовых материалов С.Д. </a:t>
            </a:r>
            <a:r>
              <a:rPr lang="ru-RU" sz="2000" b="1" dirty="0" err="1">
                <a:solidFill>
                  <a:srgbClr val="002060"/>
                </a:solidFill>
              </a:rPr>
              <a:t>Забрамной</a:t>
            </a:r>
            <a:endParaRPr lang="ru-RU" sz="2000" b="1" dirty="0">
              <a:solidFill>
                <a:srgbClr val="002060"/>
              </a:solidFill>
            </a:endParaRPr>
          </a:p>
          <a:p>
            <a:pPr algn="ctr"/>
            <a:endParaRPr lang="ru-RU" sz="2000" dirty="0">
              <a:solidFill>
                <a:srgbClr val="002060"/>
              </a:solidFill>
            </a:endParaRP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Цель: выявить понимание детьми эмоциональных состояний по мимике.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92896"/>
            <a:ext cx="3724806" cy="37350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/>
          <p:cNvSpPr>
            <a:spLocks noChangeArrowheads="1"/>
          </p:cNvSpPr>
          <p:nvPr/>
        </p:nvSpPr>
        <p:spPr bwMode="auto">
          <a:xfrm>
            <a:off x="899592" y="276647"/>
            <a:ext cx="741682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Методика «Найди эмоцию»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Цель: выявить способности детей дошкольного возраста к идентификации эмоций различной модальности.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08920"/>
            <a:ext cx="4368433" cy="33152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3150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611560" y="260350"/>
            <a:ext cx="799288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Методика «Эмоциональные лица»  Я. Семаго)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Цель: оценка возможности адекватного понимания эмоционального состояния, точности и качества опознавания эмоций.</a:t>
            </a:r>
          </a:p>
        </p:txBody>
      </p:sp>
      <p:pic>
        <p:nvPicPr>
          <p:cNvPr id="20483" name="Picture 3" descr="C:\Users\Елена\Desktop\лиц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12"/>
          <a:stretch>
            <a:fillRect/>
          </a:stretch>
        </p:blipFill>
        <p:spPr bwMode="auto">
          <a:xfrm>
            <a:off x="1691680" y="2708920"/>
            <a:ext cx="6168124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64904"/>
            <a:ext cx="5204175" cy="3646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395536" y="275040"/>
            <a:ext cx="835292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Методика «Подбери картинку к своему настроению»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Цель: изучение понимания детьми своего эмоционального состояния и умения идентифицировать его с изображением. </a:t>
            </a:r>
          </a:p>
        </p:txBody>
      </p:sp>
    </p:spTree>
    <p:extLst>
      <p:ext uri="{BB962C8B-B14F-4D97-AF65-F5344CB8AC3E}">
        <p14:creationId xmlns:p14="http://schemas.microsoft.com/office/powerpoint/2010/main" val="3961965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251520" y="260648"/>
            <a:ext cx="85689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Методика «Сюжетные картинки»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Цель: изучить эмоциональное отношение к нравственным нормам.</a:t>
            </a:r>
          </a:p>
        </p:txBody>
      </p:sp>
      <p:pic>
        <p:nvPicPr>
          <p:cNvPr id="215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91" y="2636912"/>
            <a:ext cx="169545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395" y="4149080"/>
            <a:ext cx="17811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432" y="2577345"/>
            <a:ext cx="166687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1018190"/>
            <a:ext cx="2412268" cy="203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1018191"/>
            <a:ext cx="2424545" cy="203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703" y="4142220"/>
            <a:ext cx="1824561" cy="20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671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3"/>
          <p:cNvSpPr>
            <a:spLocks noChangeArrowheads="1"/>
          </p:cNvSpPr>
          <p:nvPr/>
        </p:nvSpPr>
        <p:spPr bwMode="auto">
          <a:xfrm>
            <a:off x="467544" y="303213"/>
            <a:ext cx="835292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Цветовой тест отношений (ЦТО)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Цель: изучение эмоционального отношения ребенка к нравственным нормам посредством </a:t>
            </a:r>
            <a:r>
              <a:rPr lang="ru-RU" sz="1800" dirty="0" err="1">
                <a:solidFill>
                  <a:srgbClr val="002060"/>
                </a:solidFill>
              </a:rPr>
              <a:t>цветоассоциативного</a:t>
            </a:r>
            <a:r>
              <a:rPr lang="ru-RU" sz="1800" dirty="0">
                <a:solidFill>
                  <a:srgbClr val="002060"/>
                </a:solidFill>
              </a:rPr>
              <a:t> эксперимента.</a:t>
            </a:r>
          </a:p>
          <a:p>
            <a:pPr algn="ctr"/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96952"/>
            <a:ext cx="5809223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181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7" b="29205"/>
          <a:stretch/>
        </p:blipFill>
        <p:spPr bwMode="auto">
          <a:xfrm>
            <a:off x="102365" y="2218250"/>
            <a:ext cx="4253611" cy="2769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05772"/>
            <a:ext cx="4217669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810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9"/>
          <a:stretch/>
        </p:blipFill>
        <p:spPr bwMode="auto">
          <a:xfrm>
            <a:off x="2483768" y="476672"/>
            <a:ext cx="4124398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556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636912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</a:rPr>
              <a:t>Спасибо за внимание!</a:t>
            </a:r>
            <a:endParaRPr lang="ru-RU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60058"/>
      </p:ext>
    </p:extLst>
  </p:cSld>
  <p:clrMapOvr>
    <a:masterClrMapping/>
  </p:clrMapOvr>
</p:sld>
</file>

<file path=ppt/theme/theme1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3600</TotalTime>
  <Words>258</Words>
  <Application>Microsoft Office PowerPoint</Application>
  <PresentationFormat>Экран (4:3)</PresentationFormat>
  <Paragraphs>34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Microsoft YaHei</vt:lpstr>
      <vt:lpstr>Georgia</vt:lpstr>
      <vt:lpstr>Times New Roman</vt:lpstr>
      <vt:lpstr>Trebuchet MS</vt:lpstr>
      <vt:lpstr>1_Воздушный поток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Дипломная работа</dc:title>
  <dc:creator>Helga</dc:creator>
  <cp:lastModifiedBy>Елена</cp:lastModifiedBy>
  <cp:revision>178</cp:revision>
  <cp:lastPrinted>1601-01-01T00:00:00Z</cp:lastPrinted>
  <dcterms:created xsi:type="dcterms:W3CDTF">2008-03-12T19:10:00Z</dcterms:created>
  <dcterms:modified xsi:type="dcterms:W3CDTF">2025-01-29T17:02:49Z</dcterms:modified>
</cp:coreProperties>
</file>