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0" r:id="rId2"/>
    <p:sldId id="257" r:id="rId3"/>
    <p:sldId id="276" r:id="rId4"/>
    <p:sldId id="277" r:id="rId5"/>
    <p:sldId id="280" r:id="rId6"/>
    <p:sldId id="270" r:id="rId7"/>
    <p:sldId id="268" r:id="rId8"/>
    <p:sldId id="262" r:id="rId9"/>
    <p:sldId id="272" r:id="rId10"/>
    <p:sldId id="274" r:id="rId11"/>
    <p:sldId id="261" r:id="rId12"/>
    <p:sldId id="265" r:id="rId13"/>
    <p:sldId id="259" r:id="rId14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1047"/>
    <p:restoredTop sz="94679"/>
  </p:normalViewPr>
  <p:slideViewPr>
    <p:cSldViewPr snapToGrid="0">
      <p:cViewPr>
        <p:scale>
          <a:sx n="69" d="100"/>
          <a:sy n="69" d="100"/>
        </p:scale>
        <p:origin x="-1032" y="-834"/>
      </p:cViewPr>
      <p:guideLst>
        <p:guide orient="horz" pos="482"/>
        <p:guide orient="horz" pos="3838"/>
        <p:guide pos="483"/>
        <p:guide pos="719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EEC31-FF45-4C26-B034-C417117D2622}" type="datetimeFigureOut">
              <a:rPr lang="ru-RU"/>
              <a:pPr>
                <a:defRPr/>
              </a:pPr>
              <a:t>27.08.2025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405F8-3234-4EC8-8E43-6118DC5DD4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91798-367E-4D7A-B98B-30BDBF5EA60B}" type="datetimeFigureOut">
              <a:rPr lang="ru-RU"/>
              <a:pPr>
                <a:defRPr/>
              </a:pPr>
              <a:t>27.08.2025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AE56C-1A81-4767-9259-AC6A9A34BF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8D869-E9FB-46D3-B45B-CFA5C0C7D2D8}" type="datetimeFigureOut">
              <a:rPr lang="ru-RU"/>
              <a:pPr>
                <a:defRPr/>
              </a:pPr>
              <a:t>27.08.2025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F120D-553A-4F6F-BE92-2558AB3BE0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1C66C-5CDC-4199-B44E-36D19CCB0133}" type="datetimeFigureOut">
              <a:rPr lang="ru-RU"/>
              <a:pPr>
                <a:defRPr/>
              </a:pPr>
              <a:t>27.08.2025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7702D5-2ECD-4714-A24E-D229537A3A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/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480CC9-2381-4BFD-A5B6-D4AE9E10CC68}" type="datetimeFigureOut">
              <a:rPr lang="ru-RU"/>
              <a:pPr>
                <a:defRPr/>
              </a:pPr>
              <a:t>27.08.2025</a:t>
            </a:fld>
            <a:endParaRPr lang="ru-RU"/>
          </a:p>
        </p:txBody>
      </p:sp>
      <p:sp>
        <p:nvSpPr>
          <p:cNvPr id="8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3200BF-5A58-4054-9E3C-DF6D0F56D7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7513F-256A-4057-A828-C8FFEBF09BC5}" type="datetimeFigureOut">
              <a:rPr lang="ru-RU"/>
              <a:pPr>
                <a:defRPr/>
              </a:pPr>
              <a:t>27.08.2025</a:t>
            </a:fld>
            <a:endParaRPr lang="ru-RU"/>
          </a:p>
        </p:txBody>
      </p:sp>
      <p:sp>
        <p:nvSpPr>
          <p:cNvPr id="4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0435B-C4B2-431A-9A6F-52A5AABA1D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03C1C-0F97-4F49-9DEB-FC2E50B59597}" type="datetimeFigureOut">
              <a:rPr lang="ru-RU"/>
              <a:pPr>
                <a:defRPr/>
              </a:pPr>
              <a:t>27.08.2025</a:t>
            </a:fld>
            <a:endParaRPr lang="ru-RU"/>
          </a:p>
        </p:txBody>
      </p:sp>
      <p:sp>
        <p:nvSpPr>
          <p:cNvPr id="3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BEDE63-3A2D-46D2-90E8-06795FC6D2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8544D-10B6-4335-9FEB-2A560E48BAE7}" type="datetimeFigureOut">
              <a:rPr lang="ru-RU"/>
              <a:pPr>
                <a:defRPr/>
              </a:pPr>
              <a:t>27.08.2025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F7CA3-015D-47B8-974C-20A82457A2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/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8D20B-BEB2-44FE-8AA0-21836CAA8FE3}" type="datetimeFigureOut">
              <a:rPr lang="ru-RU"/>
              <a:pPr>
                <a:defRPr/>
              </a:pPr>
              <a:t>27.08.2025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140E4-146D-490B-B98A-D8C0A3183D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0285C6-D691-4DDB-B325-DE3C98301273}" type="datetimeFigureOut">
              <a:rPr lang="ru-RU"/>
              <a:pPr>
                <a:defRPr/>
              </a:pPr>
              <a:t>27.08.2025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23F750-7E2F-46E1-A3C5-90E42183C4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798740-5A6F-4D6A-A614-CD4AA75F030E}" type="datetimeFigureOut">
              <a:rPr lang="ru-RU"/>
              <a:pPr>
                <a:defRPr/>
              </a:pPr>
              <a:t>27.08.2025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0C335-0720-40EC-BE87-D2C896B97D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24BA5A7-B7E5-4271-809B-42B9BC1CF4E2}" type="datetimeFigureOut">
              <a:rPr lang="ru-RU"/>
              <a:pPr>
                <a:defRPr/>
              </a:pPr>
              <a:t>27.08.2025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99D3B4A-7FCE-46DF-A2EC-9D7A8261E8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1.png"/><Relationship Id="rId7" Type="http://schemas.openxmlformats.org/officeDocument/2006/relationships/image" Target="../media/image1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13" Type="http://schemas.openxmlformats.org/officeDocument/2006/relationships/image" Target="../media/image33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12" Type="http://schemas.openxmlformats.org/officeDocument/2006/relationships/image" Target="../media/image3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11" Type="http://schemas.openxmlformats.org/officeDocument/2006/relationships/image" Target="../media/image31.jpe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Relationship Id="rId14" Type="http://schemas.openxmlformats.org/officeDocument/2006/relationships/image" Target="../media/image3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23.jpeg"/><Relationship Id="rId7" Type="http://schemas.openxmlformats.org/officeDocument/2006/relationships/image" Target="../media/image4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10" Type="http://schemas.openxmlformats.org/officeDocument/2006/relationships/image" Target="../media/image53.jpeg"/><Relationship Id="rId4" Type="http://schemas.openxmlformats.org/officeDocument/2006/relationships/image" Target="../media/image47.jpeg"/><Relationship Id="rId9" Type="http://schemas.openxmlformats.org/officeDocument/2006/relationships/image" Target="../media/image5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Relationship Id="rId9" Type="http://schemas.openxmlformats.org/officeDocument/2006/relationships/image" Target="../media/image6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7" Type="http://schemas.openxmlformats.org/officeDocument/2006/relationships/image" Target="../media/image6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image" Target="../media/image63.jpeg"/><Relationship Id="rId4" Type="http://schemas.openxmlformats.org/officeDocument/2006/relationships/image" Target="../media/image6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eg"/><Relationship Id="rId3" Type="http://schemas.openxmlformats.org/officeDocument/2006/relationships/image" Target="../media/image66.jpeg"/><Relationship Id="rId7" Type="http://schemas.openxmlformats.org/officeDocument/2006/relationships/image" Target="../media/image7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Relationship Id="rId9" Type="http://schemas.openxmlformats.org/officeDocument/2006/relationships/image" Target="../media/image7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&#1085;&#1072;&#1096;&#1077;-&#1087;&#1086;&#1076;&#1084;&#1086;&#1089;&#1082;&#1086;&#1074;&#1100;&#1077;.&#1088;&#1092;/upload/iblock/4a0/4a026bc540718a749d65342af673ca0d.JPG" TargetMode="External"/><Relationship Id="rId3" Type="http://schemas.openxmlformats.org/officeDocument/2006/relationships/image" Target="../media/image73.jpeg"/><Relationship Id="rId7" Type="http://schemas.openxmlformats.org/officeDocument/2006/relationships/image" Target="../media/image7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jpeg"/><Relationship Id="rId11" Type="http://schemas.openxmlformats.org/officeDocument/2006/relationships/image" Target="../media/image80.jpeg"/><Relationship Id="rId5" Type="http://schemas.openxmlformats.org/officeDocument/2006/relationships/image" Target="../media/image75.jpeg"/><Relationship Id="rId10" Type="http://schemas.openxmlformats.org/officeDocument/2006/relationships/image" Target="../media/image79.jpeg"/><Relationship Id="rId4" Type="http://schemas.openxmlformats.org/officeDocument/2006/relationships/image" Target="../media/image74.jpeg"/><Relationship Id="rId9" Type="http://schemas.openxmlformats.org/officeDocument/2006/relationships/image" Target="../media/image7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jpeg"/><Relationship Id="rId5" Type="http://schemas.openxmlformats.org/officeDocument/2006/relationships/image" Target="../media/image82.jpeg"/><Relationship Id="rId4" Type="http://schemas.openxmlformats.org/officeDocument/2006/relationships/hyperlink" Target="mailto:radugayurga@mail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12" descr="J:\Спикер\ФОТО\DSC_086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8581" y="1011381"/>
            <a:ext cx="3803419" cy="5846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Прямоугольник 9"/>
          <p:cNvSpPr>
            <a:spLocks noChangeArrowheads="1"/>
          </p:cNvSpPr>
          <p:nvPr/>
        </p:nvSpPr>
        <p:spPr bwMode="auto">
          <a:xfrm>
            <a:off x="468313" y="188913"/>
            <a:ext cx="94869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dirty="0" smtClean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Государственное казенное учреждение для детей-сирот и детей, оставшихся без попечения родителей « Детский дом  «Радуга» </a:t>
            </a:r>
            <a:endParaRPr lang="ru-RU" sz="1600" dirty="0">
              <a:solidFill>
                <a:schemeClr val="bg1">
                  <a:lumMod val="9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3320" name="Рисунок 8" descr="герб"/>
          <p:cNvPicPr>
            <a:picLocks noChangeAspect="1" noChangeArrowheads="1"/>
          </p:cNvPicPr>
          <p:nvPr/>
        </p:nvPicPr>
        <p:blipFill>
          <a:blip r:embed="rId4"/>
          <a:srcRect l="36952" r="19368" b="35541"/>
          <a:stretch>
            <a:fillRect/>
          </a:stretch>
        </p:blipFill>
        <p:spPr bwMode="auto">
          <a:xfrm>
            <a:off x="10942753" y="322176"/>
            <a:ext cx="900112" cy="1473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2" name="Прямоугольник 12"/>
          <p:cNvSpPr>
            <a:spLocks noChangeArrowheads="1"/>
          </p:cNvSpPr>
          <p:nvPr/>
        </p:nvSpPr>
        <p:spPr bwMode="auto">
          <a:xfrm>
            <a:off x="2439988" y="6194425"/>
            <a:ext cx="17224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002060"/>
                </a:solidFill>
                <a:latin typeface="Favorit Pro Book"/>
                <a:ea typeface="Favorit Pro Book"/>
                <a:cs typeface="Favorit Pro Book"/>
              </a:rPr>
              <a:t>                       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71055" y="193964"/>
            <a:ext cx="103077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Arial Black" pitchFamily="34" charset="0"/>
              </a:rPr>
              <a:t>Государственное казенное учреждение для детей-сирот и детей, оставшихся без попечения родителей « Детский дом«Радуга» г.ЮРГА</a:t>
            </a:r>
            <a:r>
              <a:rPr lang="ru-RU" dirty="0" smtClean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«Радуга» </a:t>
            </a:r>
            <a:endParaRPr lang="ru-RU" dirty="0">
              <a:solidFill>
                <a:schemeClr val="bg1">
                  <a:lumMod val="9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4" name="Рисунок 13" descr="C:\Users\методист\Desktop\флаг 5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8017" y="1842221"/>
            <a:ext cx="7952047" cy="444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8446" y="1590068"/>
            <a:ext cx="2971800" cy="4511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picture"/>
          <p:cNvPicPr/>
          <p:nvPr/>
        </p:nvPicPr>
        <p:blipFill>
          <a:blip r:embed="rId7" cstate="print"/>
          <a:srcRect t="10512" b="21261"/>
          <a:stretch>
            <a:fillRect/>
          </a:stretch>
        </p:blipFill>
        <p:spPr bwMode="auto">
          <a:xfrm rot="20468039">
            <a:off x="682105" y="4917932"/>
            <a:ext cx="1778000" cy="657225"/>
          </a:xfrm>
          <a:prstGeom prst="rect">
            <a:avLst/>
          </a:prstGeom>
          <a:ln w="9525">
            <a:solidFill>
              <a:srgbClr val="000000"/>
            </a:solidFill>
          </a:ln>
        </p:spPr>
      </p:pic>
      <p:pic>
        <p:nvPicPr>
          <p:cNvPr id="17" name="Рисунок 16" descr="K:\конференция 2015г\Untitled.FR12.jpg"/>
          <p:cNvPicPr/>
          <p:nvPr/>
        </p:nvPicPr>
        <p:blipFill>
          <a:blip r:embed="rId8" cstate="print"/>
          <a:srcRect t="49203"/>
          <a:stretch>
            <a:fillRect/>
          </a:stretch>
        </p:blipFill>
        <p:spPr bwMode="auto">
          <a:xfrm>
            <a:off x="457200" y="831274"/>
            <a:ext cx="1856509" cy="141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K:\конференция 2015г\Untitled.FR12.jpg"/>
          <p:cNvPicPr/>
          <p:nvPr/>
        </p:nvPicPr>
        <p:blipFill>
          <a:blip r:embed="rId8" cstate="print"/>
          <a:srcRect b="50797"/>
          <a:stretch>
            <a:fillRect/>
          </a:stretch>
        </p:blipFill>
        <p:spPr bwMode="auto">
          <a:xfrm>
            <a:off x="8401048" y="811875"/>
            <a:ext cx="1812521" cy="1294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WordArt 2"/>
          <p:cNvSpPr>
            <a:spLocks noChangeArrowheads="1" noChangeShapeType="1" noTextEdit="1"/>
          </p:cNvSpPr>
          <p:nvPr/>
        </p:nvSpPr>
        <p:spPr bwMode="auto">
          <a:xfrm>
            <a:off x="2898371" y="6179126"/>
            <a:ext cx="5307994" cy="51186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747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Имя в истории России</a:t>
            </a:r>
            <a:endParaRPr lang="ru-RU" sz="3600" kern="10" spc="0" dirty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FF0000">
                      <a:gamma/>
                      <a:shade val="46275"/>
                      <a:invGamma/>
                    </a:srgbClr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1027" name="WordArt 3"/>
          <p:cNvSpPr>
            <a:spLocks noChangeArrowheads="1" noChangeShapeType="1" noTextEdit="1"/>
          </p:cNvSpPr>
          <p:nvPr/>
        </p:nvSpPr>
        <p:spPr bwMode="auto">
          <a:xfrm rot="-444109">
            <a:off x="4112202" y="3211311"/>
            <a:ext cx="1141413" cy="396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1569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Кузбасс</a:t>
            </a:r>
            <a:endParaRPr lang="ru-RU" sz="3600" kern="10" spc="0" dirty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1028" name="WordArt 4"/>
          <p:cNvSpPr>
            <a:spLocks noChangeArrowheads="1" noChangeShapeType="1" noTextEdit="1"/>
          </p:cNvSpPr>
          <p:nvPr/>
        </p:nvSpPr>
        <p:spPr bwMode="auto">
          <a:xfrm>
            <a:off x="2585258" y="1826030"/>
            <a:ext cx="4973465" cy="5867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338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Имя в истории Кузбасса</a:t>
            </a:r>
            <a:endParaRPr lang="ru-RU" sz="3600" kern="10" spc="0" dirty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0000"/>
                  </a:gs>
                  <a:gs pos="100000">
                    <a:srgbClr val="FF0000">
                      <a:gamma/>
                      <a:shade val="46275"/>
                      <a:invGamma/>
                    </a:srgbClr>
                  </a:gs>
                </a:gsLst>
                <a:path path="rect">
                  <a:fillToRect r="100000" b="10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405055" y="2723057"/>
            <a:ext cx="8344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n>
                  <a:solidFill>
                    <a:srgbClr val="FFFF00"/>
                  </a:solidFill>
                </a:ln>
                <a:solidFill>
                  <a:srgbClr val="92D050"/>
                </a:solidFill>
              </a:rPr>
              <a:t>ЮРГА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1668087" y="3859615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Россия,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Кемеровская область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Кузбасс. Юрга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2025 год</a:t>
            </a:r>
            <a:endParaRPr lang="ru-RU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507673" y="100236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Arial Black" pitchFamily="34" charset="0"/>
              </a:rPr>
              <a:t>Всероссийский конкурс школьных музеев исторической памяти «Память жива».</a:t>
            </a:r>
            <a:endParaRPr lang="ru-RU" dirty="0">
              <a:solidFill>
                <a:srgbClr val="00206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Рисунок 1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Прямоугольник 9"/>
          <p:cNvSpPr>
            <a:spLocks noChangeArrowheads="1"/>
          </p:cNvSpPr>
          <p:nvPr/>
        </p:nvSpPr>
        <p:spPr bwMode="auto">
          <a:xfrm>
            <a:off x="2527069" y="1295804"/>
            <a:ext cx="820301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tabLst>
                <a:tab pos="90488" algn="l"/>
              </a:tabLst>
            </a:pPr>
            <a:r>
              <a:rPr lang="ru-RU" b="1" dirty="0">
                <a:solidFill>
                  <a:srgbClr val="002060"/>
                </a:solidFill>
                <a:latin typeface="Favorit Pro"/>
                <a:cs typeface="Times New Roman" pitchFamily="18" charset="0"/>
              </a:rPr>
              <a:t>Международные походы военно-исторического батальона имени героя Советского Союза Юрия Двужильного и   героя Российской Федерации Веры Волошиной, посвящённый памяти героев </a:t>
            </a:r>
            <a:r>
              <a:rPr lang="ru-RU" b="1" dirty="0" err="1">
                <a:solidFill>
                  <a:srgbClr val="002060"/>
                </a:solidFill>
                <a:latin typeface="Favorit Pro"/>
                <a:cs typeface="Times New Roman" pitchFamily="18" charset="0"/>
              </a:rPr>
              <a:t>Кузбассовцев</a:t>
            </a:r>
            <a:r>
              <a:rPr lang="ru-RU" b="1" dirty="0">
                <a:solidFill>
                  <a:srgbClr val="002060"/>
                </a:solidFill>
                <a:latin typeface="Favorit Pro"/>
                <a:cs typeface="Times New Roman" pitchFamily="18" charset="0"/>
              </a:rPr>
              <a:t> проходили с 1989 г.</a:t>
            </a:r>
            <a:endParaRPr lang="ru-RU" b="1" dirty="0">
              <a:solidFill>
                <a:srgbClr val="002060"/>
              </a:solidFill>
              <a:latin typeface="Favorit Pro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-1587260" y="0"/>
            <a:ext cx="11335109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B0F0"/>
                </a:solidFill>
                <a:latin typeface="Favorit Pro"/>
              </a:rPr>
              <a:t> Имя в истории Кузбасса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B0F0"/>
                </a:solidFill>
                <a:latin typeface="Favorit Pro"/>
              </a:rPr>
              <a:t>                                               Имя  в истории  России</a:t>
            </a:r>
          </a:p>
        </p:txBody>
      </p:sp>
      <p:pic>
        <p:nvPicPr>
          <p:cNvPr id="14343" name="Рисунок 7"/>
          <p:cNvPicPr>
            <a:picLocks noChangeAspect="1" noChangeArrowheads="1"/>
          </p:cNvPicPr>
          <p:nvPr/>
        </p:nvPicPr>
        <p:blipFill>
          <a:blip r:embed="rId4"/>
          <a:srcRect l="27258" t="20641" r="23677" b="16833"/>
          <a:stretch>
            <a:fillRect/>
          </a:stretch>
        </p:blipFill>
        <p:spPr bwMode="auto">
          <a:xfrm>
            <a:off x="9961418" y="2336800"/>
            <a:ext cx="1895620" cy="226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5" descr="грамота 021"/>
          <p:cNvPicPr>
            <a:picLocks noChangeAspect="1" noChangeArrowheads="1"/>
          </p:cNvPicPr>
          <p:nvPr/>
        </p:nvPicPr>
        <p:blipFill>
          <a:blip r:embed="rId5"/>
          <a:srcRect l="40480" t="17625" r="10457" b="30968"/>
          <a:stretch>
            <a:fillRect/>
          </a:stretch>
        </p:blipFill>
        <p:spPr bwMode="auto">
          <a:xfrm>
            <a:off x="484908" y="4338141"/>
            <a:ext cx="3010593" cy="2063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2" descr="K:\конференция 2015г\Обложка 1.tif"/>
          <p:cNvPicPr>
            <a:picLocks noChangeAspect="1" noChangeArrowheads="1"/>
          </p:cNvPicPr>
          <p:nvPr/>
        </p:nvPicPr>
        <p:blipFill>
          <a:blip r:embed="rId6"/>
          <a:srcRect l="4948" t="11151" b="5901"/>
          <a:stretch>
            <a:fillRect/>
          </a:stretch>
        </p:blipFill>
        <p:spPr bwMode="auto">
          <a:xfrm>
            <a:off x="10550265" y="254000"/>
            <a:ext cx="1292225" cy="1890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9" name="Rectangle 1"/>
          <p:cNvSpPr>
            <a:spLocks noChangeArrowheads="1"/>
          </p:cNvSpPr>
          <p:nvPr/>
        </p:nvSpPr>
        <p:spPr bwMode="auto">
          <a:xfrm>
            <a:off x="5846763" y="6167438"/>
            <a:ext cx="59150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ru-RU" sz="2000" b="1" dirty="0">
                <a:solidFill>
                  <a:srgbClr val="002060"/>
                </a:solidFill>
                <a:latin typeface="Favorit Pro"/>
                <a:cs typeface="Times New Roman" pitchFamily="18" charset="0"/>
              </a:rPr>
              <a:t>Чтобы помнить, надо </a:t>
            </a:r>
            <a:r>
              <a:rPr lang="ru-RU" sz="2000" b="1" dirty="0" smtClean="0">
                <a:solidFill>
                  <a:srgbClr val="002060"/>
                </a:solidFill>
                <a:latin typeface="Favorit Pro"/>
                <a:cs typeface="Times New Roman" pitchFamily="18" charset="0"/>
              </a:rPr>
              <a:t>знать. ПАМЯТЬ ЖИВА</a:t>
            </a:r>
            <a:endParaRPr lang="ru-RU" sz="2000" dirty="0">
              <a:solidFill>
                <a:srgbClr val="002060"/>
              </a:solidFill>
              <a:latin typeface="Favorit Pro"/>
            </a:endParaRPr>
          </a:p>
        </p:txBody>
      </p:sp>
      <p:pic>
        <p:nvPicPr>
          <p:cNvPr id="14354" name="Рисунок 2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989089" y="2893840"/>
            <a:ext cx="3455988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3" descr="1111111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2509" y="706581"/>
            <a:ext cx="2050473" cy="33943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Picture 3" descr="100_6503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894346" y="2535381"/>
            <a:ext cx="2524576" cy="1892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3948546" y="4918364"/>
            <a:ext cx="186961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Инициатива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»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716065" y="4754479"/>
            <a:ext cx="15922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 номинация 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2" descr="C:\Documents and Settings\Otdel kadrov\Рабочий стол\1\22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07381" y="2962665"/>
            <a:ext cx="1871889" cy="3451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K:\поездка 2015\25 04 Встреча с ВГ Чупиным\DSC0301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44535" y="4177455"/>
            <a:ext cx="4105275" cy="237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9094654" y="4059382"/>
            <a:ext cx="2686451" cy="23633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14" name="Рисунок 1" descr="G:\Новая папка\DSC0599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997229" y="1647825"/>
            <a:ext cx="2790825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5" descr="K:\111\DSC06877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05591" y="520122"/>
            <a:ext cx="3443223" cy="2361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0" y="3006436"/>
            <a:ext cx="767069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Актуальность проекта;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 заключается в том, что в настоящее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настоящей, исторической ценности, именно с любви к Родине,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традициям, уважению к героическому прошлому страны.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599583" y="180108"/>
            <a:ext cx="859241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 Цель и задачи проекта;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Создание условий для духовно-нравственного,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патриотического воспитания в краеведческой экспедиционной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 деятельности на основе истории Великой Отечественной войны.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Способствовать возрождению духовности у подрастающего поколения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и сохранению памяти о героях России;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2" descr="G:\Новая папка\IMG_729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41631" y="4649931"/>
            <a:ext cx="2592387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5" descr="DSC0600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4209" y="2885065"/>
            <a:ext cx="2786062" cy="207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" descr="G:\Новая папка\DSC0597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8760" y="555730"/>
            <a:ext cx="1782039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6"/>
          <p:cNvSpPr>
            <a:spLocks noChangeArrowheads="1"/>
          </p:cNvSpPr>
          <p:nvPr/>
        </p:nvSpPr>
        <p:spPr bwMode="auto">
          <a:xfrm>
            <a:off x="3018064" y="326571"/>
            <a:ext cx="79930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2400" b="1" u="none" dirty="0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  <a:t>План реализации проекта</a:t>
            </a:r>
          </a:p>
          <a:p>
            <a:pPr eaLnBrk="0" hangingPunct="0"/>
            <a:r>
              <a:rPr lang="ru-RU" sz="2400" b="1" u="none" dirty="0">
                <a:solidFill>
                  <a:srgbClr val="003610"/>
                </a:solidFill>
                <a:latin typeface="Arial Black" pitchFamily="34" charset="0"/>
                <a:cs typeface="Times New Roman" pitchFamily="18" charset="0"/>
              </a:rPr>
              <a:t>                      </a:t>
            </a:r>
            <a:endParaRPr lang="ru-RU" sz="2400" u="none" dirty="0">
              <a:solidFill>
                <a:srgbClr val="003610"/>
              </a:solidFill>
              <a:latin typeface="Arial Black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103417" y="2939857"/>
            <a:ext cx="852054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dirty="0" smtClean="0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  <a:t>Тип проекта:                                      </a:t>
            </a:r>
          </a:p>
          <a:p>
            <a:pPr algn="just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dirty="0" smtClean="0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  <a:t>-по предмету деятельности:    экспедиционно-краеведческий;</a:t>
            </a:r>
          </a:p>
          <a:p>
            <a:pPr algn="just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dirty="0" smtClean="0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  <a:t>-по времени реализации:          долгосрочный;</a:t>
            </a:r>
          </a:p>
          <a:p>
            <a:pPr algn="just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dirty="0" smtClean="0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  <a:t>-по количеству участников:      групповой;</a:t>
            </a:r>
          </a:p>
          <a:p>
            <a:pPr algn="just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dirty="0" smtClean="0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  <a:t>-направленность:                       духовно-патриотическая</a:t>
            </a:r>
            <a:endParaRPr lang="ru-RU" b="1" dirty="0">
              <a:solidFill>
                <a:srgbClr val="002060"/>
              </a:solidFill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2812473" y="942109"/>
            <a:ext cx="840005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 Сроки реализации проекта;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 Этапы и механизмы реализации проекта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 Black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1 этап – подготовительный  (январь – май 2019г.)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2 этап – основной (июнь 2019г. – декабрь 2022 г.)   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3 этап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заключительный (январь 2023г. – декабрь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2023г)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F:\пед.таланты\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8326" y="3266993"/>
            <a:ext cx="2951162" cy="200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6"/>
          <p:cNvSpPr>
            <a:spLocks noChangeArrowheads="1"/>
          </p:cNvSpPr>
          <p:nvPr/>
        </p:nvSpPr>
        <p:spPr bwMode="auto">
          <a:xfrm>
            <a:off x="1383579" y="5542107"/>
            <a:ext cx="866096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u="none" dirty="0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  <a:t>Создание чёткой системы такой работы с использованием уже имеющегося опыта и внедрением новых направлений даёт положительные результаты.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7" name="Picture 2" descr="C:\Documents and Settings\ЮИД\Рабочий стол\Новая папка (3)\IMG_610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898035" y="2050473"/>
            <a:ext cx="1997450" cy="1331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K:\поездка 2015\26 04.Красная площадь\DSC0344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06665" y="2150255"/>
            <a:ext cx="2159000" cy="211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Documents and Settings\ЮИД\Рабочий стол\Новая папка (3)\IMG_843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00758" y="1758546"/>
            <a:ext cx="3313112" cy="220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8" descr="IMG_641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4453" y="568036"/>
            <a:ext cx="2334026" cy="1560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Содержимое 9" descr="C:\Documents and Settings\Оксана\Мои документы\поход\img247.jpg"/>
          <p:cNvPicPr>
            <a:picLocks/>
          </p:cNvPicPr>
          <p:nvPr/>
        </p:nvPicPr>
        <p:blipFill>
          <a:blip r:embed="rId8"/>
          <a:srcRect l="10124" t="57941" r="16479" b="3433"/>
          <a:stretch>
            <a:fillRect/>
          </a:stretch>
        </p:blipFill>
        <p:spPr bwMode="auto">
          <a:xfrm>
            <a:off x="9916249" y="3936710"/>
            <a:ext cx="2087562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5" descr="K:\111\DSC06877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633422" y="1634691"/>
            <a:ext cx="1266825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PIC_0044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255004" y="3057092"/>
            <a:ext cx="1401762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5" descr="F:\зоя и вера мероприятие\вера\DSCN0327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0578379" y="5237018"/>
            <a:ext cx="1392237" cy="1309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3" descr="G:\поход 2014 беларусь\111\DSC06785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783688" y="1692274"/>
            <a:ext cx="144145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/>
            </a:extLst>
          </a:blip>
          <a:srcRect l="31273" t="58186" r="39688" b="18706"/>
          <a:stretch>
            <a:fillRect/>
          </a:stretch>
        </p:blipFill>
        <p:spPr bwMode="auto">
          <a:xfrm>
            <a:off x="2907962" y="1413164"/>
            <a:ext cx="1848050" cy="13681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23" name="Picture 17" descr="IMG_7541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8386165" y="4435619"/>
            <a:ext cx="1393825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Прямоугольник 24"/>
          <p:cNvSpPr/>
          <p:nvPr/>
        </p:nvSpPr>
        <p:spPr>
          <a:xfrm>
            <a:off x="2008910" y="459801"/>
            <a:ext cx="1018309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850" algn="ctr" eaLnBrk="0" hangingPunct="0">
              <a:defRPr/>
            </a:pPr>
            <a:r>
              <a:rPr lang="ru-RU" dirty="0" smtClean="0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  <a:t> Основные целевые группы,  на  которые направлен   проект: </a:t>
            </a:r>
          </a:p>
          <a:p>
            <a:pPr indent="450850" algn="ctr" eaLnBrk="0" hangingPunct="0">
              <a:defRPr/>
            </a:pPr>
            <a:r>
              <a:rPr lang="ru-RU" dirty="0" smtClean="0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  <a:t>Воспитанники детских домов, обучающиеся  общеобразовательных организаций, студенты СПО, ВПО.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887788" y="260350"/>
            <a:ext cx="5256212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u="none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cs typeface="Arial" pitchFamily="34" charset="0"/>
              </a:rPr>
              <a:t>направления экспедиций</a:t>
            </a:r>
            <a:endParaRPr lang="ru-RU" sz="2400" b="1" u="none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6" name="Прямоугольник 8"/>
          <p:cNvSpPr>
            <a:spLocks noChangeArrowheads="1"/>
          </p:cNvSpPr>
          <p:nvPr/>
        </p:nvSpPr>
        <p:spPr bwMode="auto">
          <a:xfrm>
            <a:off x="6040900" y="753024"/>
            <a:ext cx="4608512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Tx/>
              <a:buAutoNum type="arabicPeriod"/>
              <a:defRPr/>
            </a:pPr>
            <a:r>
              <a:rPr lang="ru-RU" b="1" u="none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Белоруссия. г. Могилев, д. Сухари и </a:t>
            </a:r>
            <a:r>
              <a:rPr lang="ru-RU" b="1" u="none" dirty="0" err="1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Хорошки</a:t>
            </a:r>
            <a:r>
              <a:rPr lang="ru-RU" b="1" u="none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, Минск, Хатынь. Этот поход посвящен боевому пути Ю. Двужильного и связан с операцией «Багратион».</a:t>
            </a:r>
          </a:p>
        </p:txBody>
      </p:sp>
      <p:sp>
        <p:nvSpPr>
          <p:cNvPr id="7" name="Прямоугольник 9"/>
          <p:cNvSpPr>
            <a:spLocks noChangeArrowheads="1"/>
          </p:cNvSpPr>
          <p:nvPr/>
        </p:nvSpPr>
        <p:spPr bwMode="auto">
          <a:xfrm>
            <a:off x="4157518" y="2581564"/>
            <a:ext cx="6408738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b="1" u="none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2 Украина. г. Донецк Константиновка,    Мариуполь (порт приписки теплоходов</a:t>
            </a:r>
          </a:p>
          <a:p>
            <a:pPr>
              <a:defRPr/>
            </a:pPr>
            <a:r>
              <a:rPr lang="ru-RU" b="1" u="none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«В. Волошина» и «Ю. Двужильный»).</a:t>
            </a:r>
          </a:p>
          <a:p>
            <a:pPr>
              <a:defRPr/>
            </a:pPr>
            <a:r>
              <a:rPr lang="ru-RU" b="1" u="none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Здесь родился и первые годы учился</a:t>
            </a:r>
          </a:p>
          <a:p>
            <a:pPr>
              <a:defRPr/>
            </a:pPr>
            <a:r>
              <a:rPr lang="ru-RU" b="1" u="none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Ю. Двужильный.</a:t>
            </a:r>
            <a:endParaRPr lang="ru-RU" u="none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8" name="Прямоугольник 10"/>
          <p:cNvSpPr>
            <a:spLocks noChangeArrowheads="1"/>
          </p:cNvSpPr>
          <p:nvPr/>
        </p:nvSpPr>
        <p:spPr bwMode="auto">
          <a:xfrm>
            <a:off x="3851275" y="4437063"/>
            <a:ext cx="4608513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defRPr/>
            </a:pPr>
            <a:r>
              <a:rPr lang="ru-RU" sz="2000" b="1" u="none" dirty="0">
                <a:solidFill>
                  <a:schemeClr val="accent1">
                    <a:lumMod val="75000"/>
                  </a:schemeClr>
                </a:solidFill>
              </a:rPr>
              <a:t> 3  </a:t>
            </a:r>
            <a: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Москва. </a:t>
            </a:r>
            <a:r>
              <a:rPr lang="ru-RU" sz="2000" b="1" u="none" dirty="0" err="1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Наро-Фоминск</a:t>
            </a:r>
            <a: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, с. </a:t>
            </a:r>
            <a:r>
              <a:rPr lang="ru-RU" sz="2000" b="1" u="none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Крюково</a:t>
            </a:r>
            <a: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, </a:t>
            </a:r>
            <a:r>
              <a:rPr lang="ru-RU" sz="2000" b="1" u="none" dirty="0" err="1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Головково</a:t>
            </a:r>
            <a: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. Поход посвящен боевому пути В. Волошиной.</a:t>
            </a:r>
            <a:endParaRPr lang="ru-RU" sz="2000" u="none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9" name="Прямоугольник 11"/>
          <p:cNvSpPr>
            <a:spLocks noChangeArrowheads="1"/>
          </p:cNvSpPr>
          <p:nvPr/>
        </p:nvSpPr>
        <p:spPr bwMode="auto">
          <a:xfrm>
            <a:off x="2771775" y="5805488"/>
            <a:ext cx="68405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b="1" u="none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4. Кузбасс. Кемерово является</a:t>
            </a:r>
          </a:p>
          <a:p>
            <a:pPr>
              <a:defRPr/>
            </a:pPr>
            <a:r>
              <a:rPr lang="ru-RU" b="1" u="none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родиной наших героев</a:t>
            </a:r>
            <a:r>
              <a:rPr lang="ru-RU" u="none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.Юрга инициатор и организатор проектов.</a:t>
            </a:r>
          </a:p>
        </p:txBody>
      </p:sp>
      <p:pic>
        <p:nvPicPr>
          <p:cNvPr id="10" name="Содержимое 9" descr="C:\Documents and Settings\Оксана\Мои документы\поход\img247.jpg"/>
          <p:cNvPicPr>
            <a:picLocks/>
          </p:cNvPicPr>
          <p:nvPr/>
        </p:nvPicPr>
        <p:blipFill>
          <a:blip r:embed="rId3"/>
          <a:srcRect r="3825" b="44206"/>
          <a:stretch>
            <a:fillRect/>
          </a:stretch>
        </p:blipFill>
        <p:spPr bwMode="auto">
          <a:xfrm>
            <a:off x="1116013" y="260350"/>
            <a:ext cx="26638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3" descr="D:\МАМА\РАБОТА\поход\все опоходе\поход сканер\скан\чер 01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5048250"/>
            <a:ext cx="2303463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9" descr="D:\с рабочего\призентации\москва2\москва 2013\IMG_758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76375" y="1916113"/>
            <a:ext cx="2105025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5" descr="F:\пед.таланты\15.jpg"/>
          <p:cNvPicPr>
            <a:picLocks noChangeAspect="1" noChangeArrowheads="1"/>
          </p:cNvPicPr>
          <p:nvPr/>
        </p:nvPicPr>
        <p:blipFill>
          <a:blip r:embed="rId6"/>
          <a:srcRect l="8440" t="7356" r="18309" b="15419"/>
          <a:stretch>
            <a:fillRect/>
          </a:stretch>
        </p:blipFill>
        <p:spPr bwMode="auto">
          <a:xfrm>
            <a:off x="468313" y="3068638"/>
            <a:ext cx="1401762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4" descr="F:\17 МЖД поход Кемерово август 2010\IMG_5763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95513" y="3644900"/>
            <a:ext cx="1312862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Прямоугольник 4"/>
          <p:cNvSpPr>
            <a:spLocks noChangeArrowheads="1"/>
          </p:cNvSpPr>
          <p:nvPr/>
        </p:nvSpPr>
        <p:spPr bwMode="auto">
          <a:xfrm>
            <a:off x="4146406" y="851478"/>
            <a:ext cx="12192000" cy="11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Favorit Pro"/>
              </a:rPr>
              <a:t>Украина. </a:t>
            </a:r>
            <a:r>
              <a:rPr lang="ru-RU" sz="2000" b="1" dirty="0">
                <a:solidFill>
                  <a:srgbClr val="002060"/>
                </a:solidFill>
                <a:latin typeface="Favorit Pro"/>
              </a:rPr>
              <a:t>г. Донецк Константиновка, Мариуполь</a:t>
            </a:r>
          </a:p>
          <a:p>
            <a:r>
              <a:rPr lang="ru-RU" sz="2000" b="1" dirty="0">
                <a:solidFill>
                  <a:srgbClr val="002060"/>
                </a:solidFill>
                <a:latin typeface="Favorit Pro"/>
              </a:rPr>
              <a:t> (порт приписки теплоходов«В. Волошина» и «Ю. Двужильный»). </a:t>
            </a:r>
          </a:p>
          <a:p>
            <a:r>
              <a:rPr lang="ru-RU" sz="2000" b="1" dirty="0">
                <a:solidFill>
                  <a:srgbClr val="002060"/>
                </a:solidFill>
                <a:latin typeface="Favorit Pro"/>
              </a:rPr>
              <a:t>Здесь родился и первые годы учился Ю. Двужильный.</a:t>
            </a:r>
          </a:p>
        </p:txBody>
      </p:sp>
      <p:pic>
        <p:nvPicPr>
          <p:cNvPr id="16387" name="Picture 4" descr="F:\пед.таланты\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5757" y="570288"/>
            <a:ext cx="3067974" cy="169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3" descr="C:\Users\Пользователь\Desktop\скан23.08\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88214" y="2047442"/>
            <a:ext cx="3105150" cy="20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Прямоугольник 7"/>
          <p:cNvSpPr>
            <a:spLocks noChangeArrowheads="1"/>
          </p:cNvSpPr>
          <p:nvPr/>
        </p:nvSpPr>
        <p:spPr bwMode="auto">
          <a:xfrm>
            <a:off x="450850" y="3975100"/>
            <a:ext cx="104870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002060"/>
                </a:solidFill>
                <a:latin typeface="Favorit Pro"/>
              </a:rPr>
              <a:t>Кузбасс</a:t>
            </a:r>
            <a:r>
              <a:rPr lang="ru-RU" sz="2000" b="1">
                <a:solidFill>
                  <a:srgbClr val="002060"/>
                </a:solidFill>
                <a:latin typeface="Favorit Pro"/>
              </a:rPr>
              <a:t>. Кемерово является родиной наших героев-Земляков</a:t>
            </a:r>
            <a:endParaRPr lang="ru-RU" sz="2000">
              <a:solidFill>
                <a:srgbClr val="002060"/>
              </a:solidFill>
              <a:latin typeface="Favorit Pro"/>
            </a:endParaRPr>
          </a:p>
        </p:txBody>
      </p:sp>
      <p:pic>
        <p:nvPicPr>
          <p:cNvPr id="9" name="Picture 4" descr="PIC_004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19175" y="4448175"/>
            <a:ext cx="2986088" cy="2005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2" descr="D:\мама\походы все\2015гфото поход юрга\28 06 открытие\Изображение 06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35525" y="4425950"/>
            <a:ext cx="3074988" cy="209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6" descr="C:\Users\Valentina\Desktop\в.и\резонанс_Ю 16.09.2015 - 000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825345" y="2978727"/>
            <a:ext cx="3120592" cy="3034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Рисунок 56" descr="H:\поход2\поход\23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76945" y="1736292"/>
            <a:ext cx="1400175" cy="233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4438037" y="404152"/>
            <a:ext cx="32605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Favorit Pro"/>
              </a:rPr>
              <a:t>НАПРАВЛЕНИЯ ПОХОДОВ </a:t>
            </a:r>
            <a:endParaRPr lang="ru-RU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Прямоугольник 4"/>
          <p:cNvSpPr>
            <a:spLocks noChangeArrowheads="1"/>
          </p:cNvSpPr>
          <p:nvPr/>
        </p:nvSpPr>
        <p:spPr bwMode="auto">
          <a:xfrm>
            <a:off x="2805545" y="404813"/>
            <a:ext cx="854132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ru-RU" sz="3200" b="1" dirty="0">
                <a:solidFill>
                  <a:srgbClr val="002060"/>
                </a:solidFill>
                <a:latin typeface="Favorit Pro"/>
              </a:rPr>
              <a:t>Беларусь</a:t>
            </a:r>
            <a:r>
              <a:rPr lang="ru-RU" sz="2000" b="1" dirty="0">
                <a:solidFill>
                  <a:srgbClr val="002060"/>
                </a:solidFill>
                <a:latin typeface="Favorit Pro"/>
              </a:rPr>
              <a:t>. г. Могилев, д. Сухари ,</a:t>
            </a:r>
            <a:r>
              <a:rPr lang="ru-RU" sz="2000" b="1" dirty="0" err="1">
                <a:solidFill>
                  <a:srgbClr val="002060"/>
                </a:solidFill>
                <a:latin typeface="Favorit Pro"/>
              </a:rPr>
              <a:t>Хорошки</a:t>
            </a:r>
            <a:r>
              <a:rPr lang="ru-RU" sz="2000" b="1" dirty="0">
                <a:solidFill>
                  <a:srgbClr val="002060"/>
                </a:solidFill>
                <a:latin typeface="Favorit Pro"/>
              </a:rPr>
              <a:t> , Минск, </a:t>
            </a:r>
            <a:r>
              <a:rPr lang="ru-RU" sz="2000" b="1" dirty="0" err="1" smtClean="0">
                <a:solidFill>
                  <a:srgbClr val="002060"/>
                </a:solidFill>
                <a:latin typeface="Favorit Pro"/>
              </a:rPr>
              <a:t>Хатынь.Этот</a:t>
            </a:r>
            <a:r>
              <a:rPr lang="ru-RU" sz="2000" b="1" dirty="0" smtClean="0">
                <a:solidFill>
                  <a:srgbClr val="002060"/>
                </a:solidFill>
                <a:latin typeface="Favorit Pro"/>
              </a:rPr>
              <a:t> </a:t>
            </a:r>
            <a:r>
              <a:rPr lang="ru-RU" sz="2000" b="1" dirty="0">
                <a:solidFill>
                  <a:srgbClr val="002060"/>
                </a:solidFill>
                <a:latin typeface="Favorit Pro"/>
              </a:rPr>
              <a:t>поход посвящен боевому      </a:t>
            </a:r>
            <a:r>
              <a:rPr lang="ru-RU" sz="2000" b="1" dirty="0" smtClean="0">
                <a:solidFill>
                  <a:srgbClr val="002060"/>
                </a:solidFill>
                <a:latin typeface="Favorit Pro"/>
              </a:rPr>
              <a:t> </a:t>
            </a:r>
            <a:r>
              <a:rPr lang="ru-RU" sz="2000" b="1" dirty="0">
                <a:solidFill>
                  <a:srgbClr val="002060"/>
                </a:solidFill>
                <a:latin typeface="Favorit Pro"/>
              </a:rPr>
              <a:t>пути Ю. Двужильного и связан с операцией «Багратион».</a:t>
            </a:r>
          </a:p>
        </p:txBody>
      </p:sp>
      <p:pic>
        <p:nvPicPr>
          <p:cNvPr id="7" name="Picture 3" descr="G:\поход 2014 беларусь\111\DSC0703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67824" y="1704109"/>
            <a:ext cx="2577811" cy="1774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Рисунок 5" descr="D:\МАМА\РАБОТА\поход\все опоходе\поход сканер\скан\грамота 02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06116" y="1662546"/>
            <a:ext cx="2702502" cy="1732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G:\поход 2014 беларусь\111\DSC0678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6610" y="593004"/>
            <a:ext cx="2538989" cy="203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7" name="Прямоугольник 9"/>
          <p:cNvSpPr>
            <a:spLocks noChangeArrowheads="1"/>
          </p:cNvSpPr>
          <p:nvPr/>
        </p:nvSpPr>
        <p:spPr bwMode="auto">
          <a:xfrm>
            <a:off x="236538" y="3323504"/>
            <a:ext cx="1195546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Favorit Pro"/>
              </a:rPr>
              <a:t> Москва</a:t>
            </a:r>
            <a:r>
              <a:rPr lang="ru-RU" sz="2000" b="1" dirty="0">
                <a:solidFill>
                  <a:srgbClr val="002060"/>
                </a:solidFill>
                <a:latin typeface="Favorit Pro"/>
              </a:rPr>
              <a:t>. Подмосковье </a:t>
            </a:r>
            <a:r>
              <a:rPr lang="ru-RU" sz="2000" b="1" dirty="0" err="1">
                <a:solidFill>
                  <a:srgbClr val="002060"/>
                </a:solidFill>
                <a:latin typeface="Favorit Pro"/>
              </a:rPr>
              <a:t>Наро</a:t>
            </a:r>
            <a:r>
              <a:rPr lang="ru-RU" sz="2000" b="1" dirty="0">
                <a:solidFill>
                  <a:srgbClr val="002060"/>
                </a:solidFill>
                <a:latin typeface="Favorit Pro"/>
              </a:rPr>
              <a:t>- </a:t>
            </a:r>
            <a:r>
              <a:rPr lang="ru-RU" sz="2000" b="1" dirty="0" err="1">
                <a:solidFill>
                  <a:srgbClr val="002060"/>
                </a:solidFill>
                <a:latin typeface="Favorit Pro"/>
              </a:rPr>
              <a:t>Фоминск</a:t>
            </a:r>
            <a:r>
              <a:rPr lang="ru-RU" sz="2000" b="1" dirty="0">
                <a:solidFill>
                  <a:srgbClr val="002060"/>
                </a:solidFill>
                <a:latin typeface="Favorit Pro"/>
              </a:rPr>
              <a:t>, с. Крюково, </a:t>
            </a:r>
            <a:r>
              <a:rPr lang="ru-RU" sz="2000" b="1" dirty="0" err="1">
                <a:solidFill>
                  <a:srgbClr val="002060"/>
                </a:solidFill>
                <a:latin typeface="Favorit Pro"/>
              </a:rPr>
              <a:t>Головково</a:t>
            </a:r>
            <a:r>
              <a:rPr lang="ru-RU" sz="2000" b="1" dirty="0">
                <a:solidFill>
                  <a:srgbClr val="002060"/>
                </a:solidFill>
                <a:latin typeface="Favorit Pro"/>
              </a:rPr>
              <a:t>. Поход посвящен боевому пути В. Волошиной.</a:t>
            </a:r>
            <a:endParaRPr lang="ru-RU" sz="2000" dirty="0">
              <a:solidFill>
                <a:srgbClr val="002060"/>
              </a:solidFill>
              <a:latin typeface="Favorit Pro"/>
            </a:endParaRPr>
          </a:p>
        </p:txBody>
      </p:sp>
      <p:pic>
        <p:nvPicPr>
          <p:cNvPr id="15368" name="Рисунок 1" descr="G:\Новая папка\DSC05975.JPG"/>
          <p:cNvPicPr>
            <a:picLocks noChangeAspect="1" noChangeArrowheads="1"/>
          </p:cNvPicPr>
          <p:nvPr/>
        </p:nvPicPr>
        <p:blipFill>
          <a:blip r:embed="rId6"/>
          <a:srcRect b="16405"/>
          <a:stretch>
            <a:fillRect/>
          </a:stretch>
        </p:blipFill>
        <p:spPr bwMode="auto">
          <a:xfrm>
            <a:off x="10304463" y="4900613"/>
            <a:ext cx="1676400" cy="162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Рисунок 2" descr="G:\Новая папка\IMG_7293.JPG"/>
          <p:cNvPicPr>
            <a:picLocks noChangeAspect="1" noChangeArrowheads="1"/>
          </p:cNvPicPr>
          <p:nvPr/>
        </p:nvPicPr>
        <p:blipFill>
          <a:blip r:embed="rId7"/>
          <a:srcRect l="23334" r="20000" b="15512"/>
          <a:stretch>
            <a:fillRect/>
          </a:stretch>
        </p:blipFill>
        <p:spPr bwMode="auto">
          <a:xfrm>
            <a:off x="6135688" y="4484688"/>
            <a:ext cx="1703387" cy="160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0" name="Picture 4" descr="K:\поездка 2015\25 04 Встреча с ВГ Чупиным\DSC03019.JPG"/>
          <p:cNvPicPr>
            <a:picLocks noChangeAspect="1" noChangeArrowheads="1"/>
          </p:cNvPicPr>
          <p:nvPr/>
        </p:nvPicPr>
        <p:blipFill>
          <a:blip r:embed="rId8"/>
          <a:srcRect b="24001"/>
          <a:stretch>
            <a:fillRect/>
          </a:stretch>
        </p:blipFill>
        <p:spPr bwMode="auto">
          <a:xfrm>
            <a:off x="3148013" y="4344988"/>
            <a:ext cx="2717800" cy="14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1" name="Picture 3" descr="F:\Фото 2017\Фото Туралина 3.jpg"/>
          <p:cNvPicPr>
            <a:picLocks noChangeAspect="1" noChangeArrowheads="1"/>
          </p:cNvPicPr>
          <p:nvPr/>
        </p:nvPicPr>
        <p:blipFill>
          <a:blip r:embed="rId9"/>
          <a:srcRect t="21873" r="37561"/>
          <a:stretch>
            <a:fillRect/>
          </a:stretch>
        </p:blipFill>
        <p:spPr bwMode="auto">
          <a:xfrm>
            <a:off x="347663" y="4467225"/>
            <a:ext cx="2293937" cy="172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2" name="Прямоугольник 14"/>
          <p:cNvSpPr>
            <a:spLocks noChangeArrowheads="1"/>
          </p:cNvSpPr>
          <p:nvPr/>
        </p:nvSpPr>
        <p:spPr bwMode="auto">
          <a:xfrm>
            <a:off x="2268538" y="5835650"/>
            <a:ext cx="4572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avorit Pro"/>
              </a:rPr>
              <a:t> </a:t>
            </a:r>
            <a:r>
              <a:rPr lang="ru-RU" sz="1600" b="1" dirty="0">
                <a:solidFill>
                  <a:srgbClr val="002060"/>
                </a:solidFill>
                <a:latin typeface="Favorit Pro"/>
              </a:rPr>
              <a:t>Кантемировская</a:t>
            </a:r>
          </a:p>
          <a:p>
            <a:pPr algn="ctr"/>
            <a:r>
              <a:rPr lang="ru-RU" sz="1600" b="1" dirty="0">
                <a:solidFill>
                  <a:srgbClr val="002060"/>
                </a:solidFill>
                <a:latin typeface="Favorit Pro"/>
              </a:rPr>
              <a:t> дивизия г. </a:t>
            </a:r>
            <a:r>
              <a:rPr lang="ru-RU" sz="1600" b="1" dirty="0" err="1">
                <a:solidFill>
                  <a:srgbClr val="002060"/>
                </a:solidFill>
                <a:latin typeface="Favorit Pro"/>
              </a:rPr>
              <a:t>Наро-Фоминск</a:t>
            </a:r>
            <a:endParaRPr lang="ru-RU" sz="1600" b="1" dirty="0">
              <a:solidFill>
                <a:srgbClr val="002060"/>
              </a:solidFill>
              <a:latin typeface="Favorit Pro"/>
            </a:endParaRPr>
          </a:p>
        </p:txBody>
      </p:sp>
      <p:pic>
        <p:nvPicPr>
          <p:cNvPr id="15373" name="Picture 8" descr="IMG_6416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8093075" y="4395788"/>
            <a:ext cx="2108200" cy="170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14" descr="C:\Documents and Settings\Otdel kadrov\Рабочий стол\1\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96338" y="921904"/>
            <a:ext cx="2466975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15" descr="C:\Documents and Settings\Otdel kadrov\Рабочий стол\1\1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73846" y="894195"/>
            <a:ext cx="2189163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17" descr="C:\Documents and Settings\Методист\Рабочий стол\ви\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68175" y="4149726"/>
            <a:ext cx="2779024" cy="214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0" descr="C:\Documents and Settings\Otdel kadrov\Рабочий стол\1\2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" y="651162"/>
            <a:ext cx="2923308" cy="594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C:\Users\Valentina\Desktop\в.и\резонанс_Ю 16.09.2015 - 0002.jpg"/>
          <p:cNvPicPr>
            <a:picLocks noChangeAspect="1" noChangeArrowheads="1"/>
          </p:cNvPicPr>
          <p:nvPr/>
        </p:nvPicPr>
        <p:blipFill>
          <a:blip r:embed="rId7"/>
          <a:srcRect l="1459" t="5882" r="4829"/>
          <a:stretch>
            <a:fillRect/>
          </a:stretch>
        </p:blipFill>
        <p:spPr bwMode="auto">
          <a:xfrm>
            <a:off x="5666510" y="1121352"/>
            <a:ext cx="2909454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1476375" y="0"/>
            <a:ext cx="9452882" cy="646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u="none" dirty="0">
                <a:solidFill>
                  <a:srgbClr val="002060"/>
                </a:solidFill>
                <a:latin typeface="Arial Black" pitchFamily="34" charset="0"/>
              </a:rPr>
              <a:t>Публикация опыта работы участников проекта</a:t>
            </a:r>
            <a:r>
              <a:rPr lang="ru-RU" u="none" dirty="0" smtClean="0">
                <a:solidFill>
                  <a:srgbClr val="002060"/>
                </a:solidFill>
                <a:latin typeface="Arial Black" pitchFamily="34" charset="0"/>
              </a:rPr>
              <a:t>,</a:t>
            </a:r>
          </a:p>
          <a:p>
            <a:pPr>
              <a:defRPr/>
            </a:pPr>
            <a:r>
              <a:rPr lang="ru-RU" u="none" dirty="0" smtClean="0">
                <a:solidFill>
                  <a:srgbClr val="002060"/>
                </a:solidFill>
                <a:latin typeface="Arial Black" pitchFamily="34" charset="0"/>
              </a:rPr>
              <a:t> </a:t>
            </a:r>
            <a:r>
              <a:rPr lang="ru-RU" u="none" dirty="0">
                <a:solidFill>
                  <a:srgbClr val="002060"/>
                </a:solidFill>
                <a:latin typeface="Arial Black" pitchFamily="34" charset="0"/>
              </a:rPr>
              <a:t>привлечение новых единомышленников к проекту</a:t>
            </a:r>
          </a:p>
        </p:txBody>
      </p:sp>
      <p:pic>
        <p:nvPicPr>
          <p:cNvPr id="14" name="Picture 2" descr="F:\зоя и вера мероприятие\вера\Обложка 1.t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980315" y="3539836"/>
            <a:ext cx="2152650" cy="304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Users\Valentina\Desktop\в.и\резонанс_Ю 16.09.2015 - 0001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735783" y="3689930"/>
            <a:ext cx="2738726" cy="2738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660814" y="492561"/>
            <a:ext cx="83396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u="non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За прошедшие почти полвека следопытского поиска нам удалось узнать обстоятельства гибели Веры Волошиной, найти </a:t>
            </a:r>
            <a:endParaRPr lang="ru-RU" sz="1600" b="1" u="none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pPr>
              <a:defRPr/>
            </a:pPr>
            <a:r>
              <a:rPr lang="ru-RU" sz="1600" b="1" u="none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ее </a:t>
            </a:r>
            <a:r>
              <a:rPr lang="ru-RU" sz="1600" b="1" u="non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могилу, и многое сделать для того, чтобы </a:t>
            </a:r>
            <a:r>
              <a:rPr lang="ru-RU" sz="1600" b="1" u="none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увековечить</a:t>
            </a:r>
          </a:p>
          <a:p>
            <a:pPr>
              <a:defRPr/>
            </a:pPr>
            <a:r>
              <a:rPr lang="ru-RU" sz="1600" b="1" u="none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</a:t>
            </a:r>
            <a:r>
              <a:rPr lang="ru-RU" sz="1600" b="1" u="non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память славой сибирячки</a:t>
            </a:r>
            <a:r>
              <a:rPr lang="ru-RU" sz="1600" b="1" u="none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. </a:t>
            </a:r>
          </a:p>
        </p:txBody>
      </p:sp>
      <p:pic>
        <p:nvPicPr>
          <p:cNvPr id="5" name="Рисунок 1"/>
          <p:cNvPicPr>
            <a:picLocks noChangeAspect="1"/>
          </p:cNvPicPr>
          <p:nvPr/>
        </p:nvPicPr>
        <p:blipFill>
          <a:blip r:embed="rId3"/>
          <a:srcRect b="26903"/>
          <a:stretch>
            <a:fillRect/>
          </a:stretch>
        </p:blipFill>
        <p:spPr bwMode="auto">
          <a:xfrm>
            <a:off x="8533907" y="1857870"/>
            <a:ext cx="1439863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196554" y="2969696"/>
            <a:ext cx="1728787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F:\зоя и вера мероприятие\вера\DSC_35908 800600.jpg"/>
          <p:cNvPicPr>
            <a:picLocks noChangeAspect="1" noChangeArrowheads="1"/>
          </p:cNvPicPr>
          <p:nvPr/>
        </p:nvPicPr>
        <p:blipFill>
          <a:blip r:embed="rId5"/>
          <a:srcRect t="3580" r="4823" b="6918"/>
          <a:stretch>
            <a:fillRect/>
          </a:stretch>
        </p:blipFill>
        <p:spPr bwMode="auto">
          <a:xfrm>
            <a:off x="7569426" y="4479308"/>
            <a:ext cx="2474912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2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884376" y="0"/>
            <a:ext cx="889000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7"/>
          <p:cNvSpPr>
            <a:spLocks noChangeArrowheads="1"/>
          </p:cNvSpPr>
          <p:nvPr/>
        </p:nvSpPr>
        <p:spPr bwMode="auto">
          <a:xfrm>
            <a:off x="323849" y="4174982"/>
            <a:ext cx="6658841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450850" eaLnBrk="0" hangingPunct="0"/>
            <a:r>
              <a:rPr lang="ru-RU" sz="1600" b="1" u="none" dirty="0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  <a:t>Таким образом, патриотическое движение «Имя в истории Кузбасса- Имя а истории России», как и многие проекты, приобретёт массовый характер не только в детском доме, но и в области, России, свяжет узами дружбы  многие города Подмосковья, Москвы, Крыма, Беларуси, Кузбасса. Даст новые возможности для научной и поисковой работы.</a:t>
            </a:r>
            <a:endParaRPr lang="ru-RU" sz="1600" b="1" u="none" dirty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12" name="Рисунок 13" descr="http://ussrvopros.ru/images/Istoria_SSSR/VOV/Vera-Voloshina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21673" y="412892"/>
            <a:ext cx="2230582" cy="192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290946" y="2704236"/>
            <a:ext cx="831668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002060"/>
                </a:solidFill>
                <a:latin typeface="Arial Black" pitchFamily="34" charset="0"/>
              </a:rPr>
              <a:t>Благодаря большой поисково-краеведческой работе нашего Руководителя школьного музея и журналиста Г. Н Фролова в 1994г. Героине -</a:t>
            </a:r>
            <a:r>
              <a:rPr lang="ru-RU" sz="1600" b="1" dirty="0" err="1" smtClean="0">
                <a:solidFill>
                  <a:srgbClr val="002060"/>
                </a:solidFill>
                <a:latin typeface="Arial Black" pitchFamily="34" charset="0"/>
              </a:rPr>
              <a:t>Кузбассовке</a:t>
            </a:r>
            <a:r>
              <a:rPr lang="ru-RU" sz="1600" b="1" dirty="0" smtClean="0">
                <a:solidFill>
                  <a:srgbClr val="002060"/>
                </a:solidFill>
                <a:latin typeface="Arial Black" pitchFamily="34" charset="0"/>
              </a:rPr>
              <a:t> было присвоено звание Героя России. Совету музея  были присланы документы подтверждающие  о ее награждении. </a:t>
            </a:r>
            <a:endParaRPr lang="ru-RU" sz="16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4"/>
          <p:cNvPicPr>
            <a:picLocks noChangeAspect="1" noChangeArrowheads="1"/>
          </p:cNvPicPr>
          <p:nvPr/>
        </p:nvPicPr>
        <p:blipFill>
          <a:blip r:embed="rId3"/>
          <a:srcRect l="12767" r="8055" b="32382"/>
          <a:stretch>
            <a:fillRect/>
          </a:stretch>
        </p:blipFill>
        <p:spPr bwMode="auto">
          <a:xfrm>
            <a:off x="180109" y="3158836"/>
            <a:ext cx="1753289" cy="1676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7411" name="Picture 5"/>
          <p:cNvPicPr>
            <a:picLocks noChangeAspect="1" noChangeArrowheads="1"/>
          </p:cNvPicPr>
          <p:nvPr/>
        </p:nvPicPr>
        <p:blipFill>
          <a:blip r:embed="rId4"/>
          <a:srcRect l="12265" r="7237" b="16655"/>
          <a:stretch>
            <a:fillRect/>
          </a:stretch>
        </p:blipFill>
        <p:spPr bwMode="auto">
          <a:xfrm>
            <a:off x="4934962" y="2084242"/>
            <a:ext cx="3371850" cy="255702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7412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2202" y="4970463"/>
            <a:ext cx="2520950" cy="1887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7413" name="Picture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195954" y="4162137"/>
            <a:ext cx="2811463" cy="24177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7414" name="Rectangle 12"/>
          <p:cNvSpPr>
            <a:spLocks noChangeArrowheads="1"/>
          </p:cNvSpPr>
          <p:nvPr/>
        </p:nvSpPr>
        <p:spPr bwMode="auto">
          <a:xfrm>
            <a:off x="3214255" y="4778808"/>
            <a:ext cx="6415232" cy="132562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1" dirty="0">
                <a:solidFill>
                  <a:srgbClr val="002060"/>
                </a:solidFill>
                <a:latin typeface="Favorit Pro"/>
                <a:ea typeface="Noto Sans CJK SC Regular"/>
                <a:cs typeface="Noto Sans CJK SC Regular"/>
              </a:rPr>
              <a:t>Перезахоронение останков защитников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1" dirty="0">
                <a:solidFill>
                  <a:srgbClr val="002060"/>
                </a:solidFill>
                <a:latin typeface="Favorit Pro"/>
                <a:ea typeface="Noto Sans CJK SC Regular"/>
                <a:cs typeface="Noto Sans CJK SC Regular"/>
              </a:rPr>
              <a:t> Москвы состоялось, но поиск тех, кто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1" dirty="0">
                <a:solidFill>
                  <a:srgbClr val="002060"/>
                </a:solidFill>
                <a:latin typeface="Favorit Pro"/>
                <a:ea typeface="Noto Sans CJK SC Regular"/>
                <a:cs typeface="Noto Sans CJK SC Regular"/>
              </a:rPr>
              <a:t> сложил голову на поле брани </a:t>
            </a:r>
            <a:r>
              <a:rPr lang="ru-RU" sz="2000" b="1" dirty="0" smtClean="0">
                <a:solidFill>
                  <a:srgbClr val="002060"/>
                </a:solidFill>
                <a:latin typeface="Favorit Pro"/>
                <a:ea typeface="Noto Sans CJK SC Regular"/>
                <a:cs typeface="Noto Sans CJK SC Regular"/>
              </a:rPr>
              <a:t>продолжается Первый памятник перезахоронения</a:t>
            </a:r>
            <a:r>
              <a:rPr lang="ru-RU" b="1" dirty="0" smtClean="0">
                <a:solidFill>
                  <a:srgbClr val="002060"/>
                </a:solidFill>
                <a:latin typeface="Favorit Pro"/>
                <a:ea typeface="Noto Sans CJK SC Regular"/>
                <a:cs typeface="Noto Sans CJK SC Regular"/>
              </a:rPr>
              <a:t>. </a:t>
            </a:r>
            <a:endParaRPr lang="ru-RU" b="1" dirty="0">
              <a:solidFill>
                <a:srgbClr val="002060"/>
              </a:solidFill>
              <a:latin typeface="Favorit Pro"/>
              <a:ea typeface="Noto Sans CJK SC Regular"/>
              <a:cs typeface="Noto Sans CJK SC Regular"/>
            </a:endParaRPr>
          </a:p>
        </p:txBody>
      </p:sp>
      <p:sp>
        <p:nvSpPr>
          <p:cNvPr id="17415" name="Rectangle 13"/>
          <p:cNvSpPr>
            <a:spLocks noChangeArrowheads="1"/>
          </p:cNvSpPr>
          <p:nvPr/>
        </p:nvSpPr>
        <p:spPr bwMode="auto">
          <a:xfrm>
            <a:off x="2543695" y="473075"/>
            <a:ext cx="8791055" cy="132562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1" dirty="0" smtClean="0">
                <a:solidFill>
                  <a:srgbClr val="002060"/>
                </a:solidFill>
                <a:latin typeface="Favorit Pro"/>
                <a:ea typeface="Noto Sans CJK SC Regular"/>
                <a:cs typeface="Noto Sans CJK SC Regular"/>
              </a:rPr>
              <a:t>Участники похода  участвовали в раскопках .В </a:t>
            </a:r>
            <a:r>
              <a:rPr lang="ru-RU" sz="2000" b="1" dirty="0">
                <a:solidFill>
                  <a:srgbClr val="002060"/>
                </a:solidFill>
                <a:latin typeface="Favorit Pro"/>
                <a:ea typeface="Noto Sans CJK SC Regular"/>
                <a:cs typeface="Noto Sans CJK SC Regular"/>
              </a:rPr>
              <a:t>1991г в </a:t>
            </a:r>
            <a:r>
              <a:rPr lang="ru-RU" sz="2000" b="1" dirty="0" err="1">
                <a:solidFill>
                  <a:srgbClr val="002060"/>
                </a:solidFill>
                <a:latin typeface="Favorit Pro"/>
                <a:ea typeface="Noto Sans CJK SC Regular"/>
                <a:cs typeface="Noto Sans CJK SC Regular"/>
              </a:rPr>
              <a:t>Таширово</a:t>
            </a:r>
            <a:r>
              <a:rPr lang="ru-RU" sz="2000" b="1" dirty="0">
                <a:solidFill>
                  <a:srgbClr val="002060"/>
                </a:solidFill>
                <a:latin typeface="Favorit Pro"/>
                <a:ea typeface="Noto Sans CJK SC Regular"/>
                <a:cs typeface="Noto Sans CJK SC Regular"/>
              </a:rPr>
              <a:t> прошла церемония перезахоронения  солдат погибших в Великой </a:t>
            </a:r>
            <a:r>
              <a:rPr lang="ru-RU" sz="2000" b="1" dirty="0" smtClean="0">
                <a:solidFill>
                  <a:srgbClr val="002060"/>
                </a:solidFill>
                <a:latin typeface="Favorit Pro"/>
                <a:ea typeface="Noto Sans CJK SC Regular"/>
                <a:cs typeface="Noto Sans CJK SC Regular"/>
              </a:rPr>
              <a:t>Отечественной </a:t>
            </a:r>
            <a:r>
              <a:rPr lang="ru-RU" sz="2000" b="1" dirty="0">
                <a:solidFill>
                  <a:srgbClr val="002060"/>
                </a:solidFill>
                <a:latin typeface="Favorit Pro"/>
                <a:ea typeface="Noto Sans CJK SC Regular"/>
                <a:cs typeface="Noto Sans CJK SC Regular"/>
              </a:rPr>
              <a:t>войне. </a:t>
            </a:r>
            <a:r>
              <a:rPr lang="ru-RU" sz="2000" b="1" dirty="0" smtClean="0">
                <a:solidFill>
                  <a:srgbClr val="002060"/>
                </a:solidFill>
                <a:latin typeface="Favorit Pro"/>
                <a:ea typeface="Noto Sans CJK SC Regular"/>
                <a:cs typeface="Noto Sans CJK SC Regular"/>
              </a:rPr>
              <a:t>В последствии на этом месте образовался мемориальный комплекс</a:t>
            </a:r>
            <a:endParaRPr lang="ru-RU" sz="2000" b="1" dirty="0">
              <a:solidFill>
                <a:srgbClr val="002060"/>
              </a:solidFill>
              <a:latin typeface="Favorit Pro"/>
              <a:ea typeface="Noto Sans CJK SC Regular"/>
              <a:cs typeface="Noto Sans CJK SC Regular"/>
            </a:endParaRPr>
          </a:p>
        </p:txBody>
      </p:sp>
      <p:sp>
        <p:nvSpPr>
          <p:cNvPr id="17416" name="Rectangle 14"/>
          <p:cNvSpPr>
            <a:spLocks noChangeArrowheads="1"/>
          </p:cNvSpPr>
          <p:nvPr/>
        </p:nvSpPr>
        <p:spPr bwMode="auto">
          <a:xfrm>
            <a:off x="395288" y="0"/>
            <a:ext cx="5070475" cy="649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600" b="1">
                <a:solidFill>
                  <a:srgbClr val="002060"/>
                </a:solidFill>
                <a:latin typeface="Favorit Pro"/>
                <a:ea typeface="Noto Sans CJK SC Regular"/>
                <a:cs typeface="Noto Sans CJK SC Regular"/>
              </a:rPr>
              <a:t>История мемориала</a:t>
            </a:r>
          </a:p>
        </p:txBody>
      </p:sp>
      <p:pic>
        <p:nvPicPr>
          <p:cNvPr id="17417" name="Picture 8" descr="J:\фотл нара\Мемориальный комплекс\IMG_20220330_111245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592561" y="1588653"/>
            <a:ext cx="3371850" cy="24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9" name="Picture 5" descr="F:\конференция\24.04 перезахоронение\DSC03173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211820" y="2587192"/>
            <a:ext cx="2532063" cy="189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0" name="Picture 7" descr="J:\фотл нара\Мемориальный комплекс\IMG_20220330_111410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90104" y="588530"/>
            <a:ext cx="1782041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76288" y="0"/>
            <a:ext cx="12192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2" descr="J:\фотл нара\Место казни\Новая папка\IMG_20220329_1029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45500" y="3959225"/>
            <a:ext cx="3097213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5" descr="J:\фотл нара\Место казни\Новая папка\IMG_20220329_10231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94910" y="783504"/>
            <a:ext cx="3403745" cy="2554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2" descr="G:\2017\2017г А\портфолио Юргинский ГО Туралин.А.А\фото Юргинский ГО Туралина А.А\Изображение 060.jpg"/>
          <p:cNvPicPr>
            <a:picLocks noChangeAspect="1" noChangeArrowheads="1"/>
          </p:cNvPicPr>
          <p:nvPr/>
        </p:nvPicPr>
        <p:blipFill>
          <a:blip r:embed="rId5"/>
          <a:srcRect l="17702" t="-8691" r="35352" b="14165"/>
          <a:stretch>
            <a:fillRect/>
          </a:stretch>
        </p:blipFill>
        <p:spPr bwMode="auto">
          <a:xfrm>
            <a:off x="6172200" y="3573463"/>
            <a:ext cx="1928813" cy="270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Прямоугольник 7"/>
          <p:cNvSpPr>
            <a:spLocks noChangeArrowheads="1"/>
          </p:cNvSpPr>
          <p:nvPr/>
        </p:nvSpPr>
        <p:spPr bwMode="auto">
          <a:xfrm>
            <a:off x="293688" y="188913"/>
            <a:ext cx="9282112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002060"/>
                </a:solidFill>
                <a:latin typeface="Favorit Pro"/>
                <a:cs typeface="Times New Roman" pitchFamily="18" charset="0"/>
              </a:rPr>
              <a:t>Сотрудничество единомышленников, друзей.</a:t>
            </a:r>
          </a:p>
          <a:p>
            <a:endParaRPr lang="ru-RU">
              <a:latin typeface="Calibri" pitchFamily="34" charset="0"/>
            </a:endParaRPr>
          </a:p>
        </p:txBody>
      </p:sp>
      <p:pic>
        <p:nvPicPr>
          <p:cNvPr id="21510" name="Рисунок 4" descr="100_168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786967"/>
            <a:ext cx="3027363" cy="213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Рисунок 23" descr="G:\москва\100_169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506690" y="2109788"/>
            <a:ext cx="2639147" cy="172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Рисунок 9" descr="http://xn----7sbhhdd7apencbh6a5g9c.xn--p1ai/upload/resize_cache/iblock/4a0/575_270_2/4a026bc540718a749d65342af673ca0d.JPG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588375" y="223838"/>
            <a:ext cx="3244850" cy="174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11" descr="C:\Users\Пользователь\Desktop\Соц. договора\ФОТО договорЛицей\5 001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416877" y="3449783"/>
            <a:ext cx="1960563" cy="2827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4" name="Picture 2" descr="G:\ФОТО договор\IMG_20220322_090904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3522230"/>
            <a:ext cx="2979738" cy="223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10" descr="C:\Users\Валентина\Desktop\2017г А\портфолио Юргинский ГО Туралин.А.А\фото Юргинский ГО Туралина А.А\DSC050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2974" y="3352511"/>
            <a:ext cx="3643312" cy="273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692728" y="1440874"/>
            <a:ext cx="89897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Arial Black" pitchFamily="34" charset="0"/>
              </a:rPr>
              <a:t>Государственное казенное учреждение для детей-сирот и детей, оставшихся без попечения родителей « Детский дом  «Радуга» </a:t>
            </a:r>
            <a:endParaRPr lang="ru-RU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92481" y="2129687"/>
            <a:ext cx="941860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b="1" dirty="0">
                <a:solidFill>
                  <a:srgbClr val="002060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 652050 г.Юрга Кемеровской области, ул. Машиностроителей, 14; 8 (384 - 51) 4-97-91(факс), 8-923-501-05-48; е-</a:t>
            </a:r>
            <a:r>
              <a:rPr lang="en-US" b="1" dirty="0">
                <a:solidFill>
                  <a:srgbClr val="002060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mail</a:t>
            </a:r>
            <a:r>
              <a:rPr lang="ru-RU" b="1" dirty="0">
                <a:solidFill>
                  <a:srgbClr val="002060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: </a:t>
            </a:r>
            <a:r>
              <a:rPr lang="en-US" sz="2000" dirty="0" err="1">
                <a:solidFill>
                  <a:srgbClr val="002060"/>
                </a:solidFill>
                <a:latin typeface="Arial Black" pitchFamily="34" charset="0"/>
                <a:hlinkClick r:id="rId4"/>
              </a:rPr>
              <a:t>radugayurga</a:t>
            </a:r>
            <a:r>
              <a:rPr lang="ru-RU" sz="2000" dirty="0">
                <a:solidFill>
                  <a:srgbClr val="002060"/>
                </a:solidFill>
                <a:latin typeface="Arial Black" pitchFamily="34" charset="0"/>
                <a:hlinkClick r:id="rId4"/>
              </a:rPr>
              <a:t>@</a:t>
            </a:r>
            <a:r>
              <a:rPr lang="en-US" sz="2000" dirty="0">
                <a:solidFill>
                  <a:srgbClr val="002060"/>
                </a:solidFill>
                <a:latin typeface="Arial Black" pitchFamily="34" charset="0"/>
                <a:hlinkClick r:id="rId4"/>
              </a:rPr>
              <a:t>mail</a:t>
            </a:r>
            <a:r>
              <a:rPr lang="ru-RU" sz="2000" dirty="0">
                <a:solidFill>
                  <a:srgbClr val="002060"/>
                </a:solidFill>
                <a:latin typeface="Arial Black" pitchFamily="34" charset="0"/>
                <a:hlinkClick r:id="rId4"/>
              </a:rPr>
              <a:t>.</a:t>
            </a:r>
            <a:r>
              <a:rPr lang="en-US" sz="2000" dirty="0" err="1">
                <a:solidFill>
                  <a:srgbClr val="002060"/>
                </a:solidFill>
                <a:latin typeface="Arial Black" pitchFamily="34" charset="0"/>
                <a:hlinkClick r:id="rId4"/>
              </a:rPr>
              <a:t>ru</a:t>
            </a:r>
            <a:endParaRPr lang="ru-RU" sz="20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23994" y="713249"/>
            <a:ext cx="5692775" cy="4603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avorit Pro"/>
              </a:rPr>
              <a:t>Приглашаем к сотрудничеству</a:t>
            </a:r>
            <a:endParaRPr lang="ru-RU" sz="2400" dirty="0">
              <a:solidFill>
                <a:srgbClr val="002060"/>
              </a:solidFill>
              <a:latin typeface="Favorit Pro"/>
              <a:cs typeface="+mn-cs"/>
            </a:endParaRPr>
          </a:p>
        </p:txBody>
      </p:sp>
      <p:pic>
        <p:nvPicPr>
          <p:cNvPr id="13" name="Picture 3" descr="D:\с рабочего\в.и\100_024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50365" y="3298578"/>
            <a:ext cx="3523816" cy="2749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465127" y="3357563"/>
            <a:ext cx="3241964" cy="2599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660</TotalTime>
  <Words>754</Words>
  <Application>Microsoft Office PowerPoint</Application>
  <PresentationFormat>Произвольный</PresentationFormat>
  <Paragraphs>77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 Office User</dc:creator>
  <cp:lastModifiedBy>biblioteka</cp:lastModifiedBy>
  <cp:revision>60</cp:revision>
  <dcterms:created xsi:type="dcterms:W3CDTF">2022-07-28T15:51:51Z</dcterms:created>
  <dcterms:modified xsi:type="dcterms:W3CDTF">2025-08-27T07:59:04Z</dcterms:modified>
</cp:coreProperties>
</file>