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60" r:id="rId2"/>
    <p:sldId id="272" r:id="rId3"/>
    <p:sldId id="266" r:id="rId4"/>
    <p:sldId id="285" r:id="rId5"/>
    <p:sldId id="284" r:id="rId6"/>
    <p:sldId id="283" r:id="rId7"/>
    <p:sldId id="256" r:id="rId8"/>
    <p:sldId id="286" r:id="rId9"/>
    <p:sldId id="275" r:id="rId10"/>
    <p:sldId id="258" r:id="rId11"/>
    <p:sldId id="262" r:id="rId12"/>
    <p:sldId id="263" r:id="rId13"/>
    <p:sldId id="269" r:id="rId14"/>
    <p:sldId id="287" r:id="rId15"/>
    <p:sldId id="278" r:id="rId16"/>
    <p:sldId id="288" r:id="rId17"/>
    <p:sldId id="291" r:id="rId18"/>
    <p:sldId id="289" r:id="rId19"/>
    <p:sldId id="281" r:id="rId20"/>
    <p:sldId id="282" r:id="rId21"/>
    <p:sldId id="276" r:id="rId22"/>
    <p:sldId id="265" r:id="rId23"/>
    <p:sldId id="290" r:id="rId24"/>
  </p:sldIdLst>
  <p:sldSz cx="9144000" cy="6858000" type="screen4x3"/>
  <p:notesSz cx="6742113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99"/>
    <a:srgbClr val="000099"/>
    <a:srgbClr val="080808"/>
    <a:srgbClr val="3D20E8"/>
    <a:srgbClr val="FBAFE2"/>
    <a:srgbClr val="1CEC35"/>
    <a:srgbClr val="FEF3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9635" autoAdjust="0"/>
  </p:normalViewPr>
  <p:slideViewPr>
    <p:cSldViewPr snapToGrid="0" showGuides="1">
      <p:cViewPr varScale="1">
        <p:scale>
          <a:sx n="74" d="100"/>
          <a:sy n="74" d="100"/>
        </p:scale>
        <p:origin x="1206" y="72"/>
      </p:cViewPr>
      <p:guideLst>
        <p:guide orient="horz" pos="220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677" cy="6858000"/>
          </a:xfrm>
        </p:grpSpPr>
        <p:pic>
          <p:nvPicPr>
            <p:cNvPr id="5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7" name="Picture 11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8"/>
            <a:stretch>
              <a:fillRect/>
            </a:stretch>
          </p:blipFill>
          <p:spPr bwMode="auto">
            <a:xfrm>
              <a:off x="0" y="3128434"/>
              <a:ext cx="1664208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2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8"/>
            <a:stretch>
              <a:fillRect/>
            </a:stretch>
          </p:blipFill>
          <p:spPr bwMode="auto">
            <a:xfrm>
              <a:off x="7480469" y="3128434"/>
              <a:ext cx="1664208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9" name="Straight Connector 14"/>
          <p:cNvCxnSpPr/>
          <p:nvPr/>
        </p:nvCxnSpPr>
        <p:spPr>
          <a:xfrm>
            <a:off x="2019300" y="3471863"/>
            <a:ext cx="511333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838" y="5054600"/>
            <a:ext cx="6731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CFECC-0BFE-460D-BA32-46CECD7EBA90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2463" y="5054600"/>
            <a:ext cx="40640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725" y="5054600"/>
            <a:ext cx="414338" cy="279400"/>
          </a:xfrm>
        </p:spPr>
        <p:txBody>
          <a:bodyPr/>
          <a:lstStyle>
            <a:lvl1pPr>
              <a:defRPr/>
            </a:lvl1pPr>
          </a:lstStyle>
          <a:p>
            <a:fld id="{811CB3EC-2647-4988-A486-94E117A7B57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4766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2CA9F-A69C-4E18-997B-3239DAEDC2A8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5D1E3-C412-4897-A80D-6F28A88BF7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68235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0"/>
          <p:cNvCxnSpPr/>
          <p:nvPr/>
        </p:nvCxnSpPr>
        <p:spPr>
          <a:xfrm>
            <a:off x="1277938" y="35988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0FD55-C777-459E-B7E5-4E4AE03642D2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6EF95F-C0FC-49FE-823C-49A75138C7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3223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CAACE-B11E-4C28-B44A-2F6F1E1D133A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28F33F-074B-40D1-97BA-A63E88826D7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34595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40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50579-62CF-4B49-A484-3A7A4B20F672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93DAA-CD38-43FA-8F75-1CD842C86DF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9657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A1DDE-22F9-4926-8D40-A580157241A4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B5044-CCED-4AFF-9044-BDFBCBB404A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53875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61529-DFB1-4CCB-9068-F3E071C09EC1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61EBA-8AD8-4ED5-91E0-39366D4A8B8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9575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277938" y="2913063"/>
            <a:ext cx="23336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FCE8-DB3F-408E-8DCE-9F94F5AB07C2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06CBF-4DF4-4C9F-9034-5CA1DD2FA43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31290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4A9C0-CEF7-4FD9-8450-E95C69914BB2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334D9-BA88-43B9-8524-B6FDFA9BA1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5426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DCC71-A6C3-448B-9B3C-73C5148FC8C5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1AEBF1-1FF0-474B-8366-B82C1B5DD0C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9212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277938" y="41402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54FA-6D66-40C6-902D-5FBBB869D44D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97FEB-A02F-4A44-A6A3-70C829CAAC1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5359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49313" y="904875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0" hangingPunct="0">
              <a:defRPr/>
            </a:pPr>
            <a:r>
              <a:rPr lang="en-US" altLang="ru-RU" sz="7200" smtClean="0"/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634288" y="2827338"/>
            <a:ext cx="457200" cy="58578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r" eaLnBrk="0" hangingPunct="0">
              <a:defRPr/>
            </a:pPr>
            <a:r>
              <a:rPr lang="en-US" altLang="ru-RU" sz="7200" smtClean="0"/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277938" y="41402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9620D-922B-41C9-9F2C-4658F395C884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1124133-9323-4F25-ACB9-BA8ED3E257C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2928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3E3E0-8F5D-462D-9806-CC03BDDD0718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B8F8D-A16B-4DAF-A4A7-1CAC6D750E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864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77888" y="896938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0" hangingPunct="0">
              <a:defRPr/>
            </a:pPr>
            <a:r>
              <a:rPr lang="en-US" altLang="ru-RU" sz="8000" smtClean="0"/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650163" y="2608263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r" eaLnBrk="0" hangingPunct="0">
              <a:defRPr/>
            </a:pPr>
            <a:r>
              <a:rPr lang="en-US" altLang="ru-RU" sz="8000" smtClean="0"/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277938" y="34290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8BF61-C2F8-4244-A87C-D0B6920CF720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086606BB-B1D5-4E46-B48F-2B291B33ED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2694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277938" y="34290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rtlCol="0">
            <a:normAutofit/>
          </a:bodyPr>
          <a:lstStyle>
            <a:lvl1pPr>
              <a:defRPr lang="en-US" sz="3200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97DC-D46E-48C7-9444-9137921458BF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1EFCC0E-C388-47AD-B5D8-3C0999E404F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29301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277938" y="2354263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423C5-4513-4514-A644-6DCA9FFE6259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02180-AA5C-4CF9-9E1D-BC9191F3954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52319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6245225" y="906463"/>
            <a:ext cx="0" cy="496887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00649-AB3C-4F7F-8EB8-6AE4CA37977E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273C6-64AF-40FA-947F-411735F01F5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47145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 userDrawn="1"/>
        </p:nvSpPr>
        <p:spPr>
          <a:xfrm>
            <a:off x="685800" y="1231900"/>
            <a:ext cx="7772400" cy="13057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>
                  <a:solidFill>
                    <a:schemeClr val="bg2">
                      <a:lumMod val="10000"/>
                    </a:schemeClr>
                  </a:solidFill>
                </a:ln>
              </a:rPr>
              <a:t>Название презентации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7FA85-368A-43C4-9A4C-4BD55A03F54C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3F8EA-E5C4-4ACE-ACA4-AE2A44F55A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70144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 userDrawn="1"/>
        </p:nvSpPr>
        <p:spPr>
          <a:xfrm>
            <a:off x="628650" y="292100"/>
            <a:ext cx="7886700" cy="13057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>
                  <a:solidFill>
                    <a:schemeClr val="bg2">
                      <a:lumMod val="10000"/>
                    </a:schemeClr>
                  </a:solidFill>
                </a:ln>
              </a:rPr>
              <a:t>Название презентации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530726"/>
          </a:xfrm>
          <a:solidFill>
            <a:schemeClr val="bg1">
              <a:alpha val="61000"/>
            </a:schemeClr>
          </a:solidFill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5EF01-02E2-4D55-9AFD-17CA68611DE5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6F279-9CAE-4064-89D1-C22DADAFA20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8834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0"/>
            <a:ext cx="9151938" cy="6858000"/>
            <a:chOff x="0" y="0"/>
            <a:chExt cx="9152467" cy="6858000"/>
          </a:xfrm>
        </p:grpSpPr>
        <p:pic>
          <p:nvPicPr>
            <p:cNvPr id="1032" name="Picture 7" descr="SD-PanelContent.png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14240"/>
            <a:stretch>
              <a:fillRect/>
            </a:stretch>
          </p:blipFill>
          <p:spPr bwMode="auto">
            <a:xfrm>
              <a:off x="0" y="3128434"/>
              <a:ext cx="68580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14240"/>
            <a:stretch>
              <a:fillRect/>
            </a:stretch>
          </p:blipFill>
          <p:spPr bwMode="auto">
            <a:xfrm>
              <a:off x="8466667" y="3128434"/>
              <a:ext cx="68580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176338" y="915988"/>
            <a:ext cx="6799262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76338" y="2490788"/>
            <a:ext cx="6799262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350" y="5961063"/>
            <a:ext cx="11493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0" hangingPunct="0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E7094656-0CF5-4946-9E05-9533E0C6C4DB}" type="datetimeFigureOut">
              <a:rPr lang="ru-RU"/>
              <a:pPr>
                <a:defRPr/>
              </a:pPr>
              <a:t>19.12.2018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338" y="5961063"/>
            <a:ext cx="51054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313" y="5961063"/>
            <a:ext cx="395287" cy="2794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000">
                <a:latin typeface="Garamond" panose="02020404030301010803" pitchFamily="18" charset="0"/>
              </a:defRPr>
            </a:lvl1pPr>
          </a:lstStyle>
          <a:p>
            <a:fld id="{0D12AD00-3493-42BE-A032-1073280F790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0" r:id="rId1"/>
    <p:sldLayoutId id="2147484471" r:id="rId2"/>
    <p:sldLayoutId id="2147484472" r:id="rId3"/>
    <p:sldLayoutId id="2147484473" r:id="rId4"/>
    <p:sldLayoutId id="2147484474" r:id="rId5"/>
    <p:sldLayoutId id="2147484475" r:id="rId6"/>
    <p:sldLayoutId id="2147484466" r:id="rId7"/>
    <p:sldLayoutId id="2147484476" r:id="rId8"/>
    <p:sldLayoutId id="2147484467" r:id="rId9"/>
    <p:sldLayoutId id="2147484468" r:id="rId10"/>
    <p:sldLayoutId id="2147484477" r:id="rId11"/>
    <p:sldLayoutId id="2147484478" r:id="rId12"/>
    <p:sldLayoutId id="2147484469" r:id="rId13"/>
    <p:sldLayoutId id="2147484479" r:id="rId14"/>
    <p:sldLayoutId id="2147484480" r:id="rId15"/>
    <p:sldLayoutId id="2147484481" r:id="rId16"/>
    <p:sldLayoutId id="2147484482" r:id="rId17"/>
    <p:sldLayoutId id="2147484483" r:id="rId18"/>
    <p:sldLayoutId id="2147484484" r:id="rId19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5450" y="1427163"/>
            <a:ext cx="5664200" cy="37242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C00000"/>
                </a:solidFill>
              </a:rPr>
              <a:t>Исследовательский проект</a:t>
            </a: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>«За здоровьем</a:t>
            </a:r>
            <a:r>
              <a:rPr lang="en-US" sz="5400" b="1" dirty="0" smtClean="0">
                <a:solidFill>
                  <a:schemeClr val="accent2">
                    <a:lumMod val="75000"/>
                  </a:schemeClr>
                </a:solidFill>
              </a:rPr>
              <a:t> -</a:t>
            </a: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> всей семьей</a:t>
            </a:r>
            <a:r>
              <a:rPr lang="ru-RU" sz="5400" b="1" dirty="0" smtClean="0">
                <a:solidFill>
                  <a:srgbClr val="00B0F0"/>
                </a:solidFill>
              </a:rPr>
              <a:t> </a:t>
            </a: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>»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7412" name="Подзаголовок 4"/>
          <p:cNvSpPr txBox="1">
            <a:spLocks/>
          </p:cNvSpPr>
          <p:nvPr/>
        </p:nvSpPr>
        <p:spPr bwMode="auto">
          <a:xfrm>
            <a:off x="265113" y="5680075"/>
            <a:ext cx="860266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buClr>
                <a:schemeClr val="accent1"/>
              </a:buClr>
              <a:buSzPct val="115000"/>
              <a:buFont typeface="Arial" panose="020B0604020202020204" pitchFamily="34" charset="0"/>
              <a:buNone/>
            </a:pPr>
            <a:r>
              <a:rPr lang="ru-RU" altLang="ru-RU" sz="1600" i="1">
                <a:latin typeface="Book Antiqua" panose="02040602050305030304" pitchFamily="18" charset="0"/>
              </a:rPr>
              <a:t>Автор: Пономарева Наталья Сергеевна,</a:t>
            </a:r>
          </a:p>
          <a:p>
            <a:pPr algn="ctr" eaLnBrk="1" hangingPunct="1">
              <a:buClr>
                <a:schemeClr val="accent1"/>
              </a:buClr>
              <a:buSzPct val="115000"/>
              <a:buFont typeface="Arial" panose="020B0604020202020204" pitchFamily="34" charset="0"/>
              <a:buNone/>
            </a:pPr>
            <a:r>
              <a:rPr lang="ru-RU" altLang="ru-RU" sz="1600" i="1">
                <a:latin typeface="Book Antiqua" panose="02040602050305030304" pitchFamily="18" charset="0"/>
              </a:rPr>
              <a:t>воспитатель МБДОУ детский сад №7 «Золотой ключик»</a:t>
            </a:r>
          </a:p>
          <a:p>
            <a:pPr algn="ctr" eaLnBrk="1" hangingPunct="1">
              <a:buClr>
                <a:schemeClr val="accent1"/>
              </a:buClr>
              <a:buSzPct val="115000"/>
              <a:buFont typeface="Arial" panose="020B0604020202020204" pitchFamily="34" charset="0"/>
              <a:buNone/>
            </a:pPr>
            <a:r>
              <a:rPr lang="ru-RU" altLang="ru-RU" sz="1600" i="1">
                <a:latin typeface="Book Antiqua" panose="02040602050305030304" pitchFamily="18" charset="0"/>
              </a:rPr>
              <a:t> городского округа г. Шарья Костромской области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3"/>
          <p:cNvPicPr>
            <a:picLocks noChangeAspect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825611" y="2966484"/>
            <a:ext cx="3470689" cy="260339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819150" y="614363"/>
            <a:ext cx="3783013" cy="1873250"/>
          </a:xfrm>
          <a:prstGeom prst="wedgeRoundRectCallout">
            <a:avLst>
              <a:gd name="adj1" fmla="val 1662"/>
              <a:gd name="adj2" fmla="val 103368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0" hangingPunct="0">
              <a:defRPr/>
            </a:pPr>
            <a:r>
              <a:rPr lang="ru-RU" sz="1600" dirty="0">
                <a:solidFill>
                  <a:schemeClr val="tx1"/>
                </a:solidFill>
                <a:latin typeface="Monotype Corsiva" panose="03010101010201010101" pitchFamily="66" charset="0"/>
              </a:rPr>
              <a:t>Здравствуйте!  Я - простой лесной заяц. У меня дома детишки-зайчишки все по лавкам скок да скок! Четыре сыночка и лапочка дочка! Подскажите, как мне быть, как детей здоровье сохранить? Помогите, подскажите, все мне по порядку разъясните!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 flipH="1">
            <a:off x="4413250" y="3848100"/>
            <a:ext cx="4033838" cy="2293938"/>
          </a:xfrm>
          <a:prstGeom prst="wedgeRoundRectCallout">
            <a:avLst>
              <a:gd name="adj1" fmla="val -11488"/>
              <a:gd name="adj2" fmla="val -106217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0" hangingPunct="0">
              <a:defRPr/>
            </a:pPr>
            <a:r>
              <a:rPr lang="ru-RU" sz="1600" dirty="0">
                <a:solidFill>
                  <a:schemeClr val="tx1"/>
                </a:solidFill>
                <a:latin typeface="Monotype Corsiva" panose="03010101010201010101" pitchFamily="66" charset="0"/>
              </a:rPr>
              <a:t>Уважаемый папа – заяц! Мы предлагаем тебе принять участие в проекте «За здоровьем – всей семьей!» С нами ты узнаешь все о здоровье, о способах его сохранения и укрепления, научишься  сам заботиться о здоровье, и научишь своих  детишек - зайчишек. Ты с нами по страничкам проекта шагай и все о здоровье узнавай!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744538" y="638175"/>
            <a:ext cx="7824787" cy="425450"/>
          </a:xfrm>
        </p:spPr>
        <p:txBody>
          <a:bodyPr/>
          <a:lstStyle/>
          <a:p>
            <a:pPr eaLnBrk="1" hangingPunct="1"/>
            <a:r>
              <a:rPr lang="ru-RU" altLang="ru-RU" sz="1600" b="1" smtClean="0">
                <a:ln>
                  <a:noFill/>
                </a:ln>
                <a:solidFill>
                  <a:srgbClr val="7030A0"/>
                </a:solidFill>
                <a:latin typeface="Book Antiqua" panose="02040602050305030304" pitchFamily="18" charset="0"/>
              </a:rPr>
              <a:t>Проблемы и актуальность  создания проекта</a:t>
            </a:r>
            <a:r>
              <a:rPr lang="ru-RU" altLang="ru-RU" sz="1600" smtClean="0">
                <a:ln>
                  <a:noFill/>
                </a:ln>
                <a:solidFill>
                  <a:srgbClr val="7030A0"/>
                </a:solidFill>
                <a:latin typeface="Book Antiqua" panose="02040602050305030304" pitchFamily="18" charset="0"/>
              </a:rPr>
              <a:t>  </a:t>
            </a:r>
            <a:r>
              <a:rPr lang="ru-RU" altLang="ru-RU" sz="1600" b="1" smtClean="0">
                <a:ln>
                  <a:noFill/>
                </a:ln>
                <a:solidFill>
                  <a:srgbClr val="7030A0"/>
                </a:solidFill>
                <a:latin typeface="Book Antiqua" panose="02040602050305030304" pitchFamily="18" charset="0"/>
              </a:rPr>
              <a:t>«За здоровьем  - всей семьей!»</a:t>
            </a:r>
          </a:p>
        </p:txBody>
      </p:sp>
      <p:sp>
        <p:nvSpPr>
          <p:cNvPr id="20483" name="Текст 4"/>
          <p:cNvSpPr>
            <a:spLocks noGrp="1"/>
          </p:cNvSpPr>
          <p:nvPr>
            <p:ph type="body" sz="half" idx="2"/>
          </p:nvPr>
        </p:nvSpPr>
        <p:spPr>
          <a:xfrm>
            <a:off x="839788" y="1063625"/>
            <a:ext cx="7496175" cy="5794375"/>
          </a:xfrm>
        </p:spPr>
        <p:txBody>
          <a:bodyPr/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ru-RU" alt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ru-RU" alt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Проблема здоровья и его сохранения в современном обществе стоит более чем остро. Каждый родитель хочет видеть своего ребенка здоровым, веселым и физически развитым. </a:t>
            </a:r>
          </a:p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	Приоритетом современной государственной политики России является охрана и защита семьи и семейных ценностей и традиций как основы основ российского общества и государства, сохранение и приумножение здоровья детей, обеспечение их гармоничного развития, продвижение в регионах здоровьсберегающих технологий. Дети должны стать активными участниками в реализации ЭТИХ важнейших социальных задач.</a:t>
            </a:r>
            <a:endParaRPr lang="en-US" altLang="ru-RU" sz="140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	Закон  "</a:t>
            </a:r>
            <a:r>
              <a:rPr lang="ru-RU" altLang="ru-RU" sz="1400" b="1" smtClean="0">
                <a:solidFill>
                  <a:schemeClr val="tx1"/>
                </a:solidFill>
                <a:latin typeface="Book Antiqua" panose="02040602050305030304" pitchFamily="18" charset="0"/>
              </a:rPr>
              <a:t>Об образовании" (ст.18)</a:t>
            </a: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 возлагает всю ответственность за воспитание детей на семью</a:t>
            </a:r>
            <a:r>
              <a:rPr lang="en-US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 </a:t>
            </a: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все остальные социальные институты, </a:t>
            </a:r>
            <a:r>
              <a:rPr lang="en-US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 </a:t>
            </a: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 в том числе и наш детский сад, призваны содействовать и дополнять семейную воспитательную деятельность. </a:t>
            </a:r>
            <a:r>
              <a:rPr lang="ru-RU" altLang="ru-RU" sz="1400" b="1" smtClean="0">
                <a:solidFill>
                  <a:schemeClr val="tx1"/>
                </a:solidFill>
                <a:latin typeface="Book Antiqua" panose="02040602050305030304" pitchFamily="18" charset="0"/>
              </a:rPr>
              <a:t>Задача государства – растить здоровых детей и продлевать жизнь своих граждан.</a:t>
            </a: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 </a:t>
            </a:r>
          </a:p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	Сегодня вопросам сохранения и укрепления здоровья людей в России уделяется особое внимание: в последнее время в нашей стране идет активная работа по формированию здорового образа жизни среди населения. Безусловно, нация должна быть здоровой. Здоровая нация является признаком сильного государства. Одним из главных факторов процветания нации является </a:t>
            </a:r>
            <a:r>
              <a:rPr lang="ru-RU" altLang="ru-RU" sz="1400" b="1" smtClean="0">
                <a:solidFill>
                  <a:schemeClr val="tx1"/>
                </a:solidFill>
                <a:latin typeface="Book Antiqua" panose="02040602050305030304" pitchFamily="18" charset="0"/>
              </a:rPr>
              <a:t>здоровая семья</a:t>
            </a: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. </a:t>
            </a:r>
          </a:p>
          <a:p>
            <a:pPr algn="just">
              <a:spcBef>
                <a:spcPct val="0"/>
              </a:spcBef>
              <a:spcAft>
                <a:spcPct val="0"/>
              </a:spcAft>
            </a:pPr>
            <a:endParaRPr lang="ru-RU" altLang="ru-RU" sz="140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</a:pPr>
            <a:endParaRPr lang="ru-RU" altLang="ru-RU" sz="140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just"/>
            <a:endParaRPr lang="ru-RU" altLang="ru-RU" sz="140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just"/>
            <a:endParaRPr lang="ru-RU" altLang="ru-RU" sz="1400" smtClean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1084523" y="754911"/>
            <a:ext cx="1589049" cy="1589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946150" y="2455863"/>
            <a:ext cx="2179638" cy="1201737"/>
          </a:xfrm>
          <a:prstGeom prst="wedgeRoundRectCallout">
            <a:avLst>
              <a:gd name="adj1" fmla="val -7380"/>
              <a:gd name="adj2" fmla="val -97676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i="1" dirty="0">
                <a:solidFill>
                  <a:srgbClr val="080808"/>
                </a:solidFill>
                <a:latin typeface="Book Antiqua" pitchFamily="18" charset="0"/>
              </a:rPr>
              <a:t>Как ты думаешь, уважаемый заяц, что такое здоровая семья?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392488" y="638175"/>
            <a:ext cx="4964112" cy="542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b="1" i="1" dirty="0">
              <a:solidFill>
                <a:srgbClr val="000000"/>
              </a:solidFill>
              <a:latin typeface="Book Antiqua" pitchFamily="18" charset="0"/>
            </a:endParaRPr>
          </a:p>
          <a:p>
            <a:pPr algn="ctr">
              <a:defRPr/>
            </a:pPr>
            <a:endParaRPr lang="ru-RU" sz="1400" b="1" i="1" dirty="0">
              <a:solidFill>
                <a:srgbClr val="000000"/>
              </a:solidFill>
              <a:latin typeface="Book Antiqua" pitchFamily="18" charset="0"/>
            </a:endParaRPr>
          </a:p>
          <a:p>
            <a:pPr algn="ctr">
              <a:defRPr/>
            </a:pPr>
            <a:endParaRPr lang="ru-RU" sz="1400" b="1" i="1" dirty="0">
              <a:solidFill>
                <a:srgbClr val="000000"/>
              </a:solidFill>
              <a:latin typeface="Book Antiqua" pitchFamily="18" charset="0"/>
            </a:endParaRPr>
          </a:p>
          <a:p>
            <a:pPr algn="ctr">
              <a:defRPr/>
            </a:pPr>
            <a:endParaRPr lang="ru-RU" sz="1400" b="1" i="1" dirty="0">
              <a:solidFill>
                <a:srgbClr val="000000"/>
              </a:solidFill>
              <a:latin typeface="Book Antiqua" pitchFamily="18" charset="0"/>
            </a:endParaRPr>
          </a:p>
          <a:p>
            <a:pPr algn="ctr">
              <a:defRPr/>
            </a:pPr>
            <a:r>
              <a:rPr lang="ru-RU" sz="1400" b="1" i="1" dirty="0">
                <a:solidFill>
                  <a:srgbClr val="000000"/>
                </a:solidFill>
                <a:latin typeface="Book Antiqua" pitchFamily="18" charset="0"/>
              </a:rPr>
              <a:t>Семья – это друг о друге забота,</a:t>
            </a:r>
          </a:p>
          <a:p>
            <a:pPr algn="ctr">
              <a:defRPr/>
            </a:pPr>
            <a:r>
              <a:rPr lang="ru-RU" sz="1400" b="1" i="1" dirty="0">
                <a:solidFill>
                  <a:srgbClr val="000000"/>
                </a:solidFill>
                <a:latin typeface="Book Antiqua" pitchFamily="18" charset="0"/>
              </a:rPr>
              <a:t>Семья – это много домашней работы,</a:t>
            </a:r>
          </a:p>
          <a:p>
            <a:pPr algn="ctr">
              <a:defRPr/>
            </a:pPr>
            <a:r>
              <a:rPr lang="ru-RU" sz="1400" b="1" i="1" dirty="0">
                <a:solidFill>
                  <a:srgbClr val="000000"/>
                </a:solidFill>
                <a:latin typeface="Book Antiqua" pitchFamily="18" charset="0"/>
              </a:rPr>
              <a:t>Семья – это важно! Семья – это сложно!</a:t>
            </a:r>
          </a:p>
          <a:p>
            <a:pPr algn="ctr">
              <a:defRPr/>
            </a:pPr>
            <a:r>
              <a:rPr lang="ru-RU" sz="1400" b="1" i="1" dirty="0">
                <a:solidFill>
                  <a:srgbClr val="000000"/>
                </a:solidFill>
                <a:latin typeface="Book Antiqua" pitchFamily="18" charset="0"/>
              </a:rPr>
              <a:t>Но счастливо жить одному невозможно!</a:t>
            </a:r>
          </a:p>
          <a:p>
            <a:pPr algn="just">
              <a:defRPr/>
            </a:pPr>
            <a:endParaRPr lang="ru-RU" sz="1400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chemeClr val="tx1"/>
                </a:solidFill>
                <a:latin typeface="Book Antiqua" pitchFamily="18" charset="0"/>
              </a:rPr>
              <a:t>	Необходимо также помнить, что спорт – это основа здоровья нации. Спорт может и должен решать определенные социальные задачи. Спорт способен укрепить семью, если взрослые вместе с детьми будут проводить свободное время на спортивной площадке. И это тоже – основа крепкого государства. </a:t>
            </a:r>
          </a:p>
          <a:p>
            <a:pPr algn="just">
              <a:defRPr/>
            </a:pPr>
            <a:r>
              <a:rPr lang="ru-RU" sz="1400" dirty="0">
                <a:solidFill>
                  <a:schemeClr val="tx1"/>
                </a:solidFill>
                <a:latin typeface="Book Antiqua" pitchFamily="18" charset="0"/>
              </a:rPr>
              <a:t>	</a:t>
            </a:r>
            <a:r>
              <a:rPr lang="ru-RU" sz="1400" dirty="0">
                <a:solidFill>
                  <a:srgbClr val="000000"/>
                </a:solidFill>
                <a:latin typeface="Book Antiqua" pitchFamily="18" charset="0"/>
              </a:rPr>
              <a:t>Искусство вести здоровый образ жизни доступно каждому, нужно только иметь огромное желание и силу воли, нужно преодолевать свои слабости и свою лень. Вредные привычки легче предотвратить, чем потом от них избавляться. </a:t>
            </a:r>
          </a:p>
          <a:p>
            <a:pPr algn="just">
              <a:defRPr/>
            </a:pPr>
            <a:r>
              <a:rPr lang="ru-RU" sz="1400" dirty="0">
                <a:solidFill>
                  <a:schemeClr val="tx1"/>
                </a:solidFill>
                <a:latin typeface="Book Antiqua" pitchFamily="18" charset="0"/>
              </a:rPr>
              <a:t>	В народе говорят: </a:t>
            </a:r>
            <a:r>
              <a:rPr lang="ru-RU" sz="1400" b="1" dirty="0">
                <a:solidFill>
                  <a:schemeClr val="tx1"/>
                </a:solidFill>
                <a:latin typeface="Book Antiqua" pitchFamily="18" charset="0"/>
              </a:rPr>
              <a:t>«Здоровому – все здорово!». </a:t>
            </a:r>
            <a:r>
              <a:rPr lang="ru-RU" sz="1400" dirty="0">
                <a:solidFill>
                  <a:schemeClr val="tx1"/>
                </a:solidFill>
                <a:latin typeface="Book Antiqua" pitchFamily="18" charset="0"/>
              </a:rPr>
              <a:t>Об этой простой и мудрой истине следует помнить всегда. Сегодня каждый человек должен понимать, что его здоровье и здоровье семьи, в первую очередь, зависят от него самого. Необходима, прежде всего, личная ответственность каждого за свое здоровье и здоровье своей семьи.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56322" name="Picture 2" descr="http://allmults.org/img/p_b/2/14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394" y="3880884"/>
            <a:ext cx="2419399" cy="1814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Текст 4"/>
          <p:cNvSpPr>
            <a:spLocks noGrp="1"/>
          </p:cNvSpPr>
          <p:nvPr>
            <p:ph type="body" sz="half" idx="2"/>
          </p:nvPr>
        </p:nvSpPr>
        <p:spPr>
          <a:xfrm>
            <a:off x="808038" y="1063625"/>
            <a:ext cx="7496175" cy="5794375"/>
          </a:xfrm>
        </p:spPr>
        <p:txBody>
          <a:bodyPr/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</a:rPr>
              <a:t>	Здоровье человека и общества в целом зависит от множества социальных, природных и биологических факторов. Ученые утверждают, что здоровье народа на 50 – 55% определяется образом жизни (ОЖ), на 20-25% – экологическими, на 20% – биологическими (наследственными) факторами и на 10% – медициной.</a:t>
            </a:r>
          </a:p>
          <a:p>
            <a:pPr marL="0" lvl="2" algn="just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i="1" smtClean="0">
                <a:solidFill>
                  <a:schemeClr val="tx1"/>
                </a:solidFill>
                <a:latin typeface="Book Antiqua" panose="02040602050305030304" pitchFamily="18" charset="0"/>
              </a:rPr>
              <a:t>	Каждый человек должен научиться средствами физической культуры и спорта развивать и совершенствовать, укреплять и поддерживать свои физические качества и способности, свое здоровье.</a:t>
            </a:r>
          </a:p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ru-RU" altLang="ru-RU" sz="1400" smtClean="0">
                <a:solidFill>
                  <a:schemeClr val="tx1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	</a:t>
            </a:r>
          </a:p>
          <a:p>
            <a:pPr algn="just">
              <a:spcBef>
                <a:spcPct val="0"/>
              </a:spcBef>
              <a:spcAft>
                <a:spcPct val="0"/>
              </a:spcAft>
            </a:pPr>
            <a:endParaRPr lang="ru-RU" altLang="ru-RU" sz="140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just"/>
            <a:endParaRPr lang="ru-RU" altLang="ru-RU" sz="1400" smtClean="0">
              <a:latin typeface="Book Antiqua" panose="02040602050305030304" pitchFamily="18" charset="0"/>
            </a:endParaRPr>
          </a:p>
        </p:txBody>
      </p:sp>
      <p:pic>
        <p:nvPicPr>
          <p:cNvPr id="4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6666616" y="3221664"/>
            <a:ext cx="1589049" cy="1589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3976688" y="2647950"/>
            <a:ext cx="2605087" cy="2444750"/>
          </a:xfrm>
          <a:prstGeom prst="wedgeRoundRectCallout">
            <a:avLst>
              <a:gd name="adj1" fmla="val 68927"/>
              <a:gd name="adj2" fmla="val -459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rgbClr val="080808"/>
                </a:solidFill>
                <a:latin typeface="Book Antiqua" pitchFamily="18" charset="0"/>
              </a:rPr>
              <a:t>Учитывая всю актуальность  проблемы здоровья, уважаемый заяц, в нашем детском саду возникла  необходимость разработки проекта  «За здоровьем – всей семьей!»,  и мы приглашаем тебя тоже  принять участие в нём!</a:t>
            </a:r>
          </a:p>
        </p:txBody>
      </p:sp>
      <p:pic>
        <p:nvPicPr>
          <p:cNvPr id="6" name="Рисунок 5" descr="meshok.yablok.0-05-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7935" y="2934586"/>
            <a:ext cx="2228112" cy="1671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946150" y="4764088"/>
            <a:ext cx="2970213" cy="1306512"/>
          </a:xfrm>
          <a:prstGeom prst="wedgeRoundRectCallout">
            <a:avLst>
              <a:gd name="adj1" fmla="val -2166"/>
              <a:gd name="adj2" fmla="val -9729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rgbClr val="080808"/>
                </a:solidFill>
                <a:latin typeface="Book Antiqua" pitchFamily="18" charset="0"/>
              </a:rPr>
              <a:t>Правильно ли я понял, что  проблема здоровья волнует не меня одного?  И как может детский сад мне помочь?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2"/>
          <p:cNvSpPr>
            <a:spLocks noGrp="1"/>
          </p:cNvSpPr>
          <p:nvPr>
            <p:ph type="title"/>
          </p:nvPr>
        </p:nvSpPr>
        <p:spPr>
          <a:xfrm>
            <a:off x="2608263" y="138113"/>
            <a:ext cx="3895725" cy="4254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4000" b="1" dirty="0" smtClean="0">
                <a:ln>
                  <a:noFill/>
                </a:ln>
                <a:solidFill>
                  <a:srgbClr val="7030A0"/>
                </a:solidFill>
              </a:rPr>
              <a:t>Актуальность</a:t>
            </a:r>
            <a:r>
              <a:rPr lang="ru-RU" altLang="ru-RU" sz="3200" dirty="0" smtClean="0">
                <a:ln>
                  <a:noFill/>
                </a:ln>
                <a:solidFill>
                  <a:srgbClr val="7030A0"/>
                </a:solidFill>
              </a:rPr>
              <a:t> </a:t>
            </a:r>
          </a:p>
        </p:txBody>
      </p:sp>
      <p:pic>
        <p:nvPicPr>
          <p:cNvPr id="4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6847370" y="701747"/>
            <a:ext cx="1589049" cy="1589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787400" y="882650"/>
            <a:ext cx="5592763" cy="5072063"/>
          </a:xfrm>
          <a:prstGeom prst="wedgeRoundRectCallout">
            <a:avLst>
              <a:gd name="adj1" fmla="val 63604"/>
              <a:gd name="adj2" fmla="val -39871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Да, конечно, уважаемый заяц, ты все правильно понял. 	</a:t>
            </a: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	Детский сад и семья – две основные социальные структуры, которые главным образом определяют уровень здоровья ребенка. Несомненно поиск эффективных способов сохранения и укрепления здоровья детей дошкольного возраста должен предусматривать повышение роли родителей в оздоровлении детей, приобщении их  самих к здоровому образу жизни, создание традиций семейного физического воспитания. 	Важное место в решении этих социально значимых задач занимает детский сад, который может выступить в роли своеобразного центра пропаганды здорового образа жизни, воспитания культуры семьи, формирования у родителей знаний, умений и навыков по различным аспектам сохранения и укрепления здоровья как детей, так и взрослых. </a:t>
            </a: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	Лишь при условии совместной целенаправленной деятельности родителей и педагогов может быть обеспечена положительная динамика показателей, характеризующих здоровье детей и их ориентацию на здоровый образ жизни.</a:t>
            </a:r>
          </a:p>
        </p:txBody>
      </p:sp>
      <p:pic>
        <p:nvPicPr>
          <p:cNvPr id="8" name="Рисунок 7" descr="14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318490" y="4401879"/>
            <a:ext cx="2219451" cy="1724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Текст 3"/>
          <p:cNvSpPr>
            <a:spLocks noGrp="1"/>
          </p:cNvSpPr>
          <p:nvPr>
            <p:ph type="body" idx="1"/>
          </p:nvPr>
        </p:nvSpPr>
        <p:spPr>
          <a:xfrm>
            <a:off x="819150" y="490538"/>
            <a:ext cx="7580313" cy="5761037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200" dirty="0" smtClean="0">
                <a:latin typeface="Monotype Corsiva" pitchFamily="66" charset="0"/>
              </a:rPr>
              <a:t> 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2200" dirty="0" smtClean="0">
              <a:latin typeface="Monotype Corsiva" pitchFamily="66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5600" dirty="0" smtClean="0">
                <a:latin typeface="Book Antiqua" pitchFamily="18" charset="0"/>
                <a:cs typeface="Times New Roman" panose="02020603050405020304" pitchFamily="18" charset="0"/>
              </a:rPr>
              <a:t>	Наш проект направлен на установление преемственных связей детского сада и родителей в вопросах здоровьесбережения и на повышение родительской компетентности в данных вопросах.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5600" dirty="0" smtClean="0">
                <a:latin typeface="Book Antiqua" pitchFamily="18" charset="0"/>
                <a:cs typeface="Times New Roman" panose="02020603050405020304" pitchFamily="18" charset="0"/>
              </a:rPr>
              <a:t>	По мнению ученых, дошкольный возраст относится к так называемым «критическим» периодам жизни ребенка. С </a:t>
            </a:r>
            <a:r>
              <a:rPr lang="ru-RU" sz="5600" dirty="0">
                <a:latin typeface="Book Antiqua" pitchFamily="18" charset="0"/>
                <a:cs typeface="Times New Roman" panose="02020603050405020304" pitchFamily="18" charset="0"/>
              </a:rPr>
              <a:t>этой позиции в центре работы по полноценному физическому развитию и оздоровлению детей должны находиться семья и детский сад как две основные социальные структуры, которые определяют уровень здоровья ребенка. </a:t>
            </a:r>
            <a:endParaRPr lang="ru-RU" sz="5600" dirty="0" smtClean="0">
              <a:latin typeface="Book Antiqua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5600" dirty="0" smtClean="0">
                <a:latin typeface="Book Antiqua" pitchFamily="18" charset="0"/>
                <a:cs typeface="Times New Roman" panose="02020603050405020304" pitchFamily="18" charset="0"/>
              </a:rPr>
              <a:t>	Важным элементом семейного уклада является физическое воспитание. Оно способствует как полноценному развитию и укреплению здоровья детей, так и установлению благоприятного семейного микроклимата.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5600" dirty="0" smtClean="0">
                <a:latin typeface="Book Antiqua" pitchFamily="18" charset="0"/>
                <a:cs typeface="Times New Roman" panose="02020603050405020304" pitchFamily="18" charset="0"/>
              </a:rPr>
              <a:t>   	</a:t>
            </a:r>
            <a:r>
              <a:rPr lang="ru-RU" sz="5600" b="1" i="1" dirty="0" smtClean="0">
                <a:latin typeface="Book Antiqua" pitchFamily="18" charset="0"/>
                <a:cs typeface="Times New Roman" panose="02020603050405020304" pitchFamily="18" charset="0"/>
              </a:rPr>
              <a:t>Таким образом, чтобы сохранить и улучшить здоровье детей в один из самых ответственных периодов жизни , необходима огромная работа с семьей 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5600" dirty="0" smtClean="0">
                <a:latin typeface="Book Antiqua" pitchFamily="18" charset="0"/>
                <a:cs typeface="Times New Roman" panose="02020603050405020304" pitchFamily="18" charset="0"/>
              </a:rPr>
              <a:t>	Проект «За здоровьем – всей семьей!» позволяет достичь поставленных целей при наименьших затратах ресурсов, поэтому можно надеяться, что со временем занятия физической культурой и спортом, здоровый образ жизни войдут в повседневную жизнь семьи каждого нашего воспитанника.</a:t>
            </a:r>
          </a:p>
          <a:p>
            <a:pPr algn="just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5600" i="1" dirty="0" smtClean="0">
                <a:latin typeface="Book Antiqua" pitchFamily="18" charset="0"/>
                <a:cs typeface="Times New Roman" panose="02020603050405020304" pitchFamily="18" charset="0"/>
              </a:rPr>
              <a:t>    	</a:t>
            </a:r>
          </a:p>
          <a:p>
            <a:pPr eaLnBrk="1" hangingPunct="1">
              <a:buFont typeface="Arial" charset="0"/>
              <a:buNone/>
              <a:defRPr/>
            </a:pPr>
            <a:endParaRPr lang="ru-RU" altLang="ru-RU" dirty="0" smtClean="0"/>
          </a:p>
        </p:txBody>
      </p:sp>
      <p:pic>
        <p:nvPicPr>
          <p:cNvPr id="8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999462" y="4529469"/>
            <a:ext cx="1589049" cy="1589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3136900" y="4370388"/>
            <a:ext cx="5241925" cy="1892300"/>
          </a:xfrm>
          <a:prstGeom prst="wedgeRoundRectCallout">
            <a:avLst>
              <a:gd name="adj1" fmla="val -69297"/>
              <a:gd name="adj2" fmla="val -10063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alt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Особенность проекта «за здоровьем всей семьей!» состоит в том, что родители - не пассивные наблюдатели, а активные участники оздоровительных мероприятий, организуемых в детском саду. Создание системы оздоровительной работы, предусматривающей приобщение семьи к участию в оздоровительном процессе, позволяет привить элементы культуры здоровья детям дошкольного возраста и повысить качество их оздоровления.</a:t>
            </a: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701751" y="648584"/>
            <a:ext cx="1589049" cy="1589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360613" y="595313"/>
            <a:ext cx="4773612" cy="563562"/>
          </a:xfrm>
          <a:prstGeom prst="wedgeRoundRectCallout">
            <a:avLst>
              <a:gd name="adj1" fmla="val -62738"/>
              <a:gd name="adj2" fmla="val 61278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Взаимодействие с родителями можно  установить на основе следующих принципов:</a:t>
            </a:r>
          </a:p>
        </p:txBody>
      </p:sp>
      <p:sp>
        <p:nvSpPr>
          <p:cNvPr id="25604" name="Прямоугольник 8"/>
          <p:cNvSpPr>
            <a:spLocks noChangeArrowheads="1"/>
          </p:cNvSpPr>
          <p:nvPr/>
        </p:nvSpPr>
        <p:spPr bwMode="auto">
          <a:xfrm>
            <a:off x="2286000" y="1201738"/>
            <a:ext cx="60706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/>
            <a:r>
              <a:rPr lang="ru-RU" altLang="ru-RU" sz="1300" b="1">
                <a:latin typeface="Book Antiqua" panose="02040602050305030304" pitchFamily="18" charset="0"/>
              </a:rPr>
              <a:t>Принцип партнерства, взаимопонимания и доверия</a:t>
            </a:r>
            <a:r>
              <a:rPr lang="ru-RU" altLang="ru-RU" sz="1300">
                <a:latin typeface="Book Antiqua" panose="02040602050305030304" pitchFamily="18" charset="0"/>
              </a:rPr>
              <a:t> — принцип без которого все попытка наладить отношения с родителями оказываются безуспешными. Понимать и доверять друг другу значит направить совместные действия на воспитание у ребенка потребности в здоровом образе жизни. </a:t>
            </a:r>
          </a:p>
        </p:txBody>
      </p:sp>
      <p:sp>
        <p:nvSpPr>
          <p:cNvPr id="25605" name="Прямоугольник 9"/>
          <p:cNvSpPr>
            <a:spLocks noChangeArrowheads="1"/>
          </p:cNvSpPr>
          <p:nvPr/>
        </p:nvSpPr>
        <p:spPr bwMode="auto">
          <a:xfrm>
            <a:off x="776288" y="2222500"/>
            <a:ext cx="7634287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ru-RU" altLang="ru-RU" sz="1300" b="1">
                <a:latin typeface="Book Antiqua" panose="02040602050305030304" pitchFamily="18" charset="0"/>
              </a:rPr>
              <a:t>Принцип «Активного слушателя»</a:t>
            </a:r>
            <a:r>
              <a:rPr lang="ru-RU" altLang="ru-RU" sz="1300">
                <a:latin typeface="Book Antiqua" panose="02040602050305030304" pitchFamily="18" charset="0"/>
              </a:rPr>
              <a:t> - это умения педагогов «возвращать» в беседе родителям то, что они вам поведали, при этом обозначив их чувства.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ru-RU" altLang="ru-RU" sz="1300" b="1">
                <a:latin typeface="Book Antiqua" panose="02040602050305030304" pitchFamily="18" charset="0"/>
              </a:rPr>
              <a:t>Принцип согласованности действий.</a:t>
            </a:r>
            <a:r>
              <a:rPr lang="ru-RU" altLang="ru-RU" sz="1300">
                <a:latin typeface="Book Antiqua" panose="02040602050305030304" pitchFamily="18" charset="0"/>
              </a:rPr>
              <a:t> Правила (ограничения, требования, запреты) должны быть согласованы педагогами и родителями между собой, в противной ситуации ребенку невозможно усвоить правила здорового образа жизни.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ru-RU" altLang="ru-RU" sz="1300" b="1">
                <a:latin typeface="Book Antiqua" panose="02040602050305030304" pitchFamily="18" charset="0"/>
              </a:rPr>
              <a:t>Принцип самовоспитания и самообучения.</a:t>
            </a:r>
            <a:r>
              <a:rPr lang="ru-RU" altLang="ru-RU" sz="1300">
                <a:latin typeface="Book Antiqua" panose="02040602050305030304" pitchFamily="18" charset="0"/>
              </a:rPr>
              <a:t> Ребенок чувствует как никто другой обман со стороны взрослого. Потерять доверие со стороны ребенка очень легко, завоевать трудно и почти невозможно, если его постоянно обманывают: «Говорят не кури, а сами курят». Педагоги и родители должны признать свои вредные привычки и постараться от них избавиться.</a:t>
            </a:r>
          </a:p>
        </p:txBody>
      </p:sp>
      <p:sp>
        <p:nvSpPr>
          <p:cNvPr id="25606" name="Прямоугольник 10"/>
          <p:cNvSpPr>
            <a:spLocks noChangeArrowheads="1"/>
          </p:cNvSpPr>
          <p:nvPr/>
        </p:nvSpPr>
        <p:spPr bwMode="auto">
          <a:xfrm>
            <a:off x="733425" y="4221163"/>
            <a:ext cx="7666038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ru-RU" altLang="ru-RU" sz="1300" b="1">
                <a:latin typeface="Book Antiqua" panose="02040602050305030304" pitchFamily="18" charset="0"/>
              </a:rPr>
              <a:t>Принцип ненавязчивости. </a:t>
            </a:r>
            <a:r>
              <a:rPr lang="ru-RU" altLang="ru-RU" sz="1300">
                <a:latin typeface="Book Antiqua" panose="02040602050305030304" pitchFamily="18" charset="0"/>
              </a:rPr>
              <a:t>Благодаря этому принципу педагоги и родители могут себя чувствовать партнерами в воспитании у дошкольников  здорового образа жизни.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ru-RU" altLang="ru-RU" sz="1300" b="1">
                <a:latin typeface="Book Antiqua" panose="02040602050305030304" pitchFamily="18" charset="0"/>
              </a:rPr>
              <a:t>Принцип жизненного опыта. </a:t>
            </a:r>
            <a:r>
              <a:rPr lang="ru-RU" altLang="ru-RU" sz="1300">
                <a:latin typeface="Book Antiqua" panose="02040602050305030304" pitchFamily="18" charset="0"/>
              </a:rPr>
              <a:t>Не бойтесь поделиться своим опытом и выслушать опыт родителей, возможно в совместных действиях он пригодится, и вы не набьете лишних «шишек» в общении с детьми.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ru-RU" altLang="ru-RU" sz="1300" b="1">
                <a:latin typeface="Book Antiqua" panose="02040602050305030304" pitchFamily="18" charset="0"/>
              </a:rPr>
              <a:t>Принцип безусловного принятия.</a:t>
            </a:r>
            <a:r>
              <a:rPr lang="ru-RU" altLang="ru-RU" sz="1300">
                <a:latin typeface="Book Antiqua" panose="02040602050305030304" pitchFamily="18" charset="0"/>
              </a:rPr>
              <a:t> Безусловно, принимать ребенка — значит любить его не за что, что он красивый, умный, способный, отличник и т.д., а просто так, за то, что он есть! Вы почувствуете, как родители проникнуться к вам не только уважением, но и признанием за то, что вы Педагог с большой буквы.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730326" y="686684"/>
            <a:ext cx="1589049" cy="1589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2484438" y="714375"/>
            <a:ext cx="4773612" cy="796925"/>
          </a:xfrm>
          <a:prstGeom prst="wedgeRoundRectCallout">
            <a:avLst>
              <a:gd name="adj1" fmla="val -62538"/>
              <a:gd name="adj2" fmla="val 26021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Ну, так что, уважаемый заяц, ты готов работать в нашем проекте?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 flipH="1">
            <a:off x="6124574" y="1637434"/>
            <a:ext cx="2246013" cy="1723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2705100" y="1611313"/>
            <a:ext cx="3095625" cy="646112"/>
          </a:xfrm>
          <a:prstGeom prst="wedgeRoundRectCallout">
            <a:avLst>
              <a:gd name="adj1" fmla="val 78255"/>
              <a:gd name="adj2" fmla="val 30288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rgbClr val="080808"/>
                </a:solidFill>
                <a:latin typeface="Book Antiqua" pitchFamily="18" charset="0"/>
              </a:rPr>
              <a:t>Я готов! С чего начнем? </a:t>
            </a: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914400" y="2419350"/>
            <a:ext cx="5133975" cy="447675"/>
          </a:xfrm>
          <a:prstGeom prst="wedgeRoundRectCallout">
            <a:avLst>
              <a:gd name="adj1" fmla="val -31441"/>
              <a:gd name="adj2" fmla="val -128148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Начнем с постановки цели и задач.</a:t>
            </a:r>
          </a:p>
        </p:txBody>
      </p:sp>
      <p:sp>
        <p:nvSpPr>
          <p:cNvPr id="13" name="Заголовок 7"/>
          <p:cNvSpPr txBox="1">
            <a:spLocks/>
          </p:cNvSpPr>
          <p:nvPr/>
        </p:nvSpPr>
        <p:spPr bwMode="auto">
          <a:xfrm>
            <a:off x="936625" y="3019425"/>
            <a:ext cx="5130800" cy="1543050"/>
          </a:xfrm>
          <a:prstGeom prst="rect">
            <a:avLst/>
          </a:prstGeom>
          <a:noFill/>
          <a:ln>
            <a:noFill/>
          </a:ln>
          <a:extLst/>
        </p:spPr>
        <p:txBody>
          <a:bodyPr anchor="b">
            <a:normAutofit fontScale="92500" lnSpcReduction="20000"/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0" kern="1200" cap="none">
                <a:ln w="3175" cmpd="sng">
                  <a:noFill/>
                </a:ln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itchFamily="18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itchFamily="18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itchFamily="18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262626"/>
                </a:solidFill>
                <a:latin typeface="Garamond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eaLnBrk="1" hangingPunct="1">
              <a:defRPr/>
            </a:pPr>
            <a:endParaRPr lang="ru-RU" altLang="ru-RU" sz="1600" b="1" dirty="0" smtClean="0">
              <a:ln>
                <a:noFill/>
              </a:ln>
              <a:solidFill>
                <a:srgbClr val="7030A0"/>
              </a:solidFill>
              <a:latin typeface="Book Antiqua" pitchFamily="18" charset="0"/>
            </a:endParaRPr>
          </a:p>
          <a:p>
            <a:pPr eaLnBrk="1" hangingPunct="1">
              <a:defRPr/>
            </a:pPr>
            <a:r>
              <a:rPr lang="ru-RU" altLang="ru-RU" sz="1700" b="1" dirty="0" smtClean="0">
                <a:ln>
                  <a:noFill/>
                </a:ln>
                <a:solidFill>
                  <a:srgbClr val="7030A0"/>
                </a:solidFill>
                <a:latin typeface="Book Antiqua" pitchFamily="18" charset="0"/>
              </a:rPr>
              <a:t>Цель проекта</a:t>
            </a:r>
          </a:p>
          <a:p>
            <a:pPr algn="just">
              <a:defRPr/>
            </a:pPr>
            <a:endParaRPr lang="ru-RU" sz="14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defRPr/>
            </a:pPr>
            <a:r>
              <a:rPr lang="ru-RU" sz="1500" dirty="0" smtClean="0">
                <a:latin typeface="Book Antiqua" pitchFamily="18" charset="0"/>
              </a:rPr>
              <a:t>Обеспечить повышение социальной, коммуникативной и педагогической компетентности родителей в вопросах здоровьесбережения и пропаганду  семейных ценностей, семейного воспитания и  здорового образа жизни. </a:t>
            </a:r>
          </a:p>
          <a:p>
            <a:pPr eaLnBrk="1" hangingPunct="1">
              <a:defRPr/>
            </a:pPr>
            <a:endParaRPr lang="ru-RU" altLang="ru-RU" sz="1600" b="1" dirty="0" smtClean="0">
              <a:ln>
                <a:noFill/>
              </a:ln>
              <a:solidFill>
                <a:srgbClr val="7030A0"/>
              </a:solidFill>
              <a:latin typeface="Book Antiqua" pitchFamily="18" charset="0"/>
            </a:endParaRPr>
          </a:p>
        </p:txBody>
      </p:sp>
      <p:pic>
        <p:nvPicPr>
          <p:cNvPr id="14" name="Picture 6" descr="J:\конкурс\1dc1ebf78121.jpg"/>
          <p:cNvPicPr>
            <a:picLocks noChangeAspect="1" noChangeArrowheads="1"/>
          </p:cNvPicPr>
          <p:nvPr/>
        </p:nvPicPr>
        <p:blipFill>
          <a:blip r:embed="rId4">
            <a:lum bright="10000" contrast="30000"/>
          </a:blip>
          <a:srcRect/>
          <a:stretch>
            <a:fillRect/>
          </a:stretch>
        </p:blipFill>
        <p:spPr bwMode="auto">
          <a:xfrm>
            <a:off x="774970" y="4448176"/>
            <a:ext cx="2220975" cy="1698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3171825" y="4714875"/>
            <a:ext cx="2686050" cy="1047750"/>
          </a:xfrm>
          <a:prstGeom prst="wedgeRoundRectCallout">
            <a:avLst>
              <a:gd name="adj1" fmla="val -86648"/>
              <a:gd name="adj2" fmla="val -1530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Цель поставлена, а как нам ее выполнить? </a:t>
            </a: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6096000" y="3848100"/>
            <a:ext cx="2305050" cy="1590675"/>
          </a:xfrm>
          <a:prstGeom prst="wedgeRoundRectCallout">
            <a:avLst>
              <a:gd name="adj1" fmla="val -62787"/>
              <a:gd name="adj2" fmla="val -4892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Достичь цели нам помогут задачи!</a:t>
            </a: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Переверни страничку!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7"/>
          <p:cNvSpPr>
            <a:spLocks noGrp="1"/>
          </p:cNvSpPr>
          <p:nvPr>
            <p:ph type="title"/>
          </p:nvPr>
        </p:nvSpPr>
        <p:spPr>
          <a:xfrm>
            <a:off x="1146175" y="828675"/>
            <a:ext cx="6797675" cy="474663"/>
          </a:xfrm>
        </p:spPr>
        <p:txBody>
          <a:bodyPr/>
          <a:lstStyle/>
          <a:p>
            <a:pPr eaLnBrk="1" hangingPunct="1"/>
            <a:r>
              <a:rPr lang="ru-RU" altLang="ru-RU" sz="1600" b="1" smtClean="0">
                <a:ln>
                  <a:noFill/>
                </a:ln>
                <a:solidFill>
                  <a:srgbClr val="7030A0"/>
                </a:solidFill>
                <a:latin typeface="Book Antiqua" panose="02040602050305030304" pitchFamily="18" charset="0"/>
              </a:rPr>
              <a:t>Задачи проекта</a:t>
            </a:r>
          </a:p>
        </p:txBody>
      </p:sp>
      <p:sp>
        <p:nvSpPr>
          <p:cNvPr id="23555" name="Текст 9"/>
          <p:cNvSpPr>
            <a:spLocks noGrp="1"/>
          </p:cNvSpPr>
          <p:nvPr>
            <p:ph type="body" sz="half" idx="2"/>
          </p:nvPr>
        </p:nvSpPr>
        <p:spPr>
          <a:xfrm>
            <a:off x="736600" y="1304925"/>
            <a:ext cx="7704138" cy="4978400"/>
          </a:xfrm>
        </p:spPr>
        <p:txBody>
          <a:bodyPr/>
          <a:lstStyle/>
          <a:p>
            <a:pPr marL="285750" indent="-285750" algn="just" eaLnBrk="1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altLang="ru-RU" sz="1400" dirty="0" smtClean="0">
              <a:latin typeface="Book Antiqua" pitchFamily="18" charset="0"/>
              <a:cs typeface="Times New Roman" panose="02020603050405020304" pitchFamily="18" charset="0"/>
            </a:endParaRPr>
          </a:p>
          <a:p>
            <a:pPr marL="285750" indent="-285750" algn="just" eaLnBrk="1" hangingPunct="1">
              <a:spcBef>
                <a:spcPts val="0"/>
              </a:spcBef>
              <a:spcAft>
                <a:spcPts val="0"/>
              </a:spcAft>
              <a:buFont typeface="Book Antiqua" pitchFamily="18" charset="0"/>
              <a:buChar char="―"/>
              <a:defRPr/>
            </a:pPr>
            <a:r>
              <a:rPr lang="ru-RU" altLang="ru-RU" sz="1400" dirty="0" smtClean="0">
                <a:latin typeface="Book Antiqua" pitchFamily="18" charset="0"/>
                <a:cs typeface="Times New Roman" panose="02020603050405020304" pitchFamily="18" charset="0"/>
              </a:rPr>
              <a:t>Сформировать у родителей  воспитанников практические умения и навыки в области физического воспитания.</a:t>
            </a:r>
          </a:p>
          <a:p>
            <a:pPr marL="285750" indent="-285750" algn="just" eaLnBrk="1" hangingPunct="1">
              <a:spcBef>
                <a:spcPts val="0"/>
              </a:spcBef>
              <a:spcAft>
                <a:spcPts val="0"/>
              </a:spcAft>
              <a:buFont typeface="Book Antiqua" pitchFamily="18" charset="0"/>
              <a:buChar char="―"/>
              <a:defRPr/>
            </a:pPr>
            <a:r>
              <a:rPr lang="ru-RU" altLang="ru-RU" sz="1400" dirty="0" smtClean="0">
                <a:latin typeface="Book Antiqua" pitchFamily="18" charset="0"/>
                <a:cs typeface="Times New Roman" panose="02020603050405020304" pitchFamily="18" charset="0"/>
              </a:rPr>
              <a:t>Спроектировать  модель сотрудничества детского сада и семьи по формированию осознанного, творческого, бережного отношения к здоровью детей с целью повышения его уровня.</a:t>
            </a:r>
          </a:p>
          <a:p>
            <a:pPr marL="285750" indent="-285750" algn="just" eaLnBrk="1" hangingPunct="1">
              <a:spcBef>
                <a:spcPts val="0"/>
              </a:spcBef>
              <a:spcAft>
                <a:spcPts val="0"/>
              </a:spcAft>
              <a:buFont typeface="Book Antiqua" pitchFamily="18" charset="0"/>
              <a:buChar char="―"/>
              <a:defRPr/>
            </a:pPr>
            <a:r>
              <a:rPr lang="ru-RU" sz="1400" dirty="0" smtClean="0">
                <a:latin typeface="Book Antiqua" pitchFamily="18" charset="0"/>
                <a:cs typeface="Times New Roman" panose="02020603050405020304" pitchFamily="18" charset="0"/>
              </a:rPr>
              <a:t>Обучить </a:t>
            </a:r>
            <a:r>
              <a:rPr lang="ru-RU" sz="1400" dirty="0">
                <a:latin typeface="Book Antiqua" pitchFamily="18" charset="0"/>
                <a:cs typeface="Times New Roman" panose="02020603050405020304" pitchFamily="18" charset="0"/>
              </a:rPr>
              <a:t>родителей </a:t>
            </a:r>
            <a:r>
              <a:rPr lang="ru-RU" sz="1400" dirty="0" smtClean="0">
                <a:latin typeface="Book Antiqua" pitchFamily="18" charset="0"/>
                <a:cs typeface="Times New Roman" panose="02020603050405020304" pitchFamily="18" charset="0"/>
              </a:rPr>
              <a:t> воспитанников приемам </a:t>
            </a:r>
            <a:r>
              <a:rPr lang="ru-RU" sz="1400" dirty="0">
                <a:latin typeface="Book Antiqua" pitchFamily="18" charset="0"/>
                <a:cs typeface="Times New Roman" panose="02020603050405020304" pitchFamily="18" charset="0"/>
              </a:rPr>
              <a:t>эффективного взаимодействия с ребенком с целью сохранения его здоровья и создание в семье здорового нравственно-психологического </a:t>
            </a:r>
            <a:r>
              <a:rPr lang="ru-RU" sz="1400" dirty="0" smtClean="0">
                <a:latin typeface="Book Antiqua" pitchFamily="18" charset="0"/>
                <a:cs typeface="Times New Roman" panose="02020603050405020304" pitchFamily="18" charset="0"/>
              </a:rPr>
              <a:t>климата;.</a:t>
            </a:r>
          </a:p>
          <a:p>
            <a:pPr marL="285750" indent="-285750" algn="just" eaLnBrk="1" hangingPunct="1">
              <a:spcBef>
                <a:spcPts val="0"/>
              </a:spcBef>
              <a:spcAft>
                <a:spcPts val="0"/>
              </a:spcAft>
              <a:buFont typeface="Book Antiqua" pitchFamily="18" charset="0"/>
              <a:buChar char="―"/>
              <a:defRPr/>
            </a:pPr>
            <a:r>
              <a:rPr lang="ru-RU" sz="1400" dirty="0" smtClean="0">
                <a:latin typeface="Book Antiqua" pitchFamily="18" charset="0"/>
                <a:cs typeface="Times New Roman" panose="02020603050405020304" pitchFamily="18" charset="0"/>
              </a:rPr>
              <a:t>Оказать </a:t>
            </a:r>
            <a:r>
              <a:rPr lang="ru-RU" sz="1400" dirty="0">
                <a:latin typeface="Book Antiqua" pitchFamily="18" charset="0"/>
                <a:cs typeface="Times New Roman" panose="02020603050405020304" pitchFamily="18" charset="0"/>
              </a:rPr>
              <a:t>конкретную практическую помощь семье в создании условий для сохранения и укрепления здоровья </a:t>
            </a:r>
            <a:r>
              <a:rPr lang="ru-RU" sz="1400" dirty="0" smtClean="0">
                <a:latin typeface="Book Antiqua" pitchFamily="18" charset="0"/>
                <a:cs typeface="Times New Roman" panose="02020603050405020304" pitchFamily="18" charset="0"/>
              </a:rPr>
              <a:t>ребенка.</a:t>
            </a:r>
          </a:p>
          <a:p>
            <a:pPr indent="-285750" algn="just" eaLnBrk="1" hangingPunct="1">
              <a:spcBef>
                <a:spcPts val="0"/>
              </a:spcBef>
              <a:spcAft>
                <a:spcPts val="0"/>
              </a:spcAft>
              <a:buFont typeface="Book Antiqua" pitchFamily="18" charset="0"/>
              <a:buChar char="―"/>
              <a:defRPr/>
            </a:pPr>
            <a:r>
              <a:rPr lang="ru-RU" sz="1400" dirty="0" smtClean="0">
                <a:latin typeface="Book Antiqua" pitchFamily="18" charset="0"/>
                <a:cs typeface="Times New Roman" panose="02020603050405020304" pitchFamily="18" charset="0"/>
              </a:rPr>
              <a:t>Расширить </a:t>
            </a:r>
            <a:r>
              <a:rPr lang="ru-RU" sz="1400" dirty="0">
                <a:latin typeface="Book Antiqua" pitchFamily="18" charset="0"/>
                <a:cs typeface="Times New Roman" panose="02020603050405020304" pitchFamily="18" charset="0"/>
              </a:rPr>
              <a:t>спектр средств и способов работы с </a:t>
            </a:r>
            <a:r>
              <a:rPr lang="ru-RU" sz="1400" dirty="0" smtClean="0">
                <a:latin typeface="Book Antiqua" pitchFamily="18" charset="0"/>
                <a:cs typeface="Times New Roman" panose="02020603050405020304" pitchFamily="18" charset="0"/>
              </a:rPr>
              <a:t>родителями.</a:t>
            </a:r>
          </a:p>
          <a:p>
            <a:pPr indent="-285750" algn="just" eaLnBrk="1" hangingPunct="1">
              <a:spcBef>
                <a:spcPts val="0"/>
              </a:spcBef>
              <a:spcAft>
                <a:spcPts val="0"/>
              </a:spcAft>
              <a:buFont typeface="Book Antiqua" pitchFamily="18" charset="0"/>
              <a:buChar char="―"/>
              <a:defRPr/>
            </a:pPr>
            <a:r>
              <a:rPr lang="ru-RU" sz="1400" dirty="0" smtClean="0">
                <a:latin typeface="Book Antiqua" pitchFamily="18" charset="0"/>
                <a:cs typeface="Times New Roman" panose="02020603050405020304" pitchFamily="18" charset="0"/>
              </a:rPr>
              <a:t>Сформировать гармоничные отношения между детьми и взрослыми, родителями и педагогами.</a:t>
            </a:r>
            <a:endParaRPr lang="ru-RU" sz="1400" dirty="0">
              <a:latin typeface="Book Antiqua" pitchFamily="18" charset="0"/>
              <a:cs typeface="Times New Roman" panose="02020603050405020304" pitchFamily="18" charset="0"/>
            </a:endParaRPr>
          </a:p>
          <a:p>
            <a:pPr indent="-285750" algn="l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altLang="ru-RU" sz="1800" dirty="0" smtClean="0">
              <a:latin typeface="Monotype Corsiva" panose="03010101010201010101" pitchFamily="66" charset="0"/>
            </a:endParaRPr>
          </a:p>
          <a:p>
            <a:pPr eaLnBrk="1" hangingPunct="1">
              <a:defRPr/>
            </a:pPr>
            <a:r>
              <a:rPr lang="ru-RU" altLang="ru-RU" dirty="0" smtClean="0"/>
              <a:t> </a:t>
            </a:r>
          </a:p>
          <a:p>
            <a:pPr eaLnBrk="1" hangingPunct="1">
              <a:defRPr/>
            </a:pPr>
            <a:endParaRPr lang="ru-RU" altLang="ru-RU" dirty="0" smtClean="0"/>
          </a:p>
        </p:txBody>
      </p:sp>
      <p:pic>
        <p:nvPicPr>
          <p:cNvPr id="24582" name="Picture 6" descr="J:\конкурс\1dc1ebf78121.jpg"/>
          <p:cNvPicPr>
            <a:picLocks noChangeAspect="1" noChangeArrowheads="1"/>
          </p:cNvPicPr>
          <p:nvPr/>
        </p:nvPicPr>
        <p:blipFill>
          <a:blip r:embed="rId2">
            <a:lum bright="10000" contrast="30000"/>
          </a:blip>
          <a:srcRect/>
          <a:stretch>
            <a:fillRect/>
          </a:stretch>
        </p:blipFill>
        <p:spPr bwMode="auto">
          <a:xfrm>
            <a:off x="6150066" y="4324351"/>
            <a:ext cx="2283231" cy="1794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4219575" y="4095750"/>
            <a:ext cx="1971675" cy="838200"/>
          </a:xfrm>
          <a:prstGeom prst="wedgeRoundRectCallout">
            <a:avLst>
              <a:gd name="adj1" fmla="val 77076"/>
              <a:gd name="adj2" fmla="val 72561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 Задачи есть… </a:t>
            </a:r>
          </a:p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Что же дальше?</a:t>
            </a:r>
          </a:p>
        </p:txBody>
      </p:sp>
      <p:pic>
        <p:nvPicPr>
          <p:cNvPr id="8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844626" y="4515734"/>
            <a:ext cx="1589049" cy="1589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2524125" y="4981575"/>
            <a:ext cx="3314700" cy="1200150"/>
          </a:xfrm>
          <a:prstGeom prst="wedgeRoundRectCallout">
            <a:avLst>
              <a:gd name="adj1" fmla="val -66812"/>
              <a:gd name="adj2" fmla="val -35762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А дальше – сформулируем гипотезу и определим участников проекта. Вот ты, уважаемый заяц, кого хотел бы пригласить?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Текст 4"/>
          <p:cNvSpPr>
            <a:spLocks noGrp="1"/>
          </p:cNvSpPr>
          <p:nvPr>
            <p:ph type="body" sz="half" idx="2"/>
          </p:nvPr>
        </p:nvSpPr>
        <p:spPr>
          <a:xfrm>
            <a:off x="742950" y="866775"/>
            <a:ext cx="5086350" cy="5416550"/>
          </a:xfrm>
        </p:spPr>
        <p:txBody>
          <a:bodyPr>
            <a:normAutofit lnSpcReduction="10000"/>
          </a:bodyPr>
          <a:lstStyle/>
          <a:p>
            <a:pPr algn="l" ea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endParaRPr lang="ru-RU" altLang="ru-RU" sz="900" b="1" dirty="0" smtClean="0">
              <a:latin typeface="Monotype Corsiva" pitchFamily="66" charset="0"/>
            </a:endParaRP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altLang="ru-RU" sz="1400" b="1" dirty="0" smtClean="0">
                <a:latin typeface="Book Antiqua" pitchFamily="18" charset="0"/>
              </a:rPr>
              <a:t>Объект исследования: 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altLang="ru-RU" sz="1400" dirty="0" smtClean="0">
                <a:latin typeface="Book Antiqua" pitchFamily="18" charset="0"/>
              </a:rPr>
              <a:t>Процесс повышения компетентности родителей воспитанников в вопросах </a:t>
            </a:r>
            <a:r>
              <a:rPr lang="ru-RU" altLang="ru-RU" sz="1400" dirty="0" err="1" smtClean="0">
                <a:latin typeface="Book Antiqua" pitchFamily="18" charset="0"/>
              </a:rPr>
              <a:t>здоровьесбережения</a:t>
            </a:r>
            <a:r>
              <a:rPr lang="ru-RU" altLang="ru-RU" sz="1400" dirty="0" smtClean="0">
                <a:latin typeface="Book Antiqua" pitchFamily="18" charset="0"/>
              </a:rPr>
              <a:t>, семейного воспитания и здорового образа жизни.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endParaRPr lang="ru-RU" altLang="ru-RU" sz="900" b="1" dirty="0" smtClean="0">
              <a:latin typeface="Book Antiqua" pitchFamily="18" charset="0"/>
            </a:endParaRP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altLang="ru-RU" sz="1400" b="1" dirty="0" smtClean="0">
                <a:latin typeface="Book Antiqua" pitchFamily="18" charset="0"/>
              </a:rPr>
              <a:t>Предмет исследования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altLang="ru-RU" sz="1400" dirty="0" smtClean="0">
                <a:latin typeface="Book Antiqua" pitchFamily="18" charset="0"/>
              </a:rPr>
              <a:t>Педагогические условия и технологии повышения компетентности родителей воспитанников в вопросах </a:t>
            </a:r>
            <a:r>
              <a:rPr lang="ru-RU" altLang="ru-RU" sz="1400" dirty="0" err="1">
                <a:latin typeface="Book Antiqua" pitchFamily="18" charset="0"/>
              </a:rPr>
              <a:t>здоровьесбережения</a:t>
            </a:r>
            <a:r>
              <a:rPr lang="ru-RU" altLang="ru-RU" sz="1400" dirty="0">
                <a:latin typeface="Book Antiqua" pitchFamily="18" charset="0"/>
              </a:rPr>
              <a:t>, семейного воспитания и здорового образа жизни</a:t>
            </a:r>
            <a:r>
              <a:rPr lang="ru-RU" altLang="ru-RU" sz="1400" dirty="0" smtClean="0">
                <a:latin typeface="Book Antiqua" pitchFamily="18" charset="0"/>
              </a:rPr>
              <a:t>.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endParaRPr lang="ru-RU" altLang="ru-RU" sz="900" b="1" dirty="0" smtClean="0">
              <a:latin typeface="Book Antiqua" pitchFamily="18" charset="0"/>
            </a:endParaRP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altLang="ru-RU" sz="1400" b="1" dirty="0" smtClean="0">
                <a:latin typeface="Book Antiqua" pitchFamily="18" charset="0"/>
              </a:rPr>
              <a:t>Гипотеза исследования: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Book Antiqua" pitchFamily="18" charset="0"/>
              </a:rPr>
              <a:t>Если у родителей воспитанников сформировать  социальную,, коммуникативную и педагогическую компетентность в сфере семейного воспитания и формирования  здорового образа жизни, то они, в свою очередь, привьют привычку здорового образа жизни  и навык </a:t>
            </a:r>
            <a:r>
              <a:rPr lang="ru-RU" sz="1400" dirty="0" err="1" smtClean="0">
                <a:latin typeface="Book Antiqua" pitchFamily="18" charset="0"/>
              </a:rPr>
              <a:t>здоровьесбережения</a:t>
            </a:r>
            <a:r>
              <a:rPr lang="ru-RU" sz="1400" dirty="0" smtClean="0">
                <a:latin typeface="Book Antiqua" pitchFamily="18" charset="0"/>
              </a:rPr>
              <a:t> своим детям.</a:t>
            </a:r>
            <a:endParaRPr lang="ru-RU" altLang="ru-RU" sz="1400" b="1" dirty="0" smtClean="0">
              <a:latin typeface="Book Antiqua" pitchFamily="18" charset="0"/>
            </a:endParaRP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endParaRPr lang="ru-RU" altLang="ru-RU" sz="800" b="1" dirty="0" smtClean="0">
              <a:latin typeface="Book Antiqua" pitchFamily="18" charset="0"/>
            </a:endParaRP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altLang="ru-RU" sz="1400" b="1" dirty="0" smtClean="0">
                <a:latin typeface="Book Antiqua" pitchFamily="18" charset="0"/>
              </a:rPr>
              <a:t>Участники проекта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Book Antiqua" pitchFamily="18" charset="0"/>
              <a:buChar char="―"/>
              <a:defRPr/>
            </a:pPr>
            <a:r>
              <a:rPr lang="ru-RU" altLang="ru-RU" sz="1400" dirty="0" smtClean="0">
                <a:latin typeface="Book Antiqua" pitchFamily="18" charset="0"/>
              </a:rPr>
              <a:t>Педагоги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Book Antiqua" pitchFamily="18" charset="0"/>
              <a:buChar char="―"/>
              <a:defRPr/>
            </a:pPr>
            <a:r>
              <a:rPr lang="ru-RU" altLang="ru-RU" sz="1400" dirty="0" smtClean="0">
                <a:latin typeface="Book Antiqua" pitchFamily="18" charset="0"/>
              </a:rPr>
              <a:t>Воспитанники 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Book Antiqua" pitchFamily="18" charset="0"/>
              <a:buChar char="―"/>
              <a:defRPr/>
            </a:pPr>
            <a:r>
              <a:rPr lang="ru-RU" altLang="ru-RU" sz="1400" dirty="0" smtClean="0">
                <a:latin typeface="Book Antiqua" pitchFamily="18" charset="0"/>
              </a:rPr>
              <a:t>Родители воспитанников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endParaRPr lang="ru-RU" altLang="ru-RU" sz="800" b="1" dirty="0" smtClean="0">
              <a:latin typeface="Book Antiqua" pitchFamily="18" charset="0"/>
            </a:endParaRP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altLang="ru-RU" sz="1400" b="1" dirty="0" smtClean="0">
                <a:latin typeface="Book Antiqua" pitchFamily="18" charset="0"/>
              </a:rPr>
              <a:t>Сроки реализации проекта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altLang="ru-RU" sz="1400" dirty="0" smtClean="0">
                <a:latin typeface="Book Antiqua" pitchFamily="18" charset="0"/>
              </a:rPr>
              <a:t>1.09.2015 – 31.08.2016</a:t>
            </a:r>
          </a:p>
          <a:p>
            <a:pPr algn="l" eaLnBrk="1" hangingPunct="1">
              <a:spcBef>
                <a:spcPct val="0"/>
              </a:spcBef>
              <a:buFont typeface="Arial" charset="0"/>
              <a:buNone/>
              <a:defRPr/>
            </a:pPr>
            <a:endParaRPr lang="ru-RU" altLang="ru-RU" dirty="0" smtClean="0"/>
          </a:p>
        </p:txBody>
      </p:sp>
      <p:pic>
        <p:nvPicPr>
          <p:cNvPr id="7" name="Рисунок 6" descr="1333858655_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4945" y="628650"/>
            <a:ext cx="2260879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6019800" y="2486025"/>
            <a:ext cx="2314575" cy="838200"/>
          </a:xfrm>
          <a:prstGeom prst="wedgeRoundRectCallout">
            <a:avLst>
              <a:gd name="adj1" fmla="val 11859"/>
              <a:gd name="adj2" fmla="val -13766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 Дай подумать…</a:t>
            </a:r>
          </a:p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Да я бы весь лес пригласил! А можно?..</a:t>
            </a:r>
          </a:p>
        </p:txBody>
      </p:sp>
      <p:pic>
        <p:nvPicPr>
          <p:cNvPr id="10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3952875" y="4471208"/>
            <a:ext cx="1728825" cy="17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Скругленная прямоугольная выноска 10"/>
          <p:cNvSpPr/>
          <p:nvPr/>
        </p:nvSpPr>
        <p:spPr>
          <a:xfrm>
            <a:off x="6067425" y="3752850"/>
            <a:ext cx="2362200" cy="1200150"/>
          </a:xfrm>
          <a:prstGeom prst="wedgeRoundRectCallout">
            <a:avLst>
              <a:gd name="adj1" fmla="val -82956"/>
              <a:gd name="adj2" fmla="val 61859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Конечно! </a:t>
            </a: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Для начала давай позовем твоих детишек - зайчишек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2"/>
          <p:cNvSpPr>
            <a:spLocks noGrp="1"/>
          </p:cNvSpPr>
          <p:nvPr>
            <p:ph type="title"/>
          </p:nvPr>
        </p:nvSpPr>
        <p:spPr>
          <a:xfrm>
            <a:off x="4905375" y="638175"/>
            <a:ext cx="3573463" cy="374650"/>
          </a:xfrm>
        </p:spPr>
        <p:txBody>
          <a:bodyPr/>
          <a:lstStyle/>
          <a:p>
            <a:pPr eaLnBrk="1" hangingPunct="1"/>
            <a:r>
              <a:rPr lang="ru-RU" altLang="ru-RU" sz="1600" b="1" smtClean="0">
                <a:ln>
                  <a:noFill/>
                </a:ln>
                <a:solidFill>
                  <a:srgbClr val="7030A0"/>
                </a:solidFill>
                <a:latin typeface="Book Antiqua" panose="02040602050305030304" pitchFamily="18" charset="0"/>
              </a:rPr>
              <a:t>Ожидаемый результат</a:t>
            </a:r>
          </a:p>
        </p:txBody>
      </p:sp>
      <p:pic>
        <p:nvPicPr>
          <p:cNvPr id="8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704850" y="737408"/>
            <a:ext cx="1728825" cy="17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2752725" y="952500"/>
            <a:ext cx="5657850" cy="2895600"/>
          </a:xfrm>
          <a:prstGeom prst="wedgeRoundRectCallout">
            <a:avLst>
              <a:gd name="adj1" fmla="val -63975"/>
              <a:gd name="adj2" fmla="val -11951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endParaRPr lang="ru-RU" altLang="ru-RU" sz="1300" i="1" dirty="0">
              <a:solidFill>
                <a:schemeClr val="tx1"/>
              </a:solidFill>
              <a:latin typeface="Book Antiqua" pitchFamily="18" charset="0"/>
              <a:cs typeface="Times New Roman" panose="02020603050405020304" pitchFamily="18" charset="0"/>
            </a:endParaRPr>
          </a:p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altLang="ru-RU" sz="13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Сформированные  практические навыки и умения родителей в области физического воспитания.</a:t>
            </a:r>
          </a:p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altLang="ru-RU" sz="13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Владение родителями приемами эффективного взаимодействия с ребенком с целью сохранения его здоровья и создания  здорового нравственно – психологического климата.</a:t>
            </a:r>
          </a:p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altLang="ru-RU" sz="13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Сформированные гармоничные отношения детей и взрослых, родителей и педагогов.</a:t>
            </a:r>
          </a:p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altLang="ru-RU" sz="13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Наличие модели сотрудничества детского сада и семьи по формированию бережного отношения к здоровью детей и системы  единых подходов к его сохранению и укреплению.</a:t>
            </a:r>
          </a:p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altLang="ru-RU" sz="13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Овладение педагогами средствами и способами работы с родителями.</a:t>
            </a:r>
          </a:p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altLang="ru-RU" sz="13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Оказание реальной и конкретной помощи семьям воспитанников.</a:t>
            </a:r>
          </a:p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altLang="ru-RU" sz="13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Созданные условия для сохранения и укрепления здоровья детей.</a:t>
            </a:r>
          </a:p>
          <a:p>
            <a:pPr marL="18000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endParaRPr lang="ru-RU" altLang="ru-RU" sz="1400" i="1" dirty="0">
              <a:solidFill>
                <a:schemeClr val="tx1"/>
              </a:solidFill>
              <a:latin typeface="Book Antiqua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208" y="4048124"/>
            <a:ext cx="2708586" cy="2028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Скругленная прямоугольная выноска 13"/>
          <p:cNvSpPr/>
          <p:nvPr/>
        </p:nvSpPr>
        <p:spPr>
          <a:xfrm>
            <a:off x="3248025" y="4333875"/>
            <a:ext cx="2286000" cy="1676400"/>
          </a:xfrm>
          <a:prstGeom prst="wedgeRoundRectCallout">
            <a:avLst>
              <a:gd name="adj1" fmla="val 108797"/>
              <a:gd name="adj2" fmla="val -186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Уже результаты? Как же так?  Я же так ничему и не научился!,,</a:t>
            </a: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762000" y="3933825"/>
            <a:ext cx="2362200" cy="1200150"/>
          </a:xfrm>
          <a:prstGeom prst="wedgeRoundRectCallout">
            <a:avLst>
              <a:gd name="adj1" fmla="val -16020"/>
              <a:gd name="adj2" fmla="val -19766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Это только начало нашей работы!  Теперь нас ждет самое интересное… Смотри!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 txBox="1">
            <a:spLocks/>
          </p:cNvSpPr>
          <p:nvPr/>
        </p:nvSpPr>
        <p:spPr bwMode="auto">
          <a:xfrm>
            <a:off x="1901825" y="638175"/>
            <a:ext cx="5321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7030A0"/>
                </a:solidFill>
                <a:latin typeface="Book Antiqua" panose="02040602050305030304" pitchFamily="18" charset="0"/>
              </a:rPr>
              <a:t>Содержание проекта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33450" y="1123950"/>
            <a:ext cx="7105650" cy="6399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>
              <a:lnSpc>
                <a:spcPct val="150000"/>
              </a:lnSpc>
              <a:defRPr/>
            </a:pPr>
            <a:r>
              <a:rPr lang="ru-RU" altLang="ru-RU" sz="2000" b="1" i="1" u="sng" dirty="0">
                <a:solidFill>
                  <a:srgbClr val="7030A0"/>
                </a:solidFill>
                <a:latin typeface="Book Antiqua" pitchFamily="18" charset="0"/>
              </a:rPr>
              <a:t>Подготовительный этап</a:t>
            </a:r>
          </a:p>
          <a:p>
            <a:pPr algn="just" defTabSz="4572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15000"/>
              <a:defRPr/>
            </a:pPr>
            <a:endParaRPr lang="ru-RU" sz="1400" b="1" i="1" dirty="0">
              <a:solidFill>
                <a:srgbClr val="26262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4572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15000"/>
              <a:defRPr/>
            </a:pPr>
            <a:r>
              <a:rPr lang="ru-RU" sz="1400" b="1" i="1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условий, созданных в ДОУ, выявление  проблем, прогнозирование  результатов работы с целью определения основной концепции проекта  и направлений работы. </a:t>
            </a:r>
          </a:p>
          <a:p>
            <a:pPr marL="285750" indent="-285750" algn="just" defTabSz="457200">
              <a:buFontTx/>
              <a:buChar char="–"/>
              <a:defRPr/>
            </a:pPr>
            <a:r>
              <a:rPr lang="ru-RU" altLang="ru-RU" sz="1600" dirty="0">
                <a:solidFill>
                  <a:srgbClr val="000000"/>
                </a:solidFill>
                <a:latin typeface="Garamond" pitchFamily="18" charset="0"/>
              </a:rPr>
              <a:t>Анкетирование родителей «Условия здорового образа   жизни».  «Состояние здоровья Вашего ребенка», тестирование «Моё здоровье».</a:t>
            </a:r>
          </a:p>
          <a:p>
            <a:pPr marL="285750" indent="-285750" algn="just" defTabSz="457200">
              <a:buFontTx/>
              <a:buChar char="–"/>
              <a:defRPr/>
            </a:pPr>
            <a:r>
              <a:rPr lang="ru-RU" altLang="ru-RU" sz="1600" dirty="0">
                <a:solidFill>
                  <a:srgbClr val="000000"/>
                </a:solidFill>
                <a:latin typeface="Garamond" pitchFamily="18" charset="0"/>
              </a:rPr>
              <a:t>Сбор информации о семьях воспитанников.</a:t>
            </a:r>
          </a:p>
          <a:p>
            <a:pPr marL="285750" indent="-285750" algn="just" defTabSz="457200">
              <a:buFontTx/>
              <a:buChar char="–"/>
              <a:defRPr/>
            </a:pPr>
            <a:r>
              <a:rPr lang="ru-RU" altLang="ru-RU" sz="1600" dirty="0">
                <a:solidFill>
                  <a:srgbClr val="000000"/>
                </a:solidFill>
                <a:latin typeface="Garamond" pitchFamily="18" charset="0"/>
              </a:rPr>
              <a:t>Презентация проекта «За здоровьем – всей семьей!», мотивация родителей для участия в проекте.</a:t>
            </a:r>
          </a:p>
          <a:p>
            <a:pPr marL="285750" indent="-285750" algn="just" defTabSz="457200">
              <a:buFontTx/>
              <a:buChar char="–"/>
              <a:defRPr/>
            </a:pPr>
            <a:r>
              <a:rPr lang="ru-RU" altLang="ru-RU" sz="1600" dirty="0">
                <a:solidFill>
                  <a:srgbClr val="000000"/>
                </a:solidFill>
                <a:latin typeface="Garamond" pitchFamily="18" charset="0"/>
                <a:ea typeface="Times New Roman" pitchFamily="18" charset="0"/>
                <a:cs typeface="Arial" charset="0"/>
              </a:rPr>
              <a:t>Консультация для родителей на тему «Движение и речь – взаимосвязь при формировании основ здоровья».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 defTabSz="457200">
              <a:buFontTx/>
              <a:buChar char="–"/>
              <a:defRPr/>
            </a:pPr>
            <a:r>
              <a:rPr lang="ru-RU" altLang="ru-RU" sz="1600" dirty="0">
                <a:solidFill>
                  <a:srgbClr val="000000"/>
                </a:solidFill>
                <a:latin typeface="Garamond" pitchFamily="18" charset="0"/>
              </a:rPr>
              <a:t>Выпуск информационного бюллетеня </a:t>
            </a:r>
          </a:p>
          <a:p>
            <a:pPr marL="285750" indent="-285750" algn="just" defTabSz="457200">
              <a:defRPr/>
            </a:pPr>
            <a:r>
              <a:rPr lang="ru-RU" altLang="ru-RU" sz="1600" dirty="0">
                <a:solidFill>
                  <a:srgbClr val="000000"/>
                </a:solidFill>
                <a:latin typeface="Garamond" pitchFamily="18" charset="0"/>
              </a:rPr>
              <a:t>«Система физкультурно-оздоровительной </a:t>
            </a:r>
          </a:p>
          <a:p>
            <a:pPr marL="285750" indent="-285750" algn="just" defTabSz="457200">
              <a:defRPr/>
            </a:pPr>
            <a:r>
              <a:rPr lang="ru-RU" altLang="ru-RU" sz="1600" dirty="0">
                <a:solidFill>
                  <a:srgbClr val="000000"/>
                </a:solidFill>
                <a:latin typeface="Garamond" pitchFamily="18" charset="0"/>
              </a:rPr>
              <a:t>работы с детьми в ДОУ»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572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defRPr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572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defRPr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572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defRPr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5720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defRPr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defRPr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defRPr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14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876924" y="4290894"/>
            <a:ext cx="2314575" cy="1862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 txBox="1">
            <a:spLocks/>
          </p:cNvSpPr>
          <p:nvPr/>
        </p:nvSpPr>
        <p:spPr bwMode="auto">
          <a:xfrm>
            <a:off x="1901825" y="638175"/>
            <a:ext cx="5321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7030A0"/>
                </a:solidFill>
                <a:latin typeface="Book Antiqua" panose="02040602050305030304" pitchFamily="18" charset="0"/>
              </a:rPr>
              <a:t>Содержание проекта</a:t>
            </a:r>
          </a:p>
        </p:txBody>
      </p:sp>
      <p:sp>
        <p:nvSpPr>
          <p:cNvPr id="31747" name="Прямоугольник 3"/>
          <p:cNvSpPr>
            <a:spLocks noChangeArrowheads="1"/>
          </p:cNvSpPr>
          <p:nvPr/>
        </p:nvSpPr>
        <p:spPr bwMode="auto">
          <a:xfrm>
            <a:off x="933450" y="1123950"/>
            <a:ext cx="3238500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ru-RU" altLang="ru-RU" b="1" i="1" u="sng">
                <a:solidFill>
                  <a:srgbClr val="7030A0"/>
                </a:solidFill>
                <a:latin typeface="Book Antiqua" panose="02040602050305030304" pitchFamily="18" charset="0"/>
              </a:rPr>
              <a:t>Основной этап</a:t>
            </a:r>
            <a:endParaRPr lang="ru-RU" altLang="ru-RU" b="1" i="1">
              <a:solidFill>
                <a:srgbClr val="26262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ru-RU" sz="1200" b="1" i="1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1400" b="1" i="1">
                <a:latin typeface="Book Antiqua" panose="02040602050305030304" pitchFamily="18" charset="0"/>
                <a:cs typeface="Times New Roman" panose="02020603050405020304" pitchFamily="18" charset="0"/>
              </a:rPr>
              <a:t>Цель: психолого  – педагогическое просвещение родителей. </a:t>
            </a:r>
            <a:endParaRPr lang="ru-RU" altLang="ru-RU" sz="1400" i="1">
              <a:solidFill>
                <a:srgbClr val="3D20E8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ru-RU" sz="1600" i="1">
              <a:solidFill>
                <a:srgbClr val="3D20E8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ru-RU" sz="1600" i="1">
                <a:solidFill>
                  <a:srgbClr val="3D20E8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Основной этап можно условно разделить на три  блока, которые тесно взаимосвязаны друг с другом:</a:t>
            </a:r>
          </a:p>
          <a:p>
            <a:pPr eaLnBrk="1" hangingPunct="1"/>
            <a:endParaRPr lang="ru-RU" altLang="ru-RU" sz="1600" i="1">
              <a:solidFill>
                <a:srgbClr val="3D20E8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4276725" y="1547813"/>
            <a:ext cx="4184650" cy="1060450"/>
          </a:xfrm>
          <a:prstGeom prst="downArrowCallout">
            <a:avLst>
              <a:gd name="adj1" fmla="val 34545"/>
              <a:gd name="adj2" fmla="val 57697"/>
              <a:gd name="adj3" fmla="val 25000"/>
              <a:gd name="adj4" fmla="val 64977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600" b="1" i="1" dirty="0">
                <a:solidFill>
                  <a:srgbClr val="002060"/>
                </a:solidFill>
                <a:latin typeface="Book Antiqua" pitchFamily="18" charset="0"/>
              </a:rPr>
              <a:t>Педагогическое просвещение</a:t>
            </a:r>
            <a:endParaRPr lang="ru-RU" sz="1600" i="1" dirty="0">
              <a:solidFill>
                <a:srgbClr val="002060"/>
              </a:solidFill>
              <a:latin typeface="Book Antiqua" pitchFamily="18" charset="0"/>
            </a:endParaRPr>
          </a:p>
          <a:p>
            <a:pPr algn="ctr" eaLnBrk="0" hangingPunct="0">
              <a:defRPr/>
            </a:pPr>
            <a:endParaRPr lang="ru-RU" dirty="0"/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4276725" y="2590800"/>
            <a:ext cx="4184650" cy="1060450"/>
          </a:xfrm>
          <a:prstGeom prst="downArrowCallout">
            <a:avLst>
              <a:gd name="adj1" fmla="val 34545"/>
              <a:gd name="adj2" fmla="val 57697"/>
              <a:gd name="adj3" fmla="val 25000"/>
              <a:gd name="adj4" fmla="val 64977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600" b="1" i="1" dirty="0">
                <a:solidFill>
                  <a:srgbClr val="002060"/>
                </a:solidFill>
                <a:latin typeface="Book Antiqua" pitchFamily="18" charset="0"/>
              </a:rPr>
              <a:t>Совместная деятельность</a:t>
            </a:r>
            <a:endParaRPr lang="ru-RU" dirty="0"/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4276725" y="3651250"/>
            <a:ext cx="4184650" cy="1058863"/>
          </a:xfrm>
          <a:prstGeom prst="downArrowCallout">
            <a:avLst>
              <a:gd name="adj1" fmla="val 34545"/>
              <a:gd name="adj2" fmla="val 57697"/>
              <a:gd name="adj3" fmla="val 25000"/>
              <a:gd name="adj4" fmla="val 6497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600" b="1" i="1" dirty="0">
                <a:solidFill>
                  <a:srgbClr val="002060"/>
                </a:solidFill>
                <a:latin typeface="Book Antiqua" pitchFamily="18" charset="0"/>
              </a:rPr>
              <a:t>Информационное сопровождение</a:t>
            </a:r>
            <a:endParaRPr lang="ru-RU" sz="1600" i="1" dirty="0">
              <a:solidFill>
                <a:srgbClr val="002060"/>
              </a:solidFill>
              <a:latin typeface="Book Antiqua" pitchFamily="18" charset="0"/>
            </a:endParaRPr>
          </a:p>
          <a:p>
            <a:pPr algn="ctr" eaLnBrk="0" hangingPunct="0">
              <a:defRPr/>
            </a:pP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76725" y="4710113"/>
            <a:ext cx="4184650" cy="571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i="1" dirty="0">
                <a:solidFill>
                  <a:srgbClr val="FFFF99"/>
                </a:solidFill>
              </a:rPr>
              <a:t>Формирование компетентности</a:t>
            </a:r>
          </a:p>
        </p:txBody>
      </p:sp>
      <p:pic>
        <p:nvPicPr>
          <p:cNvPr id="58370" name="Picture 2" descr="http://fs172.www.ex.ua/show/23332596/23332596.jpg?1600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1411396" y="3534161"/>
            <a:ext cx="2760554" cy="208198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1" name="Скругленная прямоугольная выноска 10"/>
          <p:cNvSpPr/>
          <p:nvPr/>
        </p:nvSpPr>
        <p:spPr>
          <a:xfrm>
            <a:off x="758825" y="5616575"/>
            <a:ext cx="2286000" cy="619125"/>
          </a:xfrm>
          <a:prstGeom prst="wedgeRoundRectCallout">
            <a:avLst>
              <a:gd name="adj1" fmla="val 25047"/>
              <a:gd name="adj2" fmla="val -177254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Ого!..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8675" y="584200"/>
            <a:ext cx="5848350" cy="56896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defRPr/>
            </a:pPr>
            <a:endParaRPr lang="ru-RU" altLang="ru-RU" sz="1800" b="1" i="1" u="sng" dirty="0" smtClean="0">
              <a:solidFill>
                <a:srgbClr val="7030A0"/>
              </a:solidFill>
              <a:latin typeface="Book Antiqua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defRPr/>
            </a:pPr>
            <a:r>
              <a:rPr lang="ru-RU" altLang="ru-RU" sz="1800" b="1" i="1" u="sng" dirty="0" smtClean="0">
                <a:solidFill>
                  <a:srgbClr val="7030A0"/>
                </a:solidFill>
                <a:latin typeface="Book Antiqua" pitchFamily="18" charset="0"/>
              </a:rPr>
              <a:t>Основной этап</a:t>
            </a:r>
            <a:endParaRPr lang="ru-RU" sz="2000" b="1" dirty="0" smtClean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>
                <a:solidFill>
                  <a:srgbClr val="3D20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Педагогическое просвещение</a:t>
            </a:r>
            <a:endParaRPr lang="ru-RU" sz="2000" b="1" dirty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1000" b="1" dirty="0" smtClean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Garamond" pitchFamily="18" charset="0"/>
              <a:buChar char="―"/>
              <a:defRPr/>
            </a:pPr>
            <a:r>
              <a:rPr lang="ru-RU" altLang="ru-RU" sz="1400" dirty="0">
                <a:solidFill>
                  <a:srgbClr val="000000"/>
                </a:solidFill>
                <a:latin typeface="Book Antiqua" pitchFamily="18" charset="0"/>
              </a:rPr>
              <a:t>Выступление на родительском собрании «Спортивный уголок дома»</a:t>
            </a:r>
            <a:r>
              <a:rPr lang="ru-RU" altLang="ru-RU" sz="1400" dirty="0">
                <a:solidFill>
                  <a:schemeClr val="dk1"/>
                </a:solidFill>
                <a:latin typeface="Book Antiqua" pitchFamily="18" charset="0"/>
              </a:rPr>
              <a:t>.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dk1"/>
                </a:solidFill>
                <a:latin typeface="Book Antiqua" pitchFamily="18" charset="0"/>
              </a:rPr>
              <a:t>Консультация «Здоровье </a:t>
            </a:r>
            <a:r>
              <a:rPr lang="ru-RU" sz="1400" dirty="0">
                <a:solidFill>
                  <a:schemeClr val="dk1"/>
                </a:solidFill>
                <a:latin typeface="Book Antiqua" pitchFamily="18" charset="0"/>
              </a:rPr>
              <a:t>дошкольника в современном мире»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Garamond" pitchFamily="18" charset="0"/>
              <a:buChar char="―"/>
              <a:defRPr/>
            </a:pPr>
            <a:r>
              <a:rPr lang="ru-RU" sz="1400" dirty="0" smtClean="0">
                <a:latin typeface="Book Antiqua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Мастер </a:t>
            </a:r>
            <a:r>
              <a:rPr lang="ru-RU" sz="1400" dirty="0">
                <a:latin typeface="Book Antiqua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класс «Нестандартное </a:t>
            </a:r>
            <a:r>
              <a:rPr lang="ru-RU" sz="1400" dirty="0" smtClean="0">
                <a:latin typeface="Book Antiqua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спортивное оборудование своими руками».</a:t>
            </a:r>
            <a:endParaRPr lang="ru-RU" sz="1400" dirty="0">
              <a:latin typeface="Book Antiqua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dk1"/>
                </a:solidFill>
                <a:latin typeface="Book Antiqua" pitchFamily="18" charset="0"/>
              </a:rPr>
              <a:t>Консультация «Активный отдых зимой».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dk1"/>
                </a:solidFill>
                <a:latin typeface="Book Antiqua" pitchFamily="18" charset="0"/>
              </a:rPr>
              <a:t>Практикум «Играем в подвижные игры».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Garamond" pitchFamily="18" charset="0"/>
              <a:buChar char="―"/>
              <a:defRPr/>
            </a:pPr>
            <a:r>
              <a:rPr lang="ru-RU" altLang="ru-RU" sz="1400" dirty="0">
                <a:solidFill>
                  <a:srgbClr val="000000"/>
                </a:solidFill>
                <a:latin typeface="Book Antiqua" pitchFamily="18" charset="0"/>
              </a:rPr>
              <a:t>Тренинг по вопросам закаливания и оздоровления детей.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Garamond" pitchFamily="18" charset="0"/>
              <a:buChar char="―"/>
              <a:defRPr/>
            </a:pPr>
            <a:r>
              <a:rPr lang="ru-RU" altLang="ru-RU" sz="1400" dirty="0" smtClean="0">
                <a:solidFill>
                  <a:srgbClr val="000000"/>
                </a:solidFill>
                <a:latin typeface="Book Antiqua" pitchFamily="18" charset="0"/>
              </a:rPr>
              <a:t>Выступление </a:t>
            </a:r>
            <a:r>
              <a:rPr lang="ru-RU" altLang="ru-RU" sz="1400" dirty="0">
                <a:solidFill>
                  <a:srgbClr val="000000"/>
                </a:solidFill>
                <a:latin typeface="Book Antiqua" pitchFamily="18" charset="0"/>
              </a:rPr>
              <a:t>на родительском собрании </a:t>
            </a:r>
            <a:endParaRPr lang="ru-RU" altLang="ru-RU" sz="1400" dirty="0" smtClean="0">
              <a:solidFill>
                <a:srgbClr val="000000"/>
              </a:solidFill>
              <a:latin typeface="Book Antiqua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defRPr/>
            </a:pPr>
            <a:r>
              <a:rPr lang="ru-RU" altLang="ru-RU" sz="1400" dirty="0">
                <a:solidFill>
                  <a:srgbClr val="000000"/>
                </a:solidFill>
                <a:latin typeface="Book Antiqua" pitchFamily="18" charset="0"/>
              </a:rPr>
              <a:t> </a:t>
            </a:r>
            <a:r>
              <a:rPr lang="ru-RU" altLang="ru-RU" sz="1400" dirty="0" smtClean="0">
                <a:solidFill>
                  <a:srgbClr val="000000"/>
                </a:solidFill>
                <a:latin typeface="Book Antiqua" pitchFamily="18" charset="0"/>
              </a:rPr>
              <a:t>       «</a:t>
            </a:r>
            <a:r>
              <a:rPr lang="ru-RU" altLang="ru-RU" sz="1400" dirty="0">
                <a:solidFill>
                  <a:srgbClr val="000000"/>
                </a:solidFill>
                <a:latin typeface="Book Antiqua" pitchFamily="18" charset="0"/>
              </a:rPr>
              <a:t>Летне  – оздоровительный отдых»</a:t>
            </a:r>
            <a:r>
              <a:rPr lang="ru-RU" sz="1400" dirty="0">
                <a:solidFill>
                  <a:schemeClr val="dk1"/>
                </a:solidFill>
                <a:latin typeface="Book Antiqua" pitchFamily="18" charset="0"/>
              </a:rPr>
              <a:t> 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defRPr/>
            </a:pPr>
            <a:endParaRPr lang="ru-RU" altLang="ru-RU" dirty="0" smtClean="0">
              <a:solidFill>
                <a:srgbClr val="000000"/>
              </a:solidFill>
            </a:endParaRPr>
          </a:p>
          <a:p>
            <a:pPr>
              <a:buFont typeface="Arial" charset="0"/>
              <a:buNone/>
              <a:defRPr/>
            </a:pPr>
            <a:endParaRPr lang="ru-RU" dirty="0"/>
          </a:p>
        </p:txBody>
      </p:sp>
      <p:sp>
        <p:nvSpPr>
          <p:cNvPr id="32771" name="Заголовок 1"/>
          <p:cNvSpPr txBox="1">
            <a:spLocks/>
          </p:cNvSpPr>
          <p:nvPr/>
        </p:nvSpPr>
        <p:spPr bwMode="auto">
          <a:xfrm>
            <a:off x="1901825" y="638175"/>
            <a:ext cx="5321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7030A0"/>
                </a:solidFill>
                <a:latin typeface="Book Antiqua" panose="02040602050305030304" pitchFamily="18" charset="0"/>
              </a:rPr>
              <a:t>Содержание проекта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5829300" y="4176711"/>
            <a:ext cx="2597150" cy="1947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6391275" y="3171825"/>
            <a:ext cx="1879600" cy="930275"/>
          </a:xfrm>
          <a:prstGeom prst="wedgeRoundRectCallout">
            <a:avLst>
              <a:gd name="adj1" fmla="val 7817"/>
              <a:gd name="adj2" fmla="val 106847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А что? Это должно быть интересно!</a:t>
            </a:r>
          </a:p>
        </p:txBody>
      </p:sp>
      <p:pic>
        <p:nvPicPr>
          <p:cNvPr id="9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847725" y="4425944"/>
            <a:ext cx="1728825" cy="17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2800350" y="4691063"/>
            <a:ext cx="2962275" cy="1200150"/>
          </a:xfrm>
          <a:prstGeom prst="wedgeRoundRectCallout">
            <a:avLst>
              <a:gd name="adj1" fmla="val -72748"/>
              <a:gd name="adj2" fmla="val -12744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Безусловно интересно! Каждое мероприятие из этого блока носит познавательный характер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8675" y="584200"/>
            <a:ext cx="5848350" cy="56896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defRPr/>
            </a:pPr>
            <a:endParaRPr lang="ru-RU" altLang="ru-RU" sz="1800" b="1" i="1" u="sng" dirty="0" smtClean="0">
              <a:solidFill>
                <a:srgbClr val="7030A0"/>
              </a:solidFill>
              <a:latin typeface="Book Antiqua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defRPr/>
            </a:pPr>
            <a:r>
              <a:rPr lang="ru-RU" altLang="ru-RU" sz="1800" b="1" i="1" u="sng" dirty="0" smtClean="0">
                <a:solidFill>
                  <a:srgbClr val="7030A0"/>
                </a:solidFill>
                <a:latin typeface="Book Antiqua" pitchFamily="18" charset="0"/>
              </a:rPr>
              <a:t>Основной этап</a:t>
            </a:r>
            <a:endParaRPr lang="ru-RU" sz="2000" b="1" dirty="0" smtClean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>
                <a:solidFill>
                  <a:srgbClr val="3D20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</a:t>
            </a:r>
            <a:endParaRPr lang="ru-RU" sz="2000" b="1" dirty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1000" b="1" dirty="0" smtClean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sz="1400" dirty="0">
                <a:solidFill>
                  <a:srgbClr val="002060"/>
                </a:solidFill>
                <a:latin typeface="Book Antiqua" pitchFamily="18" charset="0"/>
              </a:rPr>
              <a:t>Выставка рисунков «Рисуем вместе ЗОЖ».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sz="1400" dirty="0">
                <a:solidFill>
                  <a:srgbClr val="002060"/>
                </a:solidFill>
                <a:latin typeface="Book Antiqua" pitchFamily="18" charset="0"/>
              </a:rPr>
              <a:t>Выставка «Спортивное оборудование своими руками</a:t>
            </a: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».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Практикум </a:t>
            </a:r>
            <a:r>
              <a:rPr lang="ru-RU" sz="1400" dirty="0">
                <a:solidFill>
                  <a:srgbClr val="002060"/>
                </a:solidFill>
                <a:latin typeface="Book Antiqua" pitchFamily="18" charset="0"/>
              </a:rPr>
              <a:t>«Оздоровительно-развивающие игры при плоскостопии»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sz="1400" dirty="0">
                <a:solidFill>
                  <a:srgbClr val="002060"/>
                </a:solidFill>
                <a:latin typeface="Book Antiqua" pitchFamily="18" charset="0"/>
              </a:rPr>
              <a:t>Праздник совместно с папами, посвященный празднованию 23 февраля «Ай да папы, ай да сыночки»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sz="1400" dirty="0">
                <a:solidFill>
                  <a:srgbClr val="002060"/>
                </a:solidFill>
                <a:latin typeface="Book Antiqua" pitchFamily="18" charset="0"/>
              </a:rPr>
              <a:t>Практикум «Подвижные игры»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sz="1400" dirty="0">
                <a:solidFill>
                  <a:srgbClr val="002060"/>
                </a:solidFill>
                <a:latin typeface="Book Antiqua" pitchFamily="18" charset="0"/>
              </a:rPr>
              <a:t>День семейного общения «Детский сад в сохранении и укреплении здоровья детей</a:t>
            </a: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».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  <a:cs typeface="Times New Roman" pitchFamily="18" charset="0"/>
              </a:rPr>
              <a:t>Совместное катание на лыжах.</a:t>
            </a:r>
            <a:endParaRPr lang="ru-RU" sz="1400" dirty="0">
              <a:solidFill>
                <a:srgbClr val="002060"/>
              </a:solidFill>
              <a:latin typeface="Book Antiqua" pitchFamily="18" charset="0"/>
              <a:cs typeface="Times New Roman" pitchFamily="18" charset="0"/>
            </a:endParaRP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r>
              <a:rPr lang="ru-RU" sz="1400" dirty="0">
                <a:solidFill>
                  <a:srgbClr val="002060"/>
                </a:solidFill>
                <a:latin typeface="Book Antiqua" pitchFamily="18" charset="0"/>
              </a:rPr>
              <a:t>Спортивный праздник «Папа, мама, я – спортивная семья»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defRPr/>
            </a:pPr>
            <a:endParaRPr lang="ru-RU" altLang="ru-RU" dirty="0" smtClean="0">
              <a:solidFill>
                <a:srgbClr val="000000"/>
              </a:solidFill>
            </a:endParaRPr>
          </a:p>
          <a:p>
            <a:pPr>
              <a:buFont typeface="Arial" charset="0"/>
              <a:buNone/>
              <a:defRPr/>
            </a:pPr>
            <a:endParaRPr lang="ru-RU" dirty="0"/>
          </a:p>
        </p:txBody>
      </p:sp>
      <p:sp>
        <p:nvSpPr>
          <p:cNvPr id="33795" name="Заголовок 1"/>
          <p:cNvSpPr txBox="1">
            <a:spLocks/>
          </p:cNvSpPr>
          <p:nvPr/>
        </p:nvSpPr>
        <p:spPr bwMode="auto">
          <a:xfrm>
            <a:off x="1901825" y="638175"/>
            <a:ext cx="5321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7030A0"/>
                </a:solidFill>
                <a:latin typeface="Book Antiqua" panose="02040602050305030304" pitchFamily="18" charset="0"/>
              </a:rPr>
              <a:t>Содержание проекта</a:t>
            </a:r>
          </a:p>
        </p:txBody>
      </p:sp>
      <p:pic>
        <p:nvPicPr>
          <p:cNvPr id="9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6438900" y="4321169"/>
            <a:ext cx="1728825" cy="17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2505075" y="4691063"/>
            <a:ext cx="3257550" cy="1200150"/>
          </a:xfrm>
          <a:prstGeom prst="wedgeRoundRectCallout">
            <a:avLst>
              <a:gd name="adj1" fmla="val 102233"/>
              <a:gd name="adj2" fmla="val 551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Мероприятия этого блока позволят объединиться всем участникам проекта, тем самым спроектировать модель сотрудничества детского сада и семьи.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 txBox="1">
            <a:spLocks/>
          </p:cNvSpPr>
          <p:nvPr/>
        </p:nvSpPr>
        <p:spPr bwMode="auto">
          <a:xfrm>
            <a:off x="1901825" y="465138"/>
            <a:ext cx="5321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7030A0"/>
                </a:solidFill>
                <a:latin typeface="Book Antiqua" panose="02040602050305030304" pitchFamily="18" charset="0"/>
              </a:rPr>
              <a:t>Содержание проекта</a:t>
            </a:r>
          </a:p>
        </p:txBody>
      </p:sp>
      <p:sp>
        <p:nvSpPr>
          <p:cNvPr id="34819" name="Прямоугольник 3"/>
          <p:cNvSpPr>
            <a:spLocks noChangeArrowheads="1"/>
          </p:cNvSpPr>
          <p:nvPr/>
        </p:nvSpPr>
        <p:spPr bwMode="auto">
          <a:xfrm>
            <a:off x="933450" y="825500"/>
            <a:ext cx="710565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ru-RU" altLang="ru-RU" sz="16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 модели сотрудничества детского сада и семьи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89038" y="4446588"/>
            <a:ext cx="6746875" cy="1384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КОНТРОЛЬНО-ОЦЕНОЧНЫЙ  БЛОК</a:t>
            </a:r>
          </a:p>
          <a:p>
            <a:pPr algn="ctr">
              <a:defRPr/>
            </a:pP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количественный анализ (опросы, отзывы, оценочные листы, экспресс-диагностика, самоанализ педагогов, мониторинг участия родителей в работе детского сада)</a:t>
            </a:r>
          </a:p>
          <a:p>
            <a:pPr algn="just">
              <a:defRPr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качественный анализ (наблюдения, беседы с детьми и родителями, анкетирование родителей, книги отзывов, независимая оценка)</a:t>
            </a:r>
          </a:p>
          <a:p>
            <a:pPr algn="just">
              <a:defRPr/>
            </a:pP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89038" y="1431925"/>
            <a:ext cx="6746875" cy="1457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200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ИНФОРМАЦИОННО-АНАЛИТИЧЕСКИЙ БЛОК</a:t>
            </a:r>
          </a:p>
          <a:p>
            <a:pPr algn="ctr">
              <a:defRPr/>
            </a:pP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просвещение родителей (лекции, консультации, мастер-классы, практикумы, тренинги, информационные памятки, листовки, буклеты, стенды, папки-передвижки и т.д.) 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продуктивного общения всех участников образовательной деятельности (обмен мыслями, идеями, опытом воспитания,  игротека, выставки творчества детей и родителей, традиции семьи и детского сада, праздники и т.д.)</a:t>
            </a:r>
          </a:p>
          <a:p>
            <a:pPr algn="ctr">
              <a:defRPr/>
            </a:pP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89038" y="3079750"/>
            <a:ext cx="6746875" cy="1181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ПРАКТИЧЕСКИЙ БЛОК</a:t>
            </a:r>
          </a:p>
          <a:p>
            <a:pPr algn="ctr">
              <a:defRPr/>
            </a:pP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взаимодействия родителей с воспитателями и  специалистами детского сада по вопросам </a:t>
            </a:r>
            <a:r>
              <a:rPr lang="ru-RU" sz="1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детей и создания  комфортного нравственно – психологического климата  в процессе различных совместных мероприятий </a:t>
            </a:r>
          </a:p>
          <a:p>
            <a:pPr algn="ctr">
              <a:defRPr/>
            </a:pP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8675" y="584200"/>
            <a:ext cx="5848350" cy="56896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defRPr/>
            </a:pPr>
            <a:endParaRPr lang="ru-RU" altLang="ru-RU" sz="1800" b="1" i="1" u="sng" dirty="0" smtClean="0">
              <a:solidFill>
                <a:srgbClr val="7030A0"/>
              </a:solidFill>
              <a:latin typeface="Book Antiqua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defRPr/>
            </a:pPr>
            <a:endParaRPr lang="ru-RU" altLang="ru-RU" sz="1800" b="1" i="1" u="sng" dirty="0" smtClean="0">
              <a:solidFill>
                <a:srgbClr val="7030A0"/>
              </a:solidFill>
              <a:latin typeface="Book Antiqua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defRPr/>
            </a:pPr>
            <a:r>
              <a:rPr lang="ru-RU" altLang="ru-RU" sz="1800" b="1" i="1" u="sng" dirty="0" smtClean="0">
                <a:solidFill>
                  <a:srgbClr val="7030A0"/>
                </a:solidFill>
                <a:latin typeface="Book Antiqua" pitchFamily="18" charset="0"/>
              </a:rPr>
              <a:t>    Основной этап</a:t>
            </a:r>
            <a:endParaRPr lang="ru-RU" sz="2000" b="1" dirty="0" smtClean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>
                <a:solidFill>
                  <a:srgbClr val="3D20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Информационное сопровождение</a:t>
            </a:r>
            <a:endParaRPr lang="ru-RU" sz="2000" b="1" dirty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1000" b="1" dirty="0" smtClean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Book Antiqua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Папка – передвижка «Веселая физкультура в квартире» .</a:t>
            </a:r>
          </a:p>
          <a:p>
            <a:pPr marL="285750" indent="-285750"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Book Antiqua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Папка – передвижка «Нестандартное спортивное оборудование».</a:t>
            </a:r>
          </a:p>
          <a:p>
            <a:pPr marL="285750" indent="-285750"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Book Antiqua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Папка – передвижка «Подвижные и малоподвижные игры».</a:t>
            </a:r>
          </a:p>
          <a:p>
            <a:pPr marL="285750" indent="-285750"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Book Antiqua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Папка – передвижка «Как выбрать лыжи»</a:t>
            </a:r>
          </a:p>
          <a:p>
            <a:pPr marL="285750" indent="-285750"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Book Antiqua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Информационный буклет «Вред и польза компьютера».</a:t>
            </a:r>
          </a:p>
          <a:p>
            <a:pPr marL="285750" indent="-285750"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Book Antiqua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Информационная памятка «Нетрадиционные способы оздоровления».</a:t>
            </a:r>
          </a:p>
          <a:p>
            <a:pPr marL="285750" indent="-285750"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Book Antiqua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Памятка «Правила поведения на воде».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Font typeface="Garamond" pitchFamily="18" charset="0"/>
              <a:buChar char="―"/>
              <a:defRPr/>
            </a:pPr>
            <a:endParaRPr lang="ru-RU" sz="1400" dirty="0">
              <a:solidFill>
                <a:srgbClr val="002060"/>
              </a:solidFill>
              <a:latin typeface="Book Antiqua" pitchFamily="18" charset="0"/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defRPr/>
            </a:pPr>
            <a:endParaRPr lang="ru-RU" altLang="ru-RU" dirty="0" smtClean="0">
              <a:solidFill>
                <a:srgbClr val="000000"/>
              </a:solidFill>
            </a:endParaRPr>
          </a:p>
          <a:p>
            <a:pPr>
              <a:buFont typeface="Arial" charset="0"/>
              <a:buNone/>
              <a:defRPr/>
            </a:pPr>
            <a:endParaRPr lang="ru-RU" dirty="0"/>
          </a:p>
        </p:txBody>
      </p:sp>
      <p:sp>
        <p:nvSpPr>
          <p:cNvPr id="35843" name="Заголовок 1"/>
          <p:cNvSpPr txBox="1">
            <a:spLocks/>
          </p:cNvSpPr>
          <p:nvPr/>
        </p:nvSpPr>
        <p:spPr bwMode="auto">
          <a:xfrm>
            <a:off x="930275" y="676275"/>
            <a:ext cx="5321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7030A0"/>
                </a:solidFill>
                <a:latin typeface="Book Antiqua" panose="02040602050305030304" pitchFamily="18" charset="0"/>
              </a:rPr>
              <a:t>Содержание проекта</a:t>
            </a:r>
          </a:p>
        </p:txBody>
      </p:sp>
      <p:pic>
        <p:nvPicPr>
          <p:cNvPr id="9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6438900" y="4321169"/>
            <a:ext cx="1728825" cy="17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2505075" y="4448175"/>
            <a:ext cx="3257550" cy="1443038"/>
          </a:xfrm>
          <a:prstGeom prst="wedgeRoundRectCallout">
            <a:avLst>
              <a:gd name="adj1" fmla="val 83812"/>
              <a:gd name="adj2" fmla="val -5051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Информационные буклеты, памятки и папки-передвижки помогут закрепить полученные знания в практической деятельности и послужат напоминанием в случае, если что-то забылось.</a:t>
            </a: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1038" y="531813"/>
            <a:ext cx="7740650" cy="5741987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endParaRPr lang="ru-RU" altLang="ru-RU" sz="2000" b="1" dirty="0" smtClean="0">
              <a:solidFill>
                <a:srgbClr val="7030A0"/>
              </a:solidFill>
              <a:latin typeface="Book Antiqua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  <a:defRPr/>
            </a:pPr>
            <a:r>
              <a:rPr lang="ru-RU" altLang="ru-RU" sz="2000" b="1" i="1" u="sng" dirty="0" smtClean="0">
                <a:solidFill>
                  <a:srgbClr val="7030A0"/>
                </a:solidFill>
                <a:latin typeface="Book Antiqua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000" b="1" i="1" u="sng" dirty="0" smtClean="0">
                <a:solidFill>
                  <a:srgbClr val="7030A0"/>
                </a:solidFill>
                <a:latin typeface="Book Antiqua" pitchFamily="18" charset="0"/>
                <a:cs typeface="Times New Roman" panose="02020603050405020304" pitchFamily="18" charset="0"/>
              </a:rPr>
            </a:br>
            <a:r>
              <a:rPr lang="ru-RU" altLang="ru-RU" sz="2000" b="1" i="1" u="sng" dirty="0" smtClean="0">
                <a:solidFill>
                  <a:srgbClr val="7030A0"/>
                </a:solidFill>
                <a:latin typeface="Book Antiqua" pitchFamily="18" charset="0"/>
                <a:cs typeface="Times New Roman" panose="02020603050405020304" pitchFamily="18" charset="0"/>
              </a:rPr>
              <a:t>Заключительный этап</a:t>
            </a:r>
          </a:p>
          <a:p>
            <a:pPr algn="just">
              <a:buFont typeface="Arial" charset="0"/>
              <a:buNone/>
              <a:defRPr/>
            </a:pPr>
            <a:r>
              <a:rPr lang="ru-RU" sz="1400" b="1" i="1" dirty="0" smtClean="0">
                <a:solidFill>
                  <a:schemeClr val="tx1"/>
                </a:solidFill>
                <a:latin typeface="Book Antiqua" pitchFamily="18" charset="0"/>
              </a:rPr>
              <a:t>Цель: </a:t>
            </a:r>
            <a:r>
              <a:rPr lang="ru-RU" sz="1400" b="1" i="1" dirty="0" smtClean="0">
                <a:latin typeface="Book Antiqua" pitchFamily="18" charset="0"/>
              </a:rPr>
              <a:t>подвести итоги  работы в проекте, проанализировать полученные результаты деятельности, определить перспективы на будущее.</a:t>
            </a:r>
            <a:endParaRPr lang="ru-RU" sz="1400" b="1" i="1" dirty="0" smtClean="0"/>
          </a:p>
          <a:p>
            <a:pPr marL="285750" indent="-285750" algn="l">
              <a:spcBef>
                <a:spcPts val="0"/>
              </a:spcBef>
              <a:spcAft>
                <a:spcPts val="0"/>
              </a:spcAft>
              <a:buClr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Анкетирование родителей  об удовлетворенности работой детского сада </a:t>
            </a:r>
          </a:p>
          <a:p>
            <a:pPr marL="285750" indent="-285750" algn="l">
              <a:spcBef>
                <a:spcPts val="0"/>
              </a:spcBef>
              <a:spcAft>
                <a:spcPts val="0"/>
              </a:spcAft>
              <a:buClr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tx1"/>
                </a:solidFill>
                <a:latin typeface="Book Antiqua" pitchFamily="18" charset="0"/>
              </a:rPr>
              <a:t>Выявление образовательных  потребностей  родителей.</a:t>
            </a:r>
          </a:p>
          <a:p>
            <a:pPr marL="285750" indent="-285750" algn="l">
              <a:spcBef>
                <a:spcPts val="0"/>
              </a:spcBef>
              <a:spcAft>
                <a:spcPts val="0"/>
              </a:spcAft>
              <a:buClr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dk1"/>
                </a:solidFill>
                <a:latin typeface="Book Antiqua" pitchFamily="18" charset="0"/>
              </a:rPr>
              <a:t>Выпуск бюллетеней, информационных листков, буклетов, памяток.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Clr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dk1"/>
                </a:solidFill>
                <a:latin typeface="Book Antiqua" pitchFamily="18" charset="0"/>
              </a:rPr>
              <a:t> Создание  информационного стенда «Здоровье с детства».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Clr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dk1"/>
                </a:solidFill>
                <a:latin typeface="Book Antiqua" pitchFamily="18" charset="0"/>
              </a:rPr>
              <a:t>Общее родительское собрание по теме «За здоровьем – всей семьей!»»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Clr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dk1"/>
                </a:solidFill>
                <a:latin typeface="Book Antiqua" pitchFamily="18" charset="0"/>
              </a:rPr>
              <a:t>Обмен опытом работы участников проекта в городской родительской конференции.</a:t>
            </a:r>
          </a:p>
          <a:p>
            <a:pPr marL="285750" indent="-285750" algn="just">
              <a:spcBef>
                <a:spcPts val="0"/>
              </a:spcBef>
              <a:spcAft>
                <a:spcPts val="0"/>
              </a:spcAft>
              <a:buClrTx/>
              <a:buFont typeface="Garamond" pitchFamily="18" charset="0"/>
              <a:buChar char="―"/>
              <a:defRPr/>
            </a:pPr>
            <a:r>
              <a:rPr lang="ru-RU" sz="1400" dirty="0" smtClean="0">
                <a:solidFill>
                  <a:schemeClr val="dk1"/>
                </a:solidFill>
                <a:latin typeface="Book Antiqua" pitchFamily="18" charset="0"/>
              </a:rPr>
              <a:t>Презентация  результатов проекта на  уровне муниципалитета.  </a:t>
            </a:r>
          </a:p>
          <a:p>
            <a:pPr marL="285750" indent="-285750">
              <a:lnSpc>
                <a:spcPct val="150000"/>
              </a:lnSpc>
              <a:buFont typeface="Arial" charset="0"/>
              <a:buNone/>
              <a:defRPr/>
            </a:pPr>
            <a:endParaRPr lang="ru-RU" dirty="0" smtClean="0">
              <a:solidFill>
                <a:schemeClr val="dk1"/>
              </a:solidFill>
            </a:endParaRPr>
          </a:p>
          <a:p>
            <a:pPr marL="285750" indent="-285750">
              <a:lnSpc>
                <a:spcPct val="150000"/>
              </a:lnSpc>
              <a:buFont typeface="Arial" charset="0"/>
              <a:buNone/>
              <a:defRPr/>
            </a:pPr>
            <a:endParaRPr lang="ru-RU" dirty="0" smtClean="0">
              <a:solidFill>
                <a:schemeClr val="dk1"/>
              </a:solidFill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Font typeface="Arial" charset="0"/>
              <a:buNone/>
              <a:defRPr/>
            </a:pPr>
            <a:endParaRPr lang="ru-RU" dirty="0" smtClean="0">
              <a:solidFill>
                <a:schemeClr val="dk1"/>
              </a:solidFill>
            </a:endParaRPr>
          </a:p>
          <a:p>
            <a:pPr>
              <a:buFont typeface="Arial" charset="0"/>
              <a:buNone/>
              <a:defRPr/>
            </a:pPr>
            <a:endParaRPr lang="ru-RU" altLang="ru-RU" sz="3200" b="1" dirty="0" smtClean="0">
              <a:solidFill>
                <a:srgbClr val="3D20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  <a:defRPr/>
            </a:pPr>
            <a:endParaRPr lang="ru-RU" dirty="0"/>
          </a:p>
        </p:txBody>
      </p:sp>
      <p:sp>
        <p:nvSpPr>
          <p:cNvPr id="36867" name="Заголовок 1"/>
          <p:cNvSpPr txBox="1">
            <a:spLocks/>
          </p:cNvSpPr>
          <p:nvPr/>
        </p:nvSpPr>
        <p:spPr bwMode="auto">
          <a:xfrm>
            <a:off x="1901825" y="638175"/>
            <a:ext cx="5321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7030A0"/>
                </a:solidFill>
                <a:latin typeface="Book Antiqua" panose="02040602050305030304" pitchFamily="18" charset="0"/>
              </a:rPr>
              <a:t>Содержание проекта</a:t>
            </a:r>
          </a:p>
        </p:txBody>
      </p:sp>
      <p:pic>
        <p:nvPicPr>
          <p:cNvPr id="7" name="Рисунок 6" descr="1773166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3150" y="4410789"/>
            <a:ext cx="2238375" cy="1689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742950" y="4416419"/>
            <a:ext cx="1728825" cy="17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2305050" y="3771900"/>
            <a:ext cx="2000250" cy="1443038"/>
          </a:xfrm>
          <a:prstGeom prst="wedgeRoundRectCallout">
            <a:avLst>
              <a:gd name="adj1" fmla="val -62855"/>
              <a:gd name="adj2" fmla="val 39173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Ну, как, уважаемый заяц, ты не передумал  работать в нашем проекте?</a:t>
            </a: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4010025" y="5038725"/>
            <a:ext cx="2241550" cy="1095375"/>
          </a:xfrm>
          <a:prstGeom prst="wedgeRoundRectCallout">
            <a:avLst>
              <a:gd name="adj1" fmla="val 97513"/>
              <a:gd name="adj2" fmla="val 4458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Нет, конечно! Мне все понятно и я готов участвовать в проекте! Вот наберу я знаний целый мешок…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Текст 3"/>
          <p:cNvSpPr>
            <a:spLocks noGrp="1"/>
          </p:cNvSpPr>
          <p:nvPr>
            <p:ph type="body" sz="half" idx="2"/>
          </p:nvPr>
        </p:nvSpPr>
        <p:spPr>
          <a:xfrm>
            <a:off x="3733800" y="733425"/>
            <a:ext cx="4708525" cy="5443538"/>
          </a:xfrm>
        </p:spPr>
        <p:txBody>
          <a:bodyPr>
            <a:normAutofit lnSpcReduction="10000"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	Одной из главных задач детского сада является усиление связи между повседневной образовательной деятельностью с детьми в детском саду и процессом воспитания ребенка в семье.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	Разумные поручения или задания, которые дошкольники могут выполнять дома, ни в коем случае не должны копировать то, что делалось в группе, а должны быть направлены на повышение самостоятельности, творческой активности детей и активизацию взрослых членов семьи.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	Потому что неповторимая эмоциональная атмосфера семейных отношений, постоянство и длительность общения детей и взрослых в самых разных жизненных ситуациях, оказывает сильнейшее воздействие на впечатлительного, склонного к подражанию ребенка - дошкольника.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	Очень важными для формирования здорового ребенка являются </a:t>
            </a:r>
            <a:r>
              <a:rPr lang="ru-RU" sz="1400" b="1" i="1" dirty="0" smtClean="0">
                <a:solidFill>
                  <a:srgbClr val="002060"/>
                </a:solidFill>
                <a:latin typeface="Book Antiqua" pitchFamily="18" charset="0"/>
              </a:rPr>
              <a:t>личный пример </a:t>
            </a: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взрослых членов семьи, отношения дружбы и взаимоуважения между ними, умение родителей организовывать содержательную жизнь и деятельность детей. </a:t>
            </a:r>
            <a:r>
              <a:rPr lang="ru-RU" sz="1400" b="1" i="1" dirty="0" smtClean="0">
                <a:solidFill>
                  <a:srgbClr val="002060"/>
                </a:solidFill>
                <a:latin typeface="Book Antiqua" pitchFamily="18" charset="0"/>
              </a:rPr>
              <a:t>На этой основе создается педагогически ценное общение взрослых и детей</a:t>
            </a: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	Таким образом, можно надеяться, что со временем занятия физической культурой и спортом, здоровый образ жизни войдут в повседневную жизнь каждой семьи.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endParaRPr lang="ru-RU" sz="1400" dirty="0" smtClean="0"/>
          </a:p>
          <a:p>
            <a:pPr>
              <a:buFont typeface="Arial" charset="0"/>
              <a:buNone/>
              <a:defRPr/>
            </a:pPr>
            <a:endParaRPr lang="ru-RU" dirty="0" smtClean="0"/>
          </a:p>
        </p:txBody>
      </p:sp>
      <p:sp>
        <p:nvSpPr>
          <p:cNvPr id="37891" name="Заголовок 1"/>
          <p:cNvSpPr txBox="1">
            <a:spLocks/>
          </p:cNvSpPr>
          <p:nvPr/>
        </p:nvSpPr>
        <p:spPr bwMode="auto">
          <a:xfrm>
            <a:off x="349250" y="704850"/>
            <a:ext cx="50546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7030A0"/>
                </a:solidFill>
                <a:latin typeface="Book Antiqua" panose="02040602050305030304" pitchFamily="18" charset="0"/>
              </a:rPr>
              <a:t>Заключение</a:t>
            </a:r>
          </a:p>
        </p:txBody>
      </p:sp>
      <p:pic>
        <p:nvPicPr>
          <p:cNvPr id="5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695325" y="1292219"/>
            <a:ext cx="1728825" cy="17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981075" y="3200400"/>
            <a:ext cx="2333625" cy="2609850"/>
          </a:xfrm>
          <a:prstGeom prst="wedgeRoundRectCallout">
            <a:avLst>
              <a:gd name="adj1" fmla="val -32651"/>
              <a:gd name="adj2" fmla="val -7980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Вот и замечательно! </a:t>
            </a: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А пока ты ходишь за детишками - зайчишками и приглашаем всех желающих участвовать в  нашем проекте,  я подведу некоторые итоги. </a:t>
            </a: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9725" y="686282"/>
            <a:ext cx="2754053" cy="2076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866775" y="723900"/>
            <a:ext cx="4019550" cy="2095500"/>
          </a:xfrm>
          <a:prstGeom prst="wedgeRoundRectCallout">
            <a:avLst>
              <a:gd name="adj1" fmla="val 79075"/>
              <a:gd name="adj2" fmla="val -21973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Спасибо!</a:t>
            </a:r>
          </a:p>
          <a:p>
            <a:pPr algn="just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Мы всей моей семьей с удовольствием  примем активное участие во всех мероприятиях вашего проекта. Потому что  я понял и решил, что моя семья будет </a:t>
            </a:r>
            <a:r>
              <a:rPr lang="ru-RU" sz="1400" b="1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здоровой и спортивной!</a:t>
            </a:r>
          </a:p>
          <a:p>
            <a:pPr algn="just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Только вот подскажите, для лучшего результата, может, мне еще что-нибудь  почитать?</a:t>
            </a:r>
          </a:p>
        </p:txBody>
      </p:sp>
      <p:pic>
        <p:nvPicPr>
          <p:cNvPr id="8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781050" y="4311644"/>
            <a:ext cx="1728825" cy="17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2705100" y="2886075"/>
            <a:ext cx="5581650" cy="3228975"/>
          </a:xfrm>
          <a:prstGeom prst="wedgeRoundRectCallout">
            <a:avLst>
              <a:gd name="adj1" fmla="val -60444"/>
              <a:gd name="adj2" fmla="val 10926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r>
              <a:rPr lang="ru-RU" sz="1400" i="1" dirty="0">
                <a:solidFill>
                  <a:schemeClr val="tx1"/>
                </a:solidFill>
                <a:latin typeface="Book Antiqua" pitchFamily="18" charset="0"/>
              </a:rPr>
              <a:t>Конечно, обязательно почитай!</a:t>
            </a:r>
          </a:p>
          <a:p>
            <a:pPr algn="just">
              <a:buFontTx/>
              <a:buChar char="―"/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 </a:t>
            </a:r>
            <a:r>
              <a:rPr lang="ru-RU" sz="1400" i="1" dirty="0" err="1">
                <a:solidFill>
                  <a:srgbClr val="002060"/>
                </a:solidFill>
                <a:latin typeface="Book Antiqua" pitchFamily="18" charset="0"/>
              </a:rPr>
              <a:t>Доронова</a:t>
            </a: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 Т. Взаимодействие дошкольного учреждения с родителями. // Дошкольное воспитание.- 2004. - №1. - С.60.</a:t>
            </a:r>
          </a:p>
          <a:p>
            <a:pPr algn="just">
              <a:buFontTx/>
              <a:buChar char="―"/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 Приложение к //Управление ДОУ "Работа с родителями в ДОУ».</a:t>
            </a:r>
          </a:p>
          <a:p>
            <a:pPr algn="just">
              <a:buFontTx/>
              <a:buChar char="―"/>
              <a:defRPr/>
            </a:pPr>
            <a:r>
              <a:rPr lang="ru-RU" sz="1400" i="1" dirty="0" err="1">
                <a:solidFill>
                  <a:srgbClr val="002060"/>
                </a:solidFill>
                <a:latin typeface="Book Antiqua" pitchFamily="18" charset="0"/>
              </a:rPr>
              <a:t>Здоровьесберегающее</a:t>
            </a: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 пространство ДОУ: проектирование, тренинги, занятия/</a:t>
            </a:r>
            <a:r>
              <a:rPr lang="ru-RU" sz="1400" i="1" dirty="0" err="1">
                <a:solidFill>
                  <a:srgbClr val="002060"/>
                </a:solidFill>
                <a:latin typeface="Book Antiqua" pitchFamily="18" charset="0"/>
              </a:rPr>
              <a:t>стст</a:t>
            </a: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. И.И. Крылова. – Волгоград: Учитель 2009.</a:t>
            </a:r>
          </a:p>
          <a:p>
            <a:pPr algn="just">
              <a:buFontTx/>
              <a:buChar char="―"/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Майер А.А., Давыдова О.И. 555 идей вовлечения родителей в жизнь детского сада.. – М:ТЦ Сфера, 2011.</a:t>
            </a:r>
          </a:p>
          <a:p>
            <a:pPr algn="just">
              <a:buFontTx/>
              <a:buChar char="―"/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Оздоровительная работа в </a:t>
            </a:r>
            <a:r>
              <a:rPr lang="ru-RU" sz="1400" i="1" dirty="0" err="1">
                <a:solidFill>
                  <a:srgbClr val="002060"/>
                </a:solidFill>
                <a:latin typeface="Book Antiqua" pitchFamily="18" charset="0"/>
              </a:rPr>
              <a:t>ДОУ:нормативно</a:t>
            </a: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 – правовые документы, рекомендации/</a:t>
            </a:r>
            <a:r>
              <a:rPr lang="ru-RU" sz="1400" i="1" dirty="0" err="1">
                <a:solidFill>
                  <a:srgbClr val="002060"/>
                </a:solidFill>
                <a:latin typeface="Book Antiqua" pitchFamily="18" charset="0"/>
              </a:rPr>
              <a:t>авт-сост</a:t>
            </a: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. М.С, Горбатова. – Волгоград: Учитель, 2008.</a:t>
            </a:r>
            <a:endParaRPr lang="ru-RU" sz="1400" dirty="0">
              <a:solidFill>
                <a:srgbClr val="002060"/>
              </a:solidFill>
            </a:endParaRPr>
          </a:p>
          <a:p>
            <a:pPr algn="just">
              <a:buFontTx/>
              <a:buChar char="―"/>
              <a:defRPr/>
            </a:pPr>
            <a:endParaRPr lang="ru-RU" sz="1400" dirty="0">
              <a:solidFill>
                <a:srgbClr val="002060"/>
              </a:solidFill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2"/>
          <p:cNvSpPr>
            <a:spLocks noGrp="1"/>
          </p:cNvSpPr>
          <p:nvPr>
            <p:ph type="title"/>
          </p:nvPr>
        </p:nvSpPr>
        <p:spPr>
          <a:xfrm>
            <a:off x="5153025" y="542925"/>
            <a:ext cx="3429000" cy="369888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ru-RU" altLang="ru-RU" sz="2000" b="1" i="1" dirty="0" smtClean="0">
                <a:ln>
                  <a:noFill/>
                </a:ln>
                <a:latin typeface="Book Antiqua" pitchFamily="18" charset="0"/>
              </a:rPr>
              <a:t>Приложение</a:t>
            </a:r>
          </a:p>
        </p:txBody>
      </p:sp>
      <p:pic>
        <p:nvPicPr>
          <p:cNvPr id="4" name="Picture 6" descr="http://www.koipkro.kostroma.ru/Sharya/ds7/DocLib/%D0%9F%D0%9E%D0%9D%D0%9E%D0%9C%D0%90%D0%A0%D0%95%D0%92%D0%90_%D0%9D%D0%90%D0%A2%D0%90%D0%9B%D0%AC%D0%AF_%D0%A1%D0%95%D0%A0%D0%93%D0%95%D0%95%D0%92%D0%9D%D0%90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771525" y="663569"/>
            <a:ext cx="1862175" cy="1862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3467100" y="1038225"/>
            <a:ext cx="4876800" cy="4991100"/>
          </a:xfrm>
          <a:prstGeom prst="wedgeRoundRectCallout">
            <a:avLst>
              <a:gd name="adj1" fmla="val -74752"/>
              <a:gd name="adj2" fmla="val -41079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defRPr/>
            </a:pPr>
            <a:r>
              <a:rPr lang="ru-RU" sz="1400" b="1" i="1" dirty="0">
                <a:solidFill>
                  <a:srgbClr val="002060"/>
                </a:solidFill>
                <a:latin typeface="Book Antiqua" pitchFamily="18" charset="0"/>
              </a:rPr>
              <a:t>Тест «Твое здоровье».</a:t>
            </a:r>
          </a:p>
          <a:p>
            <a:pPr algn="ctr">
              <a:defRPr/>
            </a:pPr>
            <a:endParaRPr lang="ru-RU" sz="1400" b="1" i="1" dirty="0">
              <a:solidFill>
                <a:srgbClr val="002060"/>
              </a:solidFill>
              <a:latin typeface="Book Antiqua" pitchFamily="18" charset="0"/>
            </a:endParaRP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1. У меня часто плохой аппетит.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2. После нескольких часов работы у меня  начинает болеть голова.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3. Часто выгляжу усталым и подавленным, иногда раздраженным и угрюмым.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4. Периодически у меня бывают серьезные заболевания, когда я вынужден несколько дней оставаться в постели.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5. Я почти не занимаюсь спортом.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6. В последнее время я несколько прибавил в весе.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7. У меня часто кружится голова.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8. В настоящее время я курю.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9. В детстве я перенес несколько серьезных заболеваний.</a:t>
            </a:r>
          </a:p>
          <a:p>
            <a:pPr>
              <a:defRPr/>
            </a:pPr>
            <a:r>
              <a:rPr lang="ru-RU" sz="1400" i="1" dirty="0">
                <a:solidFill>
                  <a:srgbClr val="002060"/>
                </a:solidFill>
                <a:latin typeface="Book Antiqua" pitchFamily="18" charset="0"/>
              </a:rPr>
              <a:t>10. У меня плохой сон и неприятные ощущения утром после пробуждения.</a:t>
            </a:r>
          </a:p>
          <a:p>
            <a:pPr>
              <a:defRPr/>
            </a:pPr>
            <a:endParaRPr lang="ru-RU" sz="1400" b="1" i="1" dirty="0">
              <a:solidFill>
                <a:srgbClr val="002060"/>
              </a:solidFill>
              <a:latin typeface="Book Antiqua" pitchFamily="18" charset="0"/>
            </a:endParaRPr>
          </a:p>
          <a:p>
            <a:pPr>
              <a:defRPr/>
            </a:pPr>
            <a:r>
              <a:rPr lang="ru-RU" sz="1400" b="1" i="1" dirty="0">
                <a:solidFill>
                  <a:srgbClr val="002060"/>
                </a:solidFill>
                <a:latin typeface="Book Antiqua" pitchFamily="18" charset="0"/>
              </a:rPr>
              <a:t>За каждый ответ «да» поставьте себе по 1 баллу и подсчитайте сумму.</a:t>
            </a:r>
            <a:endParaRPr lang="ru-RU" sz="1400" i="1" dirty="0">
              <a:solidFill>
                <a:srgbClr val="002060"/>
              </a:solidFill>
              <a:latin typeface="Book Antiqua" pitchFamily="18" charset="0"/>
            </a:endParaRPr>
          </a:p>
          <a:p>
            <a:pPr algn="ctr">
              <a:defRPr/>
            </a:pPr>
            <a:r>
              <a:rPr lang="ru-RU" sz="1400" dirty="0">
                <a:solidFill>
                  <a:srgbClr val="002060"/>
                </a:solidFill>
                <a:latin typeface="Book Antiqua" pitchFamily="18" charset="0"/>
              </a:rPr>
              <a:t/>
            </a:r>
            <a:br>
              <a:rPr lang="ru-RU" sz="1400" dirty="0">
                <a:solidFill>
                  <a:srgbClr val="002060"/>
                </a:solidFill>
                <a:latin typeface="Book Antiqua" pitchFamily="18" charset="0"/>
              </a:rPr>
            </a:br>
            <a:endParaRPr lang="ru-RU" sz="1400" dirty="0">
              <a:solidFill>
                <a:srgbClr val="002060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just"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666750" y="2647950"/>
            <a:ext cx="2476500" cy="3295650"/>
          </a:xfrm>
          <a:prstGeom prst="wedgeRoundRectCallout">
            <a:avLst>
              <a:gd name="adj1" fmla="val -14574"/>
              <a:gd name="adj2" fmla="val -73447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0000" lnSpcReduction="20000"/>
          </a:bodyPr>
          <a:lstStyle/>
          <a:p>
            <a:pPr>
              <a:buFont typeface="Arial" charset="0"/>
              <a:buNone/>
              <a:defRPr/>
            </a:pPr>
            <a:r>
              <a:rPr lang="ru-RU" sz="1400" b="1" i="1" dirty="0" smtClean="0">
                <a:solidFill>
                  <a:srgbClr val="002060"/>
                </a:solidFill>
                <a:latin typeface="Book Antiqua" pitchFamily="18" charset="0"/>
              </a:rPr>
              <a:t>КЛЮЧ К ТЕСТУ</a:t>
            </a:r>
          </a:p>
          <a:p>
            <a:pPr algn="just">
              <a:buFont typeface="Arial" charset="0"/>
              <a:buNone/>
              <a:defRPr/>
            </a:pPr>
            <a:endParaRPr lang="ru-RU" sz="1400" b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pPr algn="just">
              <a:buFont typeface="Arial" charset="0"/>
              <a:buNone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1-2 балла. Несмотря на некоторые признаки ухудшения здоровья, вы в хорошей форме. Ни в коем случае не оставляйте усилий по сохранению своего самочувствия.</a:t>
            </a:r>
          </a:p>
          <a:p>
            <a:pPr algn="just">
              <a:buFont typeface="Arial" charset="0"/>
              <a:buNone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3-6 баллов. Ваше отношение к своему здоровью трудно назвать нормальным, уже чувствуется, что вы его расстроили довольно основательно.</a:t>
            </a:r>
          </a:p>
          <a:p>
            <a:pPr algn="just">
              <a:buFont typeface="Arial" charset="0"/>
              <a:buNone/>
              <a:defRPr/>
            </a:pPr>
            <a:r>
              <a:rPr lang="ru-RU" sz="1400" dirty="0" smtClean="0">
                <a:solidFill>
                  <a:srgbClr val="002060"/>
                </a:solidFill>
                <a:latin typeface="Book Antiqua" pitchFamily="18" charset="0"/>
              </a:rPr>
              <a:t>7-10 баллов. Как вы умудрились довести себя до такой степени? Удивительно, что вы еще в состоянии ходить и работать. Вам немедленно нужно свои привычки.</a:t>
            </a:r>
          </a:p>
          <a:p>
            <a:pPr algn="just">
              <a:buFont typeface="Arial" charset="0"/>
              <a:buNone/>
              <a:defRPr/>
            </a:pPr>
            <a:endParaRPr lang="ru-RU" sz="1400" i="1" dirty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2"/>
          <p:cNvSpPr>
            <a:spLocks noGrp="1"/>
          </p:cNvSpPr>
          <p:nvPr>
            <p:ph type="title"/>
          </p:nvPr>
        </p:nvSpPr>
        <p:spPr>
          <a:xfrm>
            <a:off x="5153025" y="542925"/>
            <a:ext cx="3429000" cy="369888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ru-RU" altLang="ru-RU" sz="2000" b="1" i="1" dirty="0" smtClean="0">
                <a:ln>
                  <a:noFill/>
                </a:ln>
                <a:latin typeface="Book Antiqua" pitchFamily="18" charset="0"/>
              </a:rPr>
              <a:t>Приложение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609600" y="590550"/>
            <a:ext cx="7677150" cy="5657850"/>
          </a:xfrm>
        </p:spPr>
        <p:txBody>
          <a:bodyPr>
            <a:normAutofit fontScale="25000" lnSpcReduction="20000"/>
          </a:bodyPr>
          <a:lstStyle/>
          <a:p>
            <a:pPr algn="just">
              <a:buFont typeface="Arial" charset="0"/>
              <a:buNone/>
              <a:defRPr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b="1" dirty="0" smtClean="0">
                <a:latin typeface="Book Antiqua" pitchFamily="18" charset="0"/>
              </a:rPr>
              <a:t>Анкета для родителей</a:t>
            </a:r>
            <a:endParaRPr lang="ru-RU" sz="4800" dirty="0" smtClean="0">
              <a:latin typeface="Book Antiqua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b="1" dirty="0" smtClean="0">
                <a:latin typeface="Book Antiqua" pitchFamily="18" charset="0"/>
              </a:rPr>
              <a:t>«Условия здорового образа жизни</a:t>
            </a:r>
            <a:r>
              <a:rPr lang="ru-RU" sz="4800" dirty="0" smtClean="0">
                <a:latin typeface="Book Antiqua" pitchFamily="18" charset="0"/>
              </a:rPr>
              <a:t> </a:t>
            </a:r>
            <a:r>
              <a:rPr lang="ru-RU" sz="4800" b="1" dirty="0" smtClean="0">
                <a:latin typeface="Book Antiqua" pitchFamily="18" charset="0"/>
              </a:rPr>
              <a:t>в семье»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Уважаемые родители!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Мы обращаемся к Вам с просьбой ока­зать нам содействие в исследовании влияния образа жизни детей в семье на представление ребенка о здоровье. Для этого Вам нужно заполнить анонимную анкету, которая лично для Вас не несет никаких негативных последствий.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Последовательно, объективно отвечая на вопросы, выбирая, на Ваш взгляд, правильные ответы или записывая свое мнение, Вы без труда справитесь с этой работой. Надеемся на сотрудничество.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Прочитав внимательно вопрос, ознакомьтесь с вариантами ответов на него. Ответ, наиболее точно отображающий Ваше мнение, подчеркните или напишите свой вариант.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1. Читаете ли Вы литературу о здоровом образе жизни? </a:t>
            </a:r>
            <a:r>
              <a:rPr lang="ru-RU" sz="4800" i="1" dirty="0" smtClean="0">
                <a:latin typeface="Book Antiqua" pitchFamily="18" charset="0"/>
              </a:rPr>
              <a:t>(Да, нет, иногда.)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2.  Используете ли Вы полученные знания в воспитании Вашего ребенка? </a:t>
            </a:r>
            <a:r>
              <a:rPr lang="ru-RU" sz="4800" i="1" dirty="0" smtClean="0">
                <a:latin typeface="Book Antiqua" pitchFamily="18" charset="0"/>
              </a:rPr>
              <a:t>(Да, нет, иногда.)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3.  Можно ли назвать образ жизни в Вашей семье здоровым? </a:t>
            </a:r>
            <a:r>
              <a:rPr lang="ru-RU" sz="4800" i="1" dirty="0" smtClean="0">
                <a:latin typeface="Book Antiqua" pitchFamily="18" charset="0"/>
              </a:rPr>
              <a:t>(Да, нет, иногда.)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4.  Делаете ли Вы утреннюю зарядку? </a:t>
            </a:r>
            <a:r>
              <a:rPr lang="ru-RU" sz="4800" i="1" dirty="0" smtClean="0">
                <a:latin typeface="Book Antiqua" pitchFamily="18" charset="0"/>
              </a:rPr>
              <a:t>(Да, нет, иногда.)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i="1" dirty="0" smtClean="0">
                <a:latin typeface="Book Antiqua" pitchFamily="18" charset="0"/>
              </a:rPr>
              <a:t>5.  </a:t>
            </a:r>
            <a:r>
              <a:rPr lang="ru-RU" sz="4800" dirty="0" smtClean="0">
                <a:latin typeface="Book Antiqua" pitchFamily="18" charset="0"/>
              </a:rPr>
              <a:t>Есть ли у Вас или у других членов семьи вредные привычки? </a:t>
            </a:r>
            <a:r>
              <a:rPr lang="ru-RU" sz="4800" i="1" dirty="0" smtClean="0">
                <a:latin typeface="Book Antiqua" pitchFamily="18" charset="0"/>
              </a:rPr>
              <a:t>(Да, нет.)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6.  Как Вы организуете питание в Вашей семье? </a:t>
            </a:r>
            <a:r>
              <a:rPr lang="ru-RU" sz="4800" i="1" dirty="0" smtClean="0">
                <a:latin typeface="Book Antiqua" pitchFamily="18" charset="0"/>
              </a:rPr>
              <a:t>(Полноценное питание, предпочтение отдаете каким-то одним видам продуктов, питаетесь регулярно, нерегулярно.)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7</a:t>
            </a:r>
            <a:r>
              <a:rPr lang="ru-RU" sz="4800" i="1" dirty="0" smtClean="0">
                <a:latin typeface="Book Antiqua" pitchFamily="18" charset="0"/>
              </a:rPr>
              <a:t>. </a:t>
            </a:r>
            <a:r>
              <a:rPr lang="ru-RU" sz="4800" dirty="0" smtClean="0">
                <a:latin typeface="Book Antiqua" pitchFamily="18" charset="0"/>
              </a:rPr>
              <a:t>Как воздействует на Вашего ребенка климат в семье? </a:t>
            </a:r>
            <a:r>
              <a:rPr lang="ru-RU" sz="4800" i="1" dirty="0" smtClean="0">
                <a:latin typeface="Book Antiqua" pitchFamily="18" charset="0"/>
              </a:rPr>
              <a:t>(Положительно, отрицательно, не воздействует.)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8. Что Вы считаете здоровым образом жизни? </a:t>
            </a:r>
            <a:r>
              <a:rPr lang="ru-RU" sz="4800" i="1" dirty="0" smtClean="0">
                <a:latin typeface="Book Antiqua" pitchFamily="18" charset="0"/>
              </a:rPr>
              <a:t>(Напишите.)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9.  Воздействуете ли Вы на своих детей с целью формирования у них привычки к здоровому образу жизни? </a:t>
            </a:r>
            <a:r>
              <a:rPr lang="ru-RU" sz="4800" i="1" dirty="0" smtClean="0">
                <a:latin typeface="Book Antiqua" pitchFamily="18" charset="0"/>
              </a:rPr>
              <a:t>(Да, нет.)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10. Занимаетесь ли Вы физической культурой и играми вместе со своими детьми? </a:t>
            </a:r>
            <a:r>
              <a:rPr lang="ru-RU" sz="4800" i="1" dirty="0" smtClean="0">
                <a:latin typeface="Book Antiqua" pitchFamily="18" charset="0"/>
              </a:rPr>
              <a:t>(Да, нет, иногда.)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11. Занимаетесь ли Вы закаливанием своих детей? </a:t>
            </a:r>
            <a:r>
              <a:rPr lang="ru-RU" sz="4800" i="1" dirty="0" smtClean="0">
                <a:latin typeface="Book Antiqua" pitchFamily="18" charset="0"/>
              </a:rPr>
              <a:t>(Да, нет.)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12. Вы сами здоровы? </a:t>
            </a:r>
            <a:r>
              <a:rPr lang="ru-RU" sz="4800" i="1" dirty="0" smtClean="0">
                <a:latin typeface="Book Antiqua" pitchFamily="18" charset="0"/>
              </a:rPr>
              <a:t>(Да, нет, затрудняюсь ответить.)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13. Часто ли болеет Ваш ребенок? </a:t>
            </a:r>
            <a:r>
              <a:rPr lang="ru-RU" sz="4800" i="1" dirty="0" smtClean="0">
                <a:latin typeface="Book Antiqua" pitchFamily="18" charset="0"/>
              </a:rPr>
              <a:t>(Да, нет.)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14. Каковы причины болезни Вашего ребенка? </a:t>
            </a:r>
            <a:r>
              <a:rPr lang="ru-RU" sz="4800" i="1" dirty="0" smtClean="0">
                <a:latin typeface="Book Antiqua" pitchFamily="18" charset="0"/>
              </a:rPr>
              <a:t>(Недостаточное физическое воспи­тание в детском саду, недостаточное фи­зическое воспитание в семье, наследственность, предрасположенность к болезням.)</a:t>
            </a:r>
            <a:endParaRPr lang="ru-RU" sz="4800" dirty="0" smtClean="0">
              <a:latin typeface="Book Antiqua" pitchFamily="18" charset="0"/>
            </a:endParaRPr>
          </a:p>
          <a:p>
            <a:pPr algn="just">
              <a:lnSpc>
                <a:spcPct val="120000"/>
              </a:lnSpc>
              <a:buFont typeface="Arial" charset="0"/>
              <a:buNone/>
              <a:defRPr/>
            </a:pPr>
            <a:r>
              <a:rPr lang="ru-RU" sz="4800" dirty="0" smtClean="0">
                <a:latin typeface="Book Antiqua" pitchFamily="18" charset="0"/>
              </a:rPr>
              <a:t> </a:t>
            </a:r>
            <a:endParaRPr lang="ru-RU" sz="4800" b="1" dirty="0" smtClean="0">
              <a:latin typeface="Book Antiqua" pitchFamily="18" charset="0"/>
            </a:endParaRPr>
          </a:p>
          <a:p>
            <a:pPr>
              <a:lnSpc>
                <a:spcPct val="120000"/>
              </a:lnSpc>
              <a:buFont typeface="Arial" charset="0"/>
              <a:buNone/>
              <a:defRPr/>
            </a:pPr>
            <a:r>
              <a:rPr lang="ru-RU" sz="4800" b="1" dirty="0" smtClean="0">
                <a:latin typeface="Book Antiqua" pitchFamily="18" charset="0"/>
              </a:rPr>
              <a:t>Благодарим за оказанную помощь. Же­лаем Вам здоровья и благополучия!</a:t>
            </a:r>
          </a:p>
          <a:p>
            <a:pPr>
              <a:buFont typeface="Arial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2276</TotalTime>
  <Words>2021</Words>
  <Application>Microsoft Office PowerPoint</Application>
  <PresentationFormat>Экран (4:3)</PresentationFormat>
  <Paragraphs>285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Trebuchet MS</vt:lpstr>
      <vt:lpstr>Arial</vt:lpstr>
      <vt:lpstr>Garamond</vt:lpstr>
      <vt:lpstr>Calibri</vt:lpstr>
      <vt:lpstr>Book Antiqua</vt:lpstr>
      <vt:lpstr>Monotype Corsiva</vt:lpstr>
      <vt:lpstr>Times New Roman</vt:lpstr>
      <vt:lpstr>Wingdings</vt:lpstr>
      <vt:lpstr>Натуральные материалы</vt:lpstr>
      <vt:lpstr>Исследовательский проект «За здоровьем - всей семьей »  </vt:lpstr>
      <vt:lpstr>Презентация PowerPoint</vt:lpstr>
      <vt:lpstr>Проблемы и актуальность  создания проекта  «За здоровьем  - всей семьей!»</vt:lpstr>
      <vt:lpstr>Презентация PowerPoint</vt:lpstr>
      <vt:lpstr>Презентация PowerPoint</vt:lpstr>
      <vt:lpstr>Актуальность </vt:lpstr>
      <vt:lpstr>Презентация PowerPoint</vt:lpstr>
      <vt:lpstr>Презентация PowerPoint</vt:lpstr>
      <vt:lpstr>Презентация PowerPoint</vt:lpstr>
      <vt:lpstr>Задачи проекта</vt:lpstr>
      <vt:lpstr>Презентация PowerPoint</vt:lpstr>
      <vt:lpstr>Ожидаемый результат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Приложение</vt:lpstr>
      <vt:lpstr>Приложение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Смирнова_ЕлВик</cp:lastModifiedBy>
  <cp:revision>170</cp:revision>
  <dcterms:created xsi:type="dcterms:W3CDTF">2015-02-12T10:32:15Z</dcterms:created>
  <dcterms:modified xsi:type="dcterms:W3CDTF">2018-12-19T07:12:24Z</dcterms:modified>
</cp:coreProperties>
</file>