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sldIdLst>
    <p:sldId id="256" r:id="rId2"/>
    <p:sldId id="261" r:id="rId3"/>
    <p:sldId id="272" r:id="rId4"/>
    <p:sldId id="257" r:id="rId5"/>
    <p:sldId id="259" r:id="rId6"/>
    <p:sldId id="263" r:id="rId7"/>
    <p:sldId id="264" r:id="rId8"/>
    <p:sldId id="265" r:id="rId9"/>
    <p:sldId id="269" r:id="rId10"/>
    <p:sldId id="266" r:id="rId11"/>
    <p:sldId id="270" r:id="rId12"/>
    <p:sldId id="271" r:id="rId13"/>
    <p:sldId id="267" r:id="rId14"/>
    <p:sldId id="26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-102" y="-3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84ACD-7F7B-4B16-987D-DCF31B9727DC}" type="datetimeFigureOut">
              <a:rPr lang="ru-RU" smtClean="0"/>
              <a:pPr/>
              <a:t>16.12.2020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8EFC3-B9B6-4CC3-B0C0-CCAEABFCBE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5890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84ACD-7F7B-4B16-987D-DCF31B9727DC}" type="datetimeFigureOut">
              <a:rPr lang="ru-RU" smtClean="0"/>
              <a:pPr/>
              <a:t>16.12.2020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8EFC3-B9B6-4CC3-B0C0-CCAEABFCBE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76331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84ACD-7F7B-4B16-987D-DCF31B9727DC}" type="datetimeFigureOut">
              <a:rPr lang="ru-RU" smtClean="0"/>
              <a:pPr/>
              <a:t>16.12.2020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8EFC3-B9B6-4CC3-B0C0-CCAEABFCBE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67877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84ACD-7F7B-4B16-987D-DCF31B9727DC}" type="datetimeFigureOut">
              <a:rPr lang="ru-RU" smtClean="0"/>
              <a:pPr/>
              <a:t>16.12.2020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8EFC3-B9B6-4CC3-B0C0-CCAEABFCBE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96176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84ACD-7F7B-4B16-987D-DCF31B9727DC}" type="datetimeFigureOut">
              <a:rPr lang="ru-RU" smtClean="0"/>
              <a:pPr/>
              <a:t>16.12.2020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8EFC3-B9B6-4CC3-B0C0-CCAEABFCBE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56941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84ACD-7F7B-4B16-987D-DCF31B9727DC}" type="datetimeFigureOut">
              <a:rPr lang="ru-RU" smtClean="0"/>
              <a:pPr/>
              <a:t>16.12.2020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8EFC3-B9B6-4CC3-B0C0-CCAEABFCBE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32227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84ACD-7F7B-4B16-987D-DCF31B9727DC}" type="datetimeFigureOut">
              <a:rPr lang="ru-RU" smtClean="0"/>
              <a:pPr/>
              <a:t>16.12.2020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8EFC3-B9B6-4CC3-B0C0-CCAEABFCBE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57794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84ACD-7F7B-4B16-987D-DCF31B9727DC}" type="datetimeFigureOut">
              <a:rPr lang="ru-RU" smtClean="0"/>
              <a:pPr/>
              <a:t>16.12.2020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8EFC3-B9B6-4CC3-B0C0-CCAEABFCBE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57303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84ACD-7F7B-4B16-987D-DCF31B9727DC}" type="datetimeFigureOut">
              <a:rPr lang="ru-RU" smtClean="0"/>
              <a:pPr/>
              <a:t>16.12.2020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8EFC3-B9B6-4CC3-B0C0-CCAEABFCBE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04061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84ACD-7F7B-4B16-987D-DCF31B9727DC}" type="datetimeFigureOut">
              <a:rPr lang="ru-RU" smtClean="0"/>
              <a:pPr/>
              <a:t>16.12.2020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8EFC3-B9B6-4CC3-B0C0-CCAEABFCBE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96730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84ACD-7F7B-4B16-987D-DCF31B9727DC}" type="datetimeFigureOut">
              <a:rPr lang="ru-RU" smtClean="0"/>
              <a:pPr/>
              <a:t>16.12.2020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8EFC3-B9B6-4CC3-B0C0-CCAEABFCBE2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0096400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84ACD-7F7B-4B16-987D-DCF31B9727DC}" type="datetimeFigureOut">
              <a:rPr lang="ru-RU" smtClean="0"/>
              <a:pPr/>
              <a:t>16.12.2020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8EFC3-B9B6-4CC3-B0C0-CCAEABFCBE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897704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84ACD-7F7B-4B16-987D-DCF31B9727DC}" type="datetimeFigureOut">
              <a:rPr lang="ru-RU" smtClean="0"/>
              <a:pPr/>
              <a:t>16.12.2020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8EFC3-B9B6-4CC3-B0C0-CCAEABFCBE2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16024433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84ACD-7F7B-4B16-987D-DCF31B9727DC}" type="datetimeFigureOut">
              <a:rPr lang="ru-RU" smtClean="0"/>
              <a:pPr/>
              <a:t>16.12.2020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8EFC3-B9B6-4CC3-B0C0-CCAEABFCBE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944656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84ACD-7F7B-4B16-987D-DCF31B9727DC}" type="datetimeFigureOut">
              <a:rPr lang="ru-RU" smtClean="0"/>
              <a:pPr/>
              <a:t>16.12.2020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8EFC3-B9B6-4CC3-B0C0-CCAEABFCBE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142151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84ACD-7F7B-4B16-987D-DCF31B9727DC}" type="datetimeFigureOut">
              <a:rPr lang="ru-RU" smtClean="0"/>
              <a:pPr/>
              <a:t>16.12.2020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8EFC3-B9B6-4CC3-B0C0-CCAEABFCBE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0767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584ACD-7F7B-4B16-987D-DCF31B9727DC}" type="datetimeFigureOut">
              <a:rPr lang="ru-RU" smtClean="0"/>
              <a:pPr/>
              <a:t>16.12.2020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4A8EFC3-B9B6-4CC3-B0C0-CCAEABFCBE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425304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  <p:sldLayoutId id="2147483720" r:id="rId14"/>
    <p:sldLayoutId id="2147483721" r:id="rId15"/>
    <p:sldLayoutId id="214748372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nsportal.ru/shkola/fizkultura-i-sport/library/2012/05/08/prezentatsiya-metodika-obucheniya-gimnasticheskim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89529C0-9C07-448F-94C8-A404D4670B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5416" y="1694329"/>
            <a:ext cx="8496886" cy="2904565"/>
          </a:xfrm>
        </p:spPr>
        <p:txBody>
          <a:bodyPr/>
          <a:lstStyle/>
          <a:p>
            <a:pPr algn="ctr"/>
            <a:r>
              <a:rPr lang="ru-RU" sz="4400" b="1" dirty="0" smtClean="0"/>
              <a:t>Физкультурно-спортивный клуб «Олимп</a:t>
            </a:r>
            <a:r>
              <a:rPr lang="ru-RU" sz="4400" b="1" dirty="0" smtClean="0"/>
              <a:t>»</a:t>
            </a:r>
            <a:br>
              <a:rPr lang="ru-RU" sz="4400" b="1" dirty="0" smtClean="0"/>
            </a:br>
            <a:r>
              <a:rPr lang="ru-RU" sz="4400" b="1" dirty="0" smtClean="0"/>
              <a:t>Гимназия №2 г.Нерюнгри</a:t>
            </a:r>
            <a:r>
              <a:rPr lang="ru-RU" sz="3600" b="1" dirty="0"/>
              <a:t/>
            </a:r>
            <a:br>
              <a:rPr lang="ru-RU" sz="3600" b="1" dirty="0"/>
            </a:br>
            <a:endParaRPr lang="ru-RU" sz="3600" dirty="0"/>
          </a:p>
        </p:txBody>
      </p:sp>
      <p:pic>
        <p:nvPicPr>
          <p:cNvPr id="1026" name="Picture 2" descr="E:\Downloads\a_e25cac0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54226" y="242372"/>
            <a:ext cx="1232243" cy="1200838"/>
          </a:xfrm>
          <a:prstGeom prst="rect">
            <a:avLst/>
          </a:prstGeom>
          <a:noFill/>
        </p:spPr>
      </p:pic>
      <p:pic>
        <p:nvPicPr>
          <p:cNvPr id="7" name="Рисунок 6" descr="https://sun9-51.userapi.com/nQVtPNKWggi46QSFrbh11CycrEgsD2VmlMkJ5Q/6AcL9zzskZ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96559" y="186912"/>
            <a:ext cx="1401188" cy="140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766923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B3EDF48-36FA-4A5E-B8DB-7DA9C08718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800" dirty="0" smtClean="0"/>
              <a:t>Цель деятельности  физкультурно-спортивного клуба: организация деятельности по вовлечению обучающихся в занятия физической культурой и спортом, развитие и популяризация школьного спорта</a:t>
            </a:r>
            <a:endParaRPr lang="ru-RU" sz="1800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62C9C93-77BA-4657-A4D5-8FEB44B126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75583"/>
            <a:ext cx="8596668" cy="446578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Задачи деятельности физкультурно-спортивного клуба: </a:t>
            </a:r>
          </a:p>
          <a:p>
            <a:r>
              <a:rPr lang="ru-RU" dirty="0" smtClean="0"/>
              <a:t>-вовлекать обучающихся в систематические занятия физической культурой и спортом, формирование у них мотивации и устойчивого интереса к укреплению здоровья; </a:t>
            </a:r>
          </a:p>
          <a:p>
            <a:r>
              <a:rPr lang="ru-RU" dirty="0" smtClean="0"/>
              <a:t>- организовывать физкультурно-спортивную работу с обучающимися; </a:t>
            </a:r>
          </a:p>
          <a:p>
            <a:r>
              <a:rPr lang="ru-RU" dirty="0" smtClean="0"/>
              <a:t>-участвовать в спортивных соревнованиях различного уровня: внутри Учреждения, среди образовательных организаций; </a:t>
            </a:r>
          </a:p>
          <a:p>
            <a:r>
              <a:rPr lang="ru-RU" dirty="0" smtClean="0"/>
              <a:t>-вести работу по пропаганде здорового образа жизни; </a:t>
            </a:r>
          </a:p>
          <a:p>
            <a:r>
              <a:rPr lang="ru-RU" dirty="0" smtClean="0"/>
              <a:t>-оказывать содействие обучающимся, членам спортивных сборных команд Учреждения, в создании необходимых условий для эффективной организации образовательного и тренировочного процессов; </a:t>
            </a:r>
          </a:p>
          <a:p>
            <a:r>
              <a:rPr lang="ru-RU" dirty="0" smtClean="0"/>
              <a:t>-организовывать спортивно-массовую работу с обучающимися, в том числе с обучающимися, имеющими отклонения в состоянии здоровья, ограниченные возможности здоровья; </a:t>
            </a:r>
          </a:p>
          <a:p>
            <a:r>
              <a:rPr lang="ru-RU" dirty="0" smtClean="0"/>
              <a:t>-обеспечивать консультационное сопровождения педагогов образовательного учреждения, реализующих в своей профессиональной деятельности физкультурно-оздоровительном и спортивно-массовое направления; </a:t>
            </a:r>
          </a:p>
          <a:p>
            <a:r>
              <a:rPr lang="ru-RU" dirty="0" smtClean="0"/>
              <a:t>-совершенствовать систему обобщения и распространения эффективного педагогического опыта по организации и проведению физкультурно-оздоровительных и спортивно-массовых направлений.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635385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u="sng" dirty="0" smtClean="0"/>
              <a:t>И</a:t>
            </a:r>
            <a:r>
              <a:rPr lang="ru-RU" b="1" u="sng" dirty="0" smtClean="0">
                <a:hlinkClick r:id="rId2"/>
              </a:rPr>
              <a:t>спользование информационных </a:t>
            </a:r>
            <a:r>
              <a:rPr lang="ru-RU" b="1" u="sng" dirty="0" smtClean="0">
                <a:hlinkClick r:id="rId2"/>
              </a:rPr>
              <a:t>технологий</a:t>
            </a:r>
            <a:r>
              <a:rPr lang="ru-RU" b="1" u="sng" dirty="0" smtClean="0"/>
              <a:t> в работе спортивных секций </a:t>
            </a:r>
            <a:r>
              <a:rPr lang="ru-RU" b="1" u="sng" dirty="0" smtClean="0"/>
              <a:t/>
            </a:r>
            <a:br>
              <a:rPr lang="ru-RU" b="1" u="sng" dirty="0" smtClean="0"/>
            </a:br>
            <a:endParaRPr lang="ru-RU" u="sng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7334" y="2030506"/>
            <a:ext cx="8596668" cy="4437529"/>
          </a:xfrm>
        </p:spPr>
        <p:txBody>
          <a:bodyPr>
            <a:normAutofit fontScale="32500" lnSpcReduction="20000"/>
          </a:bodyPr>
          <a:lstStyle/>
          <a:p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В работе спортивных секций мы используем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интерактивную доску, что 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 позволяет облегчить процесс обучения технически сложных видов спорта :  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акробатику, волейбол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, баскетбол. У меня получается больше времени на практику выполняемых упражнений так как  технику безопасности 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теоретические знания мы с 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юными спортсменами  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проходим по средствам информационных технологий. Р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аботая 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с доской, имею возможность, разбив технический прием на слайды, показывать их с такой скоростью, с какой это необходимо для детального изучения и понимания в 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спортивной секции. 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С помощью маркера на доске во время показов слайдов можно рисовать стрелками направления движения ног, 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рук, способы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самостраховки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тд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.. 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Как результат — возможен разбор ошибок и нарушений правил игры. Можно стрелками предположить полет мяча при неправильной работе рук и ног. Такой метод обучения техническим действиям и приемам очень эффективен, нагляден и нравится учащимся.</a:t>
            </a:r>
          </a:p>
          <a:p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Результатами использования интерактивной доски на уроках физкультуры являются:</a:t>
            </a:r>
          </a:p>
          <a:p>
            <a:pPr lvl="0"/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доступность при любой физической подготовленности, а также нет ограничения по группе здоровья ;  </a:t>
            </a:r>
          </a:p>
          <a:p>
            <a:pPr lvl="0"/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Интерес и увлечение. учащихся в изучении предмета физическая культура;   </a:t>
            </a:r>
          </a:p>
          <a:p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Это  способствует быстрому усвоению теоретического материала, а получение знаний и двигательных навыков станет интенсивнее и многообразнее. 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24DC405-E159-4659-906E-330A6C530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54745"/>
            <a:ext cx="8596668" cy="1969477"/>
          </a:xfrm>
        </p:spPr>
        <p:txBody>
          <a:bodyPr>
            <a:noAutofit/>
          </a:bodyPr>
          <a:lstStyle/>
          <a:p>
            <a:pPr algn="ctr"/>
            <a:r>
              <a:rPr lang="ru-RU" sz="1800" dirty="0" smtClean="0"/>
              <a:t>СЕКЦИЯ «БАСКЕТБОЛ»                                                                                   </a:t>
            </a:r>
            <a:r>
              <a:rPr lang="ru-RU" sz="1800" b="1" dirty="0" smtClean="0"/>
              <a:t> Баскетбол</a:t>
            </a:r>
            <a:r>
              <a:rPr lang="ru-RU" sz="1800" dirty="0" smtClean="0"/>
              <a:t> — одна из самых распространённых спортивных игр. В большинстве стран обучение основным её элементам происходит ещё </a:t>
            </a:r>
            <a:r>
              <a:rPr lang="ru-RU" sz="1800" b="1" dirty="0" smtClean="0"/>
              <a:t>в</a:t>
            </a:r>
            <a:r>
              <a:rPr lang="ru-RU" sz="1800" dirty="0" smtClean="0"/>
              <a:t> </a:t>
            </a:r>
            <a:r>
              <a:rPr lang="ru-RU" sz="1800" b="1" dirty="0" smtClean="0"/>
              <a:t>школе</a:t>
            </a:r>
            <a:r>
              <a:rPr lang="ru-RU" sz="1800" dirty="0" smtClean="0"/>
              <a:t>, по общим утверждённым правилам игры с пошаговым изучением элементов. Регламент обучения баскетбольным навыкам зависит от количества времени, отведённого на это учебно-спортивной программой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9" name="Picture 2" descr="E:\Downloads\fhubu3g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07871" y="2247440"/>
            <a:ext cx="6441218" cy="40652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9907688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9AB332F-6E8F-4E5F-8A4D-6F8D8FC9A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88390"/>
            <a:ext cx="8596668" cy="94956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СЕКЦИЯ «ВОЛЕЙБОЛ»</a:t>
            </a:r>
            <a:br>
              <a:rPr lang="ru-RU" dirty="0" smtClean="0"/>
            </a:br>
            <a:r>
              <a:rPr lang="ru-RU" sz="1800" b="1" dirty="0" smtClean="0"/>
              <a:t>Волейбол</a:t>
            </a:r>
            <a:r>
              <a:rPr lang="ru-RU" sz="1800" dirty="0" smtClean="0"/>
              <a:t> - спортивная игра, которая пользуется большой популярностью среди молодежи. Эта игра вобрала самые лучшие качества: и простоту, и зрелищность, и доступность, и эмоциональность, и, главное, способность увлечь .</a:t>
            </a:r>
            <a:r>
              <a:rPr lang="ru-RU" sz="1800" b="1" dirty="0" smtClean="0"/>
              <a:t>Волейбол</a:t>
            </a:r>
            <a:r>
              <a:rPr lang="ru-RU" sz="1800" dirty="0" smtClean="0"/>
              <a:t> - игра смелых, темпераментных, решительных, физически развитых, обладающих мгновенной реакцией и смекалкой</a:t>
            </a:r>
            <a:endParaRPr lang="ru-RU" sz="1800" dirty="0"/>
          </a:p>
        </p:txBody>
      </p:sp>
      <p:pic>
        <p:nvPicPr>
          <p:cNvPr id="3074" name="Picture 2" descr="E:\Downloads\detskaya-igra-pionerbol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537618" y="2303462"/>
            <a:ext cx="5614863" cy="36346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9572164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4">
            <a:extLst>
              <a:ext uri="{FF2B5EF4-FFF2-40B4-BE49-F238E27FC236}">
                <a16:creationId xmlns="" xmlns:a16="http://schemas.microsoft.com/office/drawing/2014/main" id="{23DA13BF-1310-4000-A2D7-1941E5ADA01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558" r="804"/>
          <a:stretch/>
        </p:blipFill>
        <p:spPr>
          <a:xfrm>
            <a:off x="4726744" y="252412"/>
            <a:ext cx="7357403" cy="6614055"/>
          </a:xfrm>
          <a:custGeom>
            <a:avLst/>
            <a:gdLst>
              <a:gd name="connsiteX0" fmla="*/ 379987 w 7922146"/>
              <a:gd name="connsiteY0" fmla="*/ 0 h 6858001"/>
              <a:gd name="connsiteX1" fmla="*/ 5304971 w 7922146"/>
              <a:gd name="connsiteY1" fmla="*/ 0 h 6858001"/>
              <a:gd name="connsiteX2" fmla="*/ 7065281 w 7922146"/>
              <a:gd name="connsiteY2" fmla="*/ 0 h 6858001"/>
              <a:gd name="connsiteX3" fmla="*/ 7397540 w 7922146"/>
              <a:gd name="connsiteY3" fmla="*/ 0 h 6858001"/>
              <a:gd name="connsiteX4" fmla="*/ 7397540 w 7922146"/>
              <a:gd name="connsiteY4" fmla="*/ 1 h 6858001"/>
              <a:gd name="connsiteX5" fmla="*/ 7922146 w 7922146"/>
              <a:gd name="connsiteY5" fmla="*/ 1 h 6858001"/>
              <a:gd name="connsiteX6" fmla="*/ 7922146 w 7922146"/>
              <a:gd name="connsiteY6" fmla="*/ 6858001 h 6858001"/>
              <a:gd name="connsiteX7" fmla="*/ 7065281 w 7922146"/>
              <a:gd name="connsiteY7" fmla="*/ 6858001 h 6858001"/>
              <a:gd name="connsiteX8" fmla="*/ 7065281 w 7922146"/>
              <a:gd name="connsiteY8" fmla="*/ 6858000 h 6858001"/>
              <a:gd name="connsiteX9" fmla="*/ 5932989 w 7922146"/>
              <a:gd name="connsiteY9" fmla="*/ 6858000 h 6858001"/>
              <a:gd name="connsiteX10" fmla="*/ 5932989 w 7922146"/>
              <a:gd name="connsiteY10" fmla="*/ 6858001 h 6858001"/>
              <a:gd name="connsiteX11" fmla="*/ 27809 w 7922146"/>
              <a:gd name="connsiteY11" fmla="*/ 6858001 h 6858001"/>
              <a:gd name="connsiteX12" fmla="*/ 1803228 w 7922146"/>
              <a:gd name="connsiteY12" fmla="*/ 4521201 h 6858001"/>
              <a:gd name="connsiteX13" fmla="*/ 0 w 7922146"/>
              <a:gd name="connsiteY13" fmla="*/ 0 h 6858001"/>
              <a:gd name="connsiteX14" fmla="*/ 379987 w 7922146"/>
              <a:gd name="connsiteY14" fmla="*/ 0 h 6858001"/>
              <a:gd name="connsiteX15" fmla="*/ 0 w 7922146"/>
              <a:gd name="connsiteY15" fmla="*/ 407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E4F7792-EA58-4081-B827-1E230FA798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864" y="252412"/>
            <a:ext cx="4356258" cy="3025360"/>
          </a:xfrm>
        </p:spPr>
        <p:txBody>
          <a:bodyPr>
            <a:no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dirty="0" smtClean="0">
                <a:cs typeface="Aharoni" pitchFamily="2" charset="-79"/>
              </a:rPr>
              <a:t>Участие в мероприятиях по патриотическому воспитанию  с</a:t>
            </a:r>
            <a:r>
              <a:rPr lang="ru-RU" sz="2800" dirty="0" smtClean="0">
                <a:cs typeface="Aharoni" pitchFamily="2" charset="-79"/>
              </a:rPr>
              <a:t> Якутским отделением</a:t>
            </a:r>
            <a:br>
              <a:rPr lang="ru-RU" sz="2800" dirty="0" smtClean="0">
                <a:cs typeface="Aharoni" pitchFamily="2" charset="-79"/>
              </a:rPr>
            </a:br>
            <a:r>
              <a:rPr lang="ru-RU" sz="2800" dirty="0" smtClean="0">
                <a:cs typeface="Aharoni" pitchFamily="2" charset="-79"/>
              </a:rPr>
              <a:t> «БОЕВОЕ БРАТСТВО</a:t>
            </a:r>
            <a:r>
              <a:rPr lang="ru-RU" sz="2800" dirty="0" smtClean="0"/>
              <a:t>» 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pic>
        <p:nvPicPr>
          <p:cNvPr id="7" name="Объект 6" descr="Изображение выглядит как забор, внешний, трава, человек&#10;&#10;Описание создано с очень высокой степенью достоверности">
            <a:extLst>
              <a:ext uri="{FF2B5EF4-FFF2-40B4-BE49-F238E27FC236}">
                <a16:creationId xmlns="" xmlns:a16="http://schemas.microsoft.com/office/drawing/2014/main" id="{547B5882-6D35-40CB-BF29-5C50D7CBE7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63" y="2919470"/>
            <a:ext cx="4245829" cy="3470313"/>
          </a:xfrm>
        </p:spPr>
      </p:pic>
      <p:cxnSp>
        <p:nvCxnSpPr>
          <p:cNvPr id="13" name="Straight Connector 12">
            <a:extLst>
              <a:ext uri="{FF2B5EF4-FFF2-40B4-BE49-F238E27FC236}">
                <a16:creationId xmlns="" xmlns:a16="http://schemas.microsoft.com/office/drawing/2014/main" id="{64FA5DFF-7FE6-4855-84E6-DFA78EE978B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rgbClr val="40404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="" xmlns:a16="http://schemas.microsoft.com/office/drawing/2014/main" id="{2AFD8CBA-54A3-4363-991B-B9C631BBFA7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rgbClr val="40404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Rectangle 23">
            <a:extLst>
              <a:ext uri="{FF2B5EF4-FFF2-40B4-BE49-F238E27FC236}">
                <a16:creationId xmlns="" xmlns:a16="http://schemas.microsoft.com/office/drawing/2014/main" id="{3F088236-D655-4F88-B238-E1676235802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25">
            <a:extLst>
              <a:ext uri="{FF2B5EF4-FFF2-40B4-BE49-F238E27FC236}">
                <a16:creationId xmlns="" xmlns:a16="http://schemas.microsoft.com/office/drawing/2014/main" id="{3DAC0C92-199E-475C-9390-119A9B02727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Isosceles Triangle 24">
            <a:extLst>
              <a:ext uri="{FF2B5EF4-FFF2-40B4-BE49-F238E27FC236}">
                <a16:creationId xmlns="" xmlns:a16="http://schemas.microsoft.com/office/drawing/2014/main" id="{C4CFB339-0ED8-4FE2-9EF1-6D1375B8499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Rectangle 27">
            <a:extLst>
              <a:ext uri="{FF2B5EF4-FFF2-40B4-BE49-F238E27FC236}">
                <a16:creationId xmlns="" xmlns:a16="http://schemas.microsoft.com/office/drawing/2014/main" id="{31896C80-2069-4431-9C19-83B91373449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Rectangle 28">
            <a:extLst>
              <a:ext uri="{FF2B5EF4-FFF2-40B4-BE49-F238E27FC236}">
                <a16:creationId xmlns="" xmlns:a16="http://schemas.microsoft.com/office/drawing/2014/main" id="{BF120A21-0841-4823-B0C4-28AEBCEF9B7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7" name="Rectangle 29">
            <a:extLst>
              <a:ext uri="{FF2B5EF4-FFF2-40B4-BE49-F238E27FC236}">
                <a16:creationId xmlns="" xmlns:a16="http://schemas.microsoft.com/office/drawing/2014/main" id="{DBB05BAE-BBD3-4289-899F-A6851503C6B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Isosceles Triangle 29">
            <a:extLst>
              <a:ext uri="{FF2B5EF4-FFF2-40B4-BE49-F238E27FC236}">
                <a16:creationId xmlns="" xmlns:a16="http://schemas.microsoft.com/office/drawing/2014/main" id="{9874D11C-36F5-4BBE-A490-019A54E953B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="" xmlns:p14="http://schemas.microsoft.com/office/powerpoint/2010/main" val="19992274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="" xmlns:a16="http://schemas.microsoft.com/office/drawing/2014/main" id="{8267EEE4-6354-4F1C-9484-951F0EB92F1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176" y="0"/>
            <a:ext cx="121856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318487C-0411-44E6-9023-8413E0E97A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2874" y="-1"/>
            <a:ext cx="5475255" cy="2732183"/>
          </a:xfrm>
        </p:spPr>
        <p:txBody>
          <a:bodyPr anchor="ctr">
            <a:normAutofit fontScale="90000"/>
          </a:bodyPr>
          <a:lstStyle/>
          <a:p>
            <a:pPr algn="ctr">
              <a:lnSpc>
                <a:spcPct val="90000"/>
              </a:lnSpc>
            </a:pP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/>
              <a:t>СЕКЦИЯ «Мини-футбол»</a:t>
            </a:r>
            <a:br>
              <a:rPr lang="ru-RU" sz="3200" dirty="0" smtClean="0"/>
            </a:br>
            <a:r>
              <a:rPr lang="ru-RU" sz="1800" dirty="0" smtClean="0"/>
              <a:t>Мини</a:t>
            </a:r>
            <a:r>
              <a:rPr lang="ru-RU" sz="3200" dirty="0" smtClean="0"/>
              <a:t>-</a:t>
            </a:r>
            <a:r>
              <a:rPr lang="ru-RU" sz="1800" b="1" dirty="0" smtClean="0"/>
              <a:t>футбол </a:t>
            </a:r>
            <a:r>
              <a:rPr lang="ru-RU" sz="1800" dirty="0" smtClean="0"/>
              <a:t>способствуют развитию ловкости, быстроты, координации движений. самая популярная игра в мире </a:t>
            </a:r>
            <a:r>
              <a:rPr lang="ru-RU" sz="1800" b="1" dirty="0" smtClean="0"/>
              <a:t>Мини</a:t>
            </a:r>
            <a:r>
              <a:rPr lang="ru-RU" sz="1800" dirty="0" smtClean="0"/>
              <a:t> </a:t>
            </a:r>
            <a:r>
              <a:rPr lang="ru-RU" sz="1800" b="1" dirty="0" smtClean="0"/>
              <a:t>футбол</a:t>
            </a:r>
            <a:r>
              <a:rPr lang="ru-RU" sz="1800" dirty="0" smtClean="0"/>
              <a:t> или </a:t>
            </a:r>
            <a:r>
              <a:rPr lang="ru-RU" sz="1800" dirty="0" err="1" smtClean="0"/>
              <a:t>футзал</a:t>
            </a:r>
            <a:r>
              <a:rPr lang="ru-RU" sz="1800" dirty="0" smtClean="0"/>
              <a:t> — альтернатива классической игре, предназначенная для помещений. Она отличается правилами, размерами поля, требованиями к инвентарю </a:t>
            </a:r>
            <a:r>
              <a:rPr lang="ru-RU" sz="3200" dirty="0" smtClean="0"/>
              <a:t>.</a:t>
            </a:r>
            <a:br>
              <a:rPr lang="ru-RU" sz="3200" dirty="0" smtClean="0"/>
            </a:br>
            <a:endParaRPr lang="ru-RU" sz="3100" dirty="0"/>
          </a:p>
        </p:txBody>
      </p:sp>
      <p:sp>
        <p:nvSpPr>
          <p:cNvPr id="53" name="Isosceles Triangle 52">
            <a:extLst>
              <a:ext uri="{FF2B5EF4-FFF2-40B4-BE49-F238E27FC236}">
                <a16:creationId xmlns="" xmlns:a16="http://schemas.microsoft.com/office/drawing/2014/main" id="{0E5A83F9-E6B8-40BD-9C0D-9A6F1565074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rgbClr val="5A394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098" name="Picture 2" descr="E:\Downloads\EL5wQCAXYAArBL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5609" y="376238"/>
            <a:ext cx="5169640" cy="3446615"/>
          </a:xfrm>
          <a:prstGeom prst="rect">
            <a:avLst/>
          </a:prstGeom>
          <a:noFill/>
        </p:spPr>
      </p:pic>
      <p:pic>
        <p:nvPicPr>
          <p:cNvPr id="4099" name="Picture 3" descr="E:\Downloads\Megaboll-detskaja-futbolnaja-shkola-1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506418" y="3139807"/>
            <a:ext cx="4850315" cy="3580481"/>
          </a:xfrm>
          <a:prstGeom prst="rect">
            <a:avLst/>
          </a:prstGeom>
          <a:noFill/>
        </p:spPr>
      </p:pic>
      <p:sp>
        <p:nvSpPr>
          <p:cNvPr id="4103" name="AutoShape 7" descr="https://ekip-sport.ru/assets/images/products/2735/select-super-league-amfr-rfs-fif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5" name="AutoShape 9" descr="https://ekip-sport.ru/assets/images/products/2735/select-super-league-amfr-rfs-fif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6" name="Picture 10" descr="E:\Рабочий стол\select-super-league-amfr-rfs-fif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68588" y="4219459"/>
            <a:ext cx="2357610" cy="235761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5285248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687A16B-FD47-4A97-B854-4FAC8EF8C5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3851123" cy="1320800"/>
          </a:xfrm>
        </p:spPr>
        <p:txBody>
          <a:bodyPr>
            <a:noAutofit/>
          </a:bodyPr>
          <a:lstStyle/>
          <a:p>
            <a:r>
              <a:rPr lang="ru-RU" sz="2000" b="1" dirty="0" smtClean="0"/>
              <a:t>Развивающие игры </a:t>
            </a:r>
            <a:r>
              <a:rPr lang="ru-RU" sz="2000" dirty="0" smtClean="0"/>
              <a:t>ряд занятий направлены на развитие познавательных процессов, которые в наибольшей степени развиваются в данном возрасте (восприятие, наглядно-образное мышление и внимание)(Произвольное внимание, логическое и образное мышление, творческое воображение, элементарные навыки учебной деятельности) </a:t>
            </a:r>
            <a:endParaRPr lang="ru-RU" sz="2000" dirty="0"/>
          </a:p>
        </p:txBody>
      </p:sp>
      <p:cxnSp>
        <p:nvCxnSpPr>
          <p:cNvPr id="34" name="Straight Connector 33">
            <a:extLst>
              <a:ext uri="{FF2B5EF4-FFF2-40B4-BE49-F238E27FC236}">
                <a16:creationId xmlns="" xmlns:a16="http://schemas.microsoft.com/office/drawing/2014/main" id="{64FA5DFF-7FE6-4855-84E6-DFA78EE978B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rgbClr val="40404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="" xmlns:a16="http://schemas.microsoft.com/office/drawing/2014/main" id="{2AFD8CBA-54A3-4363-991B-B9C631BBFA7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rgbClr val="40404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Rectangle 23">
            <a:extLst>
              <a:ext uri="{FF2B5EF4-FFF2-40B4-BE49-F238E27FC236}">
                <a16:creationId xmlns="" xmlns:a16="http://schemas.microsoft.com/office/drawing/2014/main" id="{3F088236-D655-4F88-B238-E1676235802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0" name="Rectangle 25">
            <a:extLst>
              <a:ext uri="{FF2B5EF4-FFF2-40B4-BE49-F238E27FC236}">
                <a16:creationId xmlns="" xmlns:a16="http://schemas.microsoft.com/office/drawing/2014/main" id="{3DAC0C92-199E-475C-9390-119A9B02727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2" name="Isosceles Triangle 24">
            <a:extLst>
              <a:ext uri="{FF2B5EF4-FFF2-40B4-BE49-F238E27FC236}">
                <a16:creationId xmlns="" xmlns:a16="http://schemas.microsoft.com/office/drawing/2014/main" id="{C4CFB339-0ED8-4FE2-9EF1-6D1375B8499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4" name="Rectangle 27">
            <a:extLst>
              <a:ext uri="{FF2B5EF4-FFF2-40B4-BE49-F238E27FC236}">
                <a16:creationId xmlns="" xmlns:a16="http://schemas.microsoft.com/office/drawing/2014/main" id="{31896C80-2069-4431-9C19-83B91373449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6" name="Rectangle 28">
            <a:extLst>
              <a:ext uri="{FF2B5EF4-FFF2-40B4-BE49-F238E27FC236}">
                <a16:creationId xmlns="" xmlns:a16="http://schemas.microsoft.com/office/drawing/2014/main" id="{BF120A21-0841-4823-B0C4-28AEBCEF9B7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8" name="Rectangle 29">
            <a:extLst>
              <a:ext uri="{FF2B5EF4-FFF2-40B4-BE49-F238E27FC236}">
                <a16:creationId xmlns="" xmlns:a16="http://schemas.microsoft.com/office/drawing/2014/main" id="{DBB05BAE-BBD3-4289-899F-A6851503C6B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0" name="Isosceles Triangle 29">
            <a:extLst>
              <a:ext uri="{FF2B5EF4-FFF2-40B4-BE49-F238E27FC236}">
                <a16:creationId xmlns="" xmlns:a16="http://schemas.microsoft.com/office/drawing/2014/main" id="{9874D11C-36F5-4BBE-A490-019A54E953B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218" name="AutoShape 2" descr="https://www.astrejaplus.hr/wp-content/uploads/2018/02/23654-300-K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20" name="Picture 4" descr="https://s13.stc.all.kpcdn.net/share/i/12/11116541/b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02705" y="319490"/>
            <a:ext cx="3402107" cy="3943228"/>
          </a:xfrm>
          <a:prstGeom prst="rect">
            <a:avLst/>
          </a:prstGeom>
          <a:noFill/>
        </p:spPr>
      </p:pic>
      <p:pic>
        <p:nvPicPr>
          <p:cNvPr id="9221" name="Picture 5" descr="E:\Рабочий стол\nabor_dlya_igri_v_tennis_stroim_vmeste_schastlivoe_detstvo_5051_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66731" y="600905"/>
            <a:ext cx="3150175" cy="1852110"/>
          </a:xfrm>
          <a:prstGeom prst="rect">
            <a:avLst/>
          </a:prstGeom>
          <a:noFill/>
        </p:spPr>
      </p:pic>
      <p:pic>
        <p:nvPicPr>
          <p:cNvPr id="16" name="Рисунок 15" descr="E:\Downloads\IMG_20201027_12472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1694" y="2880317"/>
            <a:ext cx="4008475" cy="3708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840559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Dorector\Desktop\Karate.jpg">
            <a:extLst>
              <a:ext uri="{FF2B5EF4-FFF2-40B4-BE49-F238E27FC236}">
                <a16:creationId xmlns="" xmlns:a16="http://schemas.microsoft.com/office/drawing/2014/main" id="{DB3A87C6-ACF9-4A84-B7BE-CAD7BCBCB5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740" r="2995"/>
          <a:stretch/>
        </p:blipFill>
        <p:spPr bwMode="auto">
          <a:xfrm>
            <a:off x="322048" y="-1"/>
            <a:ext cx="4551305" cy="3429000"/>
          </a:xfrm>
          <a:custGeom>
            <a:avLst/>
            <a:gdLst>
              <a:gd name="connsiteX0" fmla="*/ 509916 w 4551305"/>
              <a:gd name="connsiteY0" fmla="*/ 0 h 3429000"/>
              <a:gd name="connsiteX1" fmla="*/ 4551305 w 4551305"/>
              <a:gd name="connsiteY1" fmla="*/ 0 h 3429000"/>
              <a:gd name="connsiteX2" fmla="*/ 4551305 w 4551305"/>
              <a:gd name="connsiteY2" fmla="*/ 1 h 3429000"/>
              <a:gd name="connsiteX3" fmla="*/ 3693885 w 4551305"/>
              <a:gd name="connsiteY3" fmla="*/ 1 h 3429000"/>
              <a:gd name="connsiteX4" fmla="*/ 3181696 w 4551305"/>
              <a:gd name="connsiteY4" fmla="*/ 3429000 h 3429000"/>
              <a:gd name="connsiteX5" fmla="*/ 0 w 4551305"/>
              <a:gd name="connsiteY5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551305" h="3429000">
                <a:moveTo>
                  <a:pt x="509916" y="0"/>
                </a:moveTo>
                <a:lnTo>
                  <a:pt x="4551305" y="0"/>
                </a:lnTo>
                <a:lnTo>
                  <a:pt x="4551305" y="1"/>
                </a:lnTo>
                <a:lnTo>
                  <a:pt x="3693885" y="1"/>
                </a:lnTo>
                <a:lnTo>
                  <a:pt x="3181696" y="3429000"/>
                </a:lnTo>
                <a:lnTo>
                  <a:pt x="0" y="3429000"/>
                </a:lnTo>
                <a:close/>
              </a:path>
            </a:pathLst>
          </a:cu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70111B2-2D40-4A28-98A5-183D7E124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9225" y="609599"/>
            <a:ext cx="5304264" cy="239800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СЕКЦИЯ </a:t>
            </a:r>
            <a:br>
              <a:rPr lang="ru-RU" dirty="0" smtClean="0"/>
            </a:br>
            <a:r>
              <a:rPr lang="ru-RU" dirty="0" smtClean="0"/>
              <a:t>«Всестилевое каратэ»</a:t>
            </a:r>
            <a:br>
              <a:rPr lang="ru-RU" dirty="0" smtClean="0"/>
            </a:br>
            <a:r>
              <a:rPr lang="ru-RU" sz="1600" b="1" dirty="0" smtClean="0"/>
              <a:t>Каратэ- </a:t>
            </a:r>
            <a:r>
              <a:rPr lang="ru-RU" sz="1600" dirty="0" smtClean="0"/>
              <a:t>способствует самосовершенствованию, познанию и творчеству, формированию здорового образа жизни, профессиональному самоопределению, развитию физических, интеллектуальных и нравственных способностей, достижению уровня спортивных успехов</a:t>
            </a:r>
            <a:endParaRPr lang="ru-RU" sz="1600" dirty="0"/>
          </a:p>
        </p:txBody>
      </p:sp>
      <p:pic>
        <p:nvPicPr>
          <p:cNvPr id="31" name="Picture 2" descr="C:\Users\Dorector\Desktop\фото ката.jpg">
            <a:extLst>
              <a:ext uri="{FF2B5EF4-FFF2-40B4-BE49-F238E27FC236}">
                <a16:creationId xmlns="" xmlns:a16="http://schemas.microsoft.com/office/drawing/2014/main" id="{A319E7EA-5BDC-47A5-B5AF-62E0340390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0171" r="11674"/>
          <a:stretch/>
        </p:blipFill>
        <p:spPr bwMode="auto">
          <a:xfrm>
            <a:off x="-10633" y="3428999"/>
            <a:ext cx="3514376" cy="3429001"/>
          </a:xfrm>
          <a:custGeom>
            <a:avLst/>
            <a:gdLst>
              <a:gd name="connsiteX0" fmla="*/ 332680 w 3514376"/>
              <a:gd name="connsiteY0" fmla="*/ 0 h 3429001"/>
              <a:gd name="connsiteX1" fmla="*/ 3514376 w 3514376"/>
              <a:gd name="connsiteY1" fmla="*/ 0 h 3429001"/>
              <a:gd name="connsiteX2" fmla="*/ 3002186 w 3514376"/>
              <a:gd name="connsiteY2" fmla="*/ 3429001 h 3429001"/>
              <a:gd name="connsiteX3" fmla="*/ 0 w 3514376"/>
              <a:gd name="connsiteY3" fmla="*/ 3429001 h 3429001"/>
              <a:gd name="connsiteX4" fmla="*/ 0 w 3514376"/>
              <a:gd name="connsiteY4" fmla="*/ 2237155 h 3429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4376" h="3429001">
                <a:moveTo>
                  <a:pt x="332680" y="0"/>
                </a:moveTo>
                <a:lnTo>
                  <a:pt x="3514376" y="0"/>
                </a:lnTo>
                <a:lnTo>
                  <a:pt x="3002186" y="3429001"/>
                </a:lnTo>
                <a:lnTo>
                  <a:pt x="0" y="3429001"/>
                </a:lnTo>
                <a:lnTo>
                  <a:pt x="0" y="2237155"/>
                </a:lnTo>
                <a:close/>
              </a:path>
            </a:pathLst>
          </a:cu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6" name="Straight Connector 35">
            <a:extLst>
              <a:ext uri="{FF2B5EF4-FFF2-40B4-BE49-F238E27FC236}">
                <a16:creationId xmlns="" xmlns:a16="http://schemas.microsoft.com/office/drawing/2014/main" id="{D08C77F1-1F10-4A48-9A94-DE3C21DBB5D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>
            <a:off x="307162" y="3440034"/>
            <a:ext cx="32004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Isosceles Triangle 30">
            <a:extLst>
              <a:ext uri="{FF2B5EF4-FFF2-40B4-BE49-F238E27FC236}">
                <a16:creationId xmlns="" xmlns:a16="http://schemas.microsoft.com/office/drawing/2014/main" id="{FF56E908-9FB5-4EBD-979B-CA807634CB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30" name="Picture 2" descr="E:\НОВАЯ\Каратэ фото\фото  Апрель 2014\DSC02390.JPG">
            <a:extLst>
              <a:ext uri="{FF2B5EF4-FFF2-40B4-BE49-F238E27FC236}">
                <a16:creationId xmlns="" xmlns:a16="http://schemas.microsoft.com/office/drawing/2014/main" id="{CB2984CB-F8F3-4BA7-A5FF-F3E7675CFAD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351" y="3150823"/>
            <a:ext cx="5114925" cy="308472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164812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289D5F9-94EF-44E7-B8AC-C176BB131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8888697" cy="1320800"/>
          </a:xfrm>
        </p:spPr>
        <p:txBody>
          <a:bodyPr anchor="t">
            <a:normAutofit fontScale="90000"/>
          </a:bodyPr>
          <a:lstStyle/>
          <a:p>
            <a:pPr lvl="0" algn="ctr"/>
            <a:r>
              <a:rPr lang="ru-RU" sz="2000" dirty="0" smtClean="0"/>
              <a:t>Основы</a:t>
            </a:r>
            <a:r>
              <a:rPr lang="ru-RU" sz="1800" dirty="0" smtClean="0"/>
              <a:t> </a:t>
            </a:r>
            <a:r>
              <a:rPr lang="ru-RU" sz="2000" b="1" dirty="0" smtClean="0"/>
              <a:t>Акробатики</a:t>
            </a:r>
            <a:r>
              <a:rPr lang="ru-RU" sz="2000" dirty="0" smtClean="0"/>
              <a:t> – это раздел гимнастики с упражнениями на силу, ловкость, прыгучесть и баланс (удержание равновесия или эквилибристика). Выполнение акробатических элементов требует хорошей растяжки мышц и подвижности суставов. Поэтому, раздел «Основы акробатики» — посвящён базовым основам акробатики и развитию гибкости для выполнения упражнений.</a:t>
            </a:r>
            <a:endParaRPr lang="ru-RU" sz="2000" dirty="0"/>
          </a:p>
        </p:txBody>
      </p:sp>
      <p:pic>
        <p:nvPicPr>
          <p:cNvPr id="7169" name="Picture 1" descr="E:\Рабочий стол\IMG_04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7961" y="2313541"/>
            <a:ext cx="4527933" cy="3817345"/>
          </a:xfrm>
          <a:prstGeom prst="rect">
            <a:avLst/>
          </a:prstGeom>
          <a:noFill/>
        </p:spPr>
      </p:pic>
      <p:pic>
        <p:nvPicPr>
          <p:cNvPr id="7170" name="Picture 2" descr="E:\Рабочий стол\На-уроке-физкультуры-1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613400" y="2291508"/>
            <a:ext cx="4572000" cy="366861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1565585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85590"/>
            <a:ext cx="8596668" cy="154481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Проект-</a:t>
            </a:r>
            <a:r>
              <a:rPr lang="ru-RU" b="1" dirty="0" smtClean="0"/>
              <a:t> </a:t>
            </a:r>
            <a:r>
              <a:rPr lang="ru-RU" sz="1800" b="1" dirty="0" smtClean="0"/>
              <a:t>«Самбо</a:t>
            </a:r>
            <a:r>
              <a:rPr lang="ru-RU" sz="1800" dirty="0" smtClean="0"/>
              <a:t> - </a:t>
            </a:r>
            <a:r>
              <a:rPr lang="ru-RU" sz="1800" b="1" dirty="0" smtClean="0"/>
              <a:t>в</a:t>
            </a:r>
            <a:r>
              <a:rPr lang="ru-RU" sz="1800" dirty="0" smtClean="0"/>
              <a:t> </a:t>
            </a:r>
            <a:r>
              <a:rPr lang="ru-RU" sz="1800" b="1" dirty="0" smtClean="0"/>
              <a:t>школу</a:t>
            </a:r>
            <a:r>
              <a:rPr lang="ru-RU" sz="1800" dirty="0" smtClean="0"/>
              <a:t>!» — один из </a:t>
            </a:r>
            <a:r>
              <a:rPr lang="ru-RU" sz="1800" dirty="0" err="1" smtClean="0"/>
              <a:t>крупнейших</a:t>
            </a:r>
            <a:r>
              <a:rPr lang="ru-RU" sz="1800" dirty="0" smtClean="0"/>
              <a:t> образовательно-спортивных проектов, ориентированный на продвижение </a:t>
            </a:r>
            <a:r>
              <a:rPr lang="ru-RU" sz="1800" b="1" dirty="0" smtClean="0"/>
              <a:t>в</a:t>
            </a:r>
            <a:r>
              <a:rPr lang="ru-RU" sz="1800" dirty="0" smtClean="0"/>
              <a:t> </a:t>
            </a:r>
            <a:r>
              <a:rPr lang="ru-RU" sz="1800" b="1" dirty="0" smtClean="0"/>
              <a:t>школах</a:t>
            </a:r>
            <a:r>
              <a:rPr lang="ru-RU" sz="1800" dirty="0" smtClean="0"/>
              <a:t> Российской Федерации – </a:t>
            </a:r>
            <a:r>
              <a:rPr lang="ru-RU" sz="1800" b="1" dirty="0" smtClean="0"/>
              <a:t>самбо</a:t>
            </a:r>
            <a:r>
              <a:rPr lang="ru-RU" sz="1800" dirty="0" smtClean="0"/>
              <a:t>, как основы здоровья и безопасности школьников, их национального единства, успешности и конкурентоспособности. Проект реализуется Министерством Просвещения РФ и Всероссийской федерацией </a:t>
            </a:r>
            <a:r>
              <a:rPr lang="ru-RU" sz="1800" b="1" dirty="0" smtClean="0"/>
              <a:t>самбо</a:t>
            </a:r>
            <a:r>
              <a:rPr lang="ru-RU" sz="1800" dirty="0" smtClean="0"/>
              <a:t>, при поддержке Фонда «</a:t>
            </a:r>
            <a:r>
              <a:rPr lang="ru-RU" sz="1800" b="1" dirty="0" smtClean="0"/>
              <a:t>Самбо</a:t>
            </a:r>
            <a:r>
              <a:rPr lang="ru-RU" sz="1800" dirty="0" smtClean="0"/>
              <a:t> </a:t>
            </a:r>
            <a:r>
              <a:rPr lang="ru-RU" sz="1800" b="1" dirty="0" smtClean="0"/>
              <a:t>в</a:t>
            </a:r>
            <a:r>
              <a:rPr lang="ru-RU" sz="1800" dirty="0" smtClean="0"/>
              <a:t> </a:t>
            </a:r>
            <a:r>
              <a:rPr lang="ru-RU" sz="1800" b="1" dirty="0" smtClean="0"/>
              <a:t>школу</a:t>
            </a:r>
            <a:r>
              <a:rPr lang="ru-RU" sz="1800" dirty="0" smtClean="0"/>
              <a:t>». </a:t>
            </a:r>
            <a:r>
              <a:rPr lang="ru-RU" sz="1800" b="1" dirty="0" smtClean="0"/>
              <a:t>Самбо</a:t>
            </a:r>
            <a:r>
              <a:rPr lang="ru-RU" sz="1800" dirty="0" smtClean="0"/>
              <a:t> — это не просто</a:t>
            </a:r>
            <a:endParaRPr lang="ru-RU" sz="1800" dirty="0"/>
          </a:p>
        </p:txBody>
      </p:sp>
      <p:pic>
        <p:nvPicPr>
          <p:cNvPr id="29698" name="Picture 2" descr="E:\Рабочий стол\11042_x92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66519" y="2324559"/>
            <a:ext cx="5819000" cy="39109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Проект-</a:t>
            </a:r>
            <a:r>
              <a:rPr lang="ru-RU" b="1" dirty="0" smtClean="0"/>
              <a:t> </a:t>
            </a:r>
            <a:r>
              <a:rPr lang="ru-RU" sz="1800" b="1" dirty="0" smtClean="0"/>
              <a:t>Дзюдо</a:t>
            </a:r>
            <a:r>
              <a:rPr lang="ru-RU" sz="1800" dirty="0" smtClean="0"/>
              <a:t>. </a:t>
            </a:r>
            <a:r>
              <a:rPr lang="ru-RU" sz="1800" b="1" dirty="0" smtClean="0"/>
              <a:t>Дзюдо</a:t>
            </a:r>
            <a:r>
              <a:rPr lang="ru-RU" sz="1800" dirty="0" smtClean="0"/>
              <a:t>  дословно — «мягкий путь») – олимпийский </a:t>
            </a:r>
            <a:r>
              <a:rPr lang="ru-RU" sz="1800" b="1" dirty="0" smtClean="0"/>
              <a:t>вид</a:t>
            </a:r>
            <a:r>
              <a:rPr lang="ru-RU" sz="1800" dirty="0" smtClean="0"/>
              <a:t> </a:t>
            </a:r>
            <a:r>
              <a:rPr lang="ru-RU" sz="1800" b="1" dirty="0" smtClean="0"/>
              <a:t>спорта</a:t>
            </a:r>
            <a:r>
              <a:rPr lang="ru-RU" sz="1800" dirty="0" smtClean="0"/>
              <a:t>, в котором разрешены броски, болевые и удушающие приемы. Болевые приемы разрешено проводить только на руки противника. Удары и часть наиболее </a:t>
            </a:r>
            <a:r>
              <a:rPr lang="ru-RU" sz="1800" dirty="0" err="1" smtClean="0"/>
              <a:t>травмоопасных</a:t>
            </a:r>
            <a:r>
              <a:rPr lang="ru-RU" sz="1800" dirty="0" smtClean="0"/>
              <a:t> приёмов изучаются только в форме ката. В </a:t>
            </a:r>
            <a:r>
              <a:rPr lang="ru-RU" sz="1800" b="1" dirty="0" smtClean="0"/>
              <a:t>дзюдо</a:t>
            </a:r>
            <a:r>
              <a:rPr lang="ru-RU" sz="1800" dirty="0" smtClean="0"/>
              <a:t> очень важна ловкость, а также принципиально использование силы соперника.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0722" name="Picture 2" descr="E:\Рабочий стол\158411663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14007" y="2710149"/>
            <a:ext cx="5524023" cy="38559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468D839-55D2-410D-AFB7-B53D78A18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18050"/>
            <a:ext cx="8596668" cy="7948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 smtClean="0"/>
              <a:t>Направления деятельности физкультурно-спортивного клуба, формы работы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18DD16FD-37DB-4EEA-AEC0-17E418EC24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7287" y="872198"/>
            <a:ext cx="10114670" cy="5985802"/>
          </a:xfrm>
        </p:spPr>
        <p:txBody>
          <a:bodyPr>
            <a:normAutofit fontScale="92500"/>
          </a:bodyPr>
          <a:lstStyle/>
          <a:p>
            <a:endParaRPr lang="ru-RU" dirty="0"/>
          </a:p>
          <a:p>
            <a:r>
              <a:rPr lang="ru-RU" dirty="0" smtClean="0"/>
              <a:t>-организация и проведение спортивных, физкультурных и оздоровительных мероприятий в Учреждении, в том числе организация и проведения школьного этапа городской комплексной Спартакиады, участие в  Всероссийском физкультурно-спортивном комплексе «Готов к труду и обороне» и других мероприятий по решению их Оргкомитетов. </a:t>
            </a:r>
          </a:p>
          <a:p>
            <a:r>
              <a:rPr lang="ru-RU" dirty="0" smtClean="0"/>
              <a:t>-организация и проведение мероприятий, направленных на воспитание физических и морально-волевых качеств, укрепление здоровья обучающихся, социальной активности обучающихся и педагогических работников Учреждения, посредством занятий физической культурой и спортом; </a:t>
            </a:r>
          </a:p>
          <a:p>
            <a:r>
              <a:rPr lang="ru-RU" dirty="0" smtClean="0"/>
              <a:t>-проведение работы по физической реабилитации обучающихся, имеющих отклонение в состоянии здоровья, ограниченные возможности здоровья, привлечение их к участию и проведению массовых физкультурно-оздоровительных и спортивных мероприятий; </a:t>
            </a:r>
          </a:p>
          <a:p>
            <a:r>
              <a:rPr lang="ru-RU" dirty="0" smtClean="0"/>
              <a:t>-формирование команд по различным видам спорта и обеспечение их участия в соревнованиях разного уровня; </a:t>
            </a:r>
          </a:p>
          <a:p>
            <a:r>
              <a:rPr lang="ru-RU" dirty="0" smtClean="0"/>
              <a:t>-пропаганду в Учреждении основных идей физической культуры, спорта, здорового образа жизни; </a:t>
            </a:r>
          </a:p>
          <a:p>
            <a:r>
              <a:rPr lang="ru-RU" dirty="0" smtClean="0"/>
              <a:t>-поощрение обучающихся, добившихся высоких показателей в физической культуре и спорте; </a:t>
            </a:r>
          </a:p>
          <a:p>
            <a:r>
              <a:rPr lang="ru-RU" dirty="0" smtClean="0"/>
              <a:t>-информирование обучающихся о проводимых спортивных, физкультурных и оздоровительных мероприятиях в Учреждении, других организациях города.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0639230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63AE157-53CE-4954-A85A-FA8B2625A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0214" y="174172"/>
            <a:ext cx="8596668" cy="979714"/>
          </a:xfrm>
        </p:spPr>
        <p:txBody>
          <a:bodyPr>
            <a:normAutofit/>
          </a:bodyPr>
          <a:lstStyle/>
          <a:p>
            <a:pPr algn="ctr"/>
            <a:r>
              <a:rPr lang="ru-RU" sz="5400" dirty="0"/>
              <a:t>Спасибо за внимание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B27B4CA-38BC-4D8D-A69C-647DA709E6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791" y="1262743"/>
            <a:ext cx="8596668" cy="5421086"/>
          </a:xfrm>
        </p:spPr>
        <p:txBody>
          <a:bodyPr>
            <a:norm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772283994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109</TotalTime>
  <Words>479</Words>
  <Application>Microsoft Office PowerPoint</Application>
  <PresentationFormat>Произвольный</PresentationFormat>
  <Paragraphs>37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Аспект</vt:lpstr>
      <vt:lpstr>Физкультурно-спортивный клуб «Олимп» Гимназия №2 г.Нерюнгри </vt:lpstr>
      <vt:lpstr>Цель деятельности  физкультурно-спортивного клуба: организация деятельности по вовлечению обучающихся в занятия физической культурой и спортом, развитие и популяризация школьного спорта</vt:lpstr>
      <vt:lpstr>Использование информационных технологий в работе спортивных секций  </vt:lpstr>
      <vt:lpstr>СЕКЦИЯ «БАСКЕТБОЛ»                                                                                    Баскетбол — одна из самых распространённых спортивных игр. В большинстве стран обучение основным её элементам происходит ещё в школе, по общим утверждённым правилам игры с пошаговым изучением элементов. Регламент обучения баскетбольным навыкам зависит от количества времени, отведённого на это учебно-спортивной программой </vt:lpstr>
      <vt:lpstr>СЕКЦИЯ «ВОЛЕЙБОЛ» Волейбол - спортивная игра, которая пользуется большой популярностью среди молодежи. Эта игра вобрала самые лучшие качества: и простоту, и зрелищность, и доступность, и эмоциональность, и, главное, способность увлечь .Волейбол - игра смелых, темпераментных, решительных, физически развитых, обладающих мгновенной реакцией и смекалкой</vt:lpstr>
      <vt:lpstr>Участие в мероприятиях по патриотическому воспитанию  с Якутским отделением  «БОЕВОЕ БРАТСТВО»   </vt:lpstr>
      <vt:lpstr> СЕКЦИЯ «Мини-футбол» Мини-футбол способствуют развитию ловкости, быстроты, координации движений. самая популярная игра в мире Мини футбол или футзал — альтернатива классической игре, предназначенная для помещений. Она отличается правилами, размерами поля, требованиями к инвентарю . </vt:lpstr>
      <vt:lpstr>Развивающие игры ряд занятий направлены на развитие познавательных процессов, которые в наибольшей степени развиваются в данном возрасте (восприятие, наглядно-образное мышление и внимание)(Произвольное внимание, логическое и образное мышление, творческое воображение, элементарные навыки учебной деятельности) </vt:lpstr>
      <vt:lpstr>СЕКЦИЯ  «Всестилевое каратэ» Каратэ- способствует самосовершенствованию, познанию и творчеству, формированию здорового образа жизни, профессиональному самоопределению, развитию физических, интеллектуальных и нравственных способностей, достижению уровня спортивных успехов</vt:lpstr>
      <vt:lpstr>Основы Акробатики – это раздел гимнастики с упражнениями на силу, ловкость, прыгучесть и баланс (удержание равновесия или эквилибристика). Выполнение акробатических элементов требует хорошей растяжки мышц и подвижности суставов. Поэтому, раздел «Основы акробатики» — посвящён базовым основам акробатики и развитию гибкости для выполнения упражнений.</vt:lpstr>
      <vt:lpstr>Проект- «Самбо - в школу!» — один из крупнейших образовательно-спортивных проектов, ориентированный на продвижение в школах Российской Федерации – самбо, как основы здоровья и безопасности школьников, их национального единства, успешности и конкурентоспособности. Проект реализуется Министерством Просвещения РФ и Всероссийской федерацией самбо, при поддержке Фонда «Самбо в школу». Самбо — это не просто</vt:lpstr>
      <vt:lpstr>Проект- Дзюдо. Дзюдо  дословно — «мягкий путь») – олимпийский вид спорта, в котором разрешены броски, болевые и удушающие приемы. Болевые приемы разрешено проводить только на руки противника. Удары и часть наиболее травмоопасных приёмов изучаются только в форме ката. В дзюдо очень важна ловкость, а также принципиально использование силы соперника.  </vt:lpstr>
      <vt:lpstr>Направления деятельности физкультурно-спортивного клуба, формы работы  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 «Военно-спортивные игры и спорт» </dc:title>
  <dc:creator>Дмитрий Соболевский</dc:creator>
  <cp:lastModifiedBy>-Samsung-</cp:lastModifiedBy>
  <cp:revision>14</cp:revision>
  <dcterms:created xsi:type="dcterms:W3CDTF">2018-10-01T17:50:49Z</dcterms:created>
  <dcterms:modified xsi:type="dcterms:W3CDTF">2020-12-15T23:44:48Z</dcterms:modified>
</cp:coreProperties>
</file>