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76" r:id="rId2"/>
    <p:sldId id="358" r:id="rId3"/>
    <p:sldId id="307" r:id="rId4"/>
    <p:sldId id="360" r:id="rId5"/>
    <p:sldId id="361" r:id="rId6"/>
    <p:sldId id="362" r:id="rId7"/>
    <p:sldId id="363" r:id="rId8"/>
    <p:sldId id="364" r:id="rId9"/>
    <p:sldId id="365" r:id="rId10"/>
    <p:sldId id="366" r:id="rId11"/>
    <p:sldId id="368" r:id="rId12"/>
    <p:sldId id="370" r:id="rId13"/>
    <p:sldId id="378" r:id="rId14"/>
    <p:sldId id="379" r:id="rId15"/>
    <p:sldId id="377" r:id="rId16"/>
    <p:sldId id="369" r:id="rId17"/>
    <p:sldId id="374" r:id="rId18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D14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1176" autoAdjust="0"/>
    <p:restoredTop sz="86355" autoAdjust="0"/>
  </p:normalViewPr>
  <p:slideViewPr>
    <p:cSldViewPr>
      <p:cViewPr varScale="1">
        <p:scale>
          <a:sx n="49" d="100"/>
          <a:sy n="49" d="100"/>
        </p:scale>
        <p:origin x="-96" y="-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6E21672-F8C9-45A7-966E-B98279FAAE47}" type="datetimeFigureOut">
              <a:rPr lang="ru-RU" smtClean="0"/>
              <a:pPr/>
              <a:t>30.10.2023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1254E9B3-5094-4057-9E50-3FC4DB92A2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62414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2AADF73F-40B0-40D2-A14C-DDEE29CBEED6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1F6DF589-5511-404B-BA9E-0F15800239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19780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8C5C8-49F9-4327-AB1B-1F0C7E0006E6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BFD51-B8C9-4500-B708-66EFB548A32F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72196-7E60-4291-85CB-8F672DDA285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82650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C18E2-E741-4A25-8107-919AED0BDF58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97471-01AB-4965-A5DF-DC0ADD528B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12958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1CDC-5783-4385-B0A9-5F781B144153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F3E5D-5D84-404F-A25A-368562EB57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44223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47889-552C-4015-8703-327C9E270467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FEAAF-3042-42E2-AED1-2C6BDAF566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149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87F7F-8574-4152-8E7F-12932DFDED63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CD5B3-571F-4E9F-9E82-85F3AAFE8B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2459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A0EA3-9CF2-4F4F-A1AD-46599B99BB4F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72415-DB8A-4348-8050-EB094931073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0953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0EA99-D790-42A4-A4CC-84D69F3F4EDB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1F93B8-7A1F-45A8-8E98-F9AE095D5D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6273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70A39-68F8-4A2A-A23F-A59678CB7543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53F8D-9557-4535-B34D-016E580C3EF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230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D7D5C-53F3-4459-964A-1B62C6BBC049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17A84-2701-44A5-A9E8-6017C78D4F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85756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B5EE-CF17-4111-8F11-9B2A136DC2EB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D0E00-A15C-423A-B7EE-0FD76D2AE0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36086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CF5DC-3A81-4B29-8BEF-2008951CE1EE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C4CFF8-BA91-4841-9485-9880B82320A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05150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9E4A53-0377-4C9C-8D12-DD5BFA9EEC66}" type="datetimeFigureOut">
              <a:rPr lang="ru-RU"/>
              <a:pPr>
                <a:defRPr/>
              </a:pPr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1BA298A-0D99-45A4-A1D4-42EFE0E7B2F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313" y="3887788"/>
            <a:ext cx="7358062" cy="1470025"/>
          </a:xfrm>
        </p:spPr>
        <p:txBody>
          <a:bodyPr/>
          <a:lstStyle/>
          <a:p>
            <a:pPr eaLnBrk="1" hangingPunct="1"/>
            <a:r>
              <a:rPr lang="ru-RU" altLang="ru-RU" b="1" i="1" smtClean="0"/>
              <a:t> </a:t>
            </a: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0467" y="3286125"/>
            <a:ext cx="7084272" cy="25114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solidFill>
                  <a:srgbClr val="898989"/>
                </a:solidFill>
              </a:rPr>
              <a:t> 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i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опыта работы</a:t>
            </a:r>
          </a:p>
          <a:p>
            <a:pPr eaLnBrk="1" hangingPunct="1"/>
            <a:r>
              <a:rPr lang="ru-RU" altLang="ru-RU" b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«Организация внеурочной деятельности </a:t>
            </a:r>
            <a:r>
              <a:rPr lang="ru-RU" b="1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 предмету «Музыка</a:t>
            </a:r>
            <a:r>
              <a:rPr lang="ru-RU" b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b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реализации ФГОС».</a:t>
            </a:r>
          </a:p>
          <a:p>
            <a:pPr algn="r" eaLnBrk="1" hangingPunct="1">
              <a:lnSpc>
                <a:spcPct val="80000"/>
              </a:lnSpc>
            </a:pPr>
            <a:r>
              <a:rPr lang="ru-RU" altLang="ru-RU" sz="2000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altLang="ru-RU" sz="2000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музыки:Гамрекелидзе</a:t>
            </a:r>
            <a:r>
              <a:rPr lang="ru-RU" altLang="ru-RU" sz="2000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А.Л.</a:t>
            </a:r>
          </a:p>
          <a:p>
            <a:pPr algn="r" eaLnBrk="1" hangingPunct="1">
              <a:lnSpc>
                <a:spcPct val="80000"/>
              </a:lnSpc>
            </a:pPr>
            <a:r>
              <a:rPr lang="ru-RU" altLang="ru-RU" sz="2000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СОШ№4 им И.Н.Чабанова.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dirty="0" smtClean="0">
                <a:solidFill>
                  <a:srgbClr val="262626"/>
                </a:solidFill>
              </a:rPr>
              <a:t> </a:t>
            </a:r>
          </a:p>
          <a:p>
            <a:pPr algn="r" eaLnBrk="1" hangingPunct="1">
              <a:lnSpc>
                <a:spcPct val="80000"/>
              </a:lnSpc>
            </a:pPr>
            <a:r>
              <a:rPr lang="ru-RU" altLang="ru-RU" sz="1600" b="1" dirty="0" smtClean="0">
                <a:solidFill>
                  <a:srgbClr val="404040"/>
                </a:solidFill>
              </a:rPr>
              <a:t> </a:t>
            </a:r>
            <a:endParaRPr lang="ru-RU" altLang="ru-RU" sz="1600" dirty="0" smtClean="0">
              <a:solidFill>
                <a:srgbClr val="898989"/>
              </a:solidFill>
            </a:endParaRPr>
          </a:p>
        </p:txBody>
      </p:sp>
      <p:pic>
        <p:nvPicPr>
          <p:cNvPr id="5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31" y="5157192"/>
            <a:ext cx="800096" cy="14816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9929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907952"/>
            <a:ext cx="82296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Внеурочная деятельность школьников  </a:t>
            </a:r>
            <a:endParaRPr lang="ru-RU" sz="3200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16" descr="P:\Планы и отчеты ЦИПР\ПРЕЗЕНТАЦИИ ДЛЯ ВСЕХ 2010!!!\Обложки для презентации Центр Стандарты\работаем по новым стандартам\38.jpg"/>
          <p:cNvPicPr>
            <a:picLocks noGrp="1" noChangeArrowheads="1"/>
          </p:cNvPicPr>
          <p:nvPr>
            <p:ph type="body" idx="1"/>
          </p:nvPr>
        </p:nvPicPr>
        <p:blipFill>
          <a:blip r:embed="rId2">
            <a:lum bright="-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8024" y="3293599"/>
            <a:ext cx="1728192" cy="2546159"/>
          </a:xfrm>
          <a:ln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03" name="Рисунок 1" descr="C:\Documents and Settings\IAntonova\Рабочий стол\Обложки Стандарты\federal_gos_obraz_stand.jpg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160" y="3283740"/>
            <a:ext cx="1629520" cy="25805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17" descr="P:\Планы и отчеты ЦИПР\ПРЕЗЕНТАЦИИ ДЛЯ ВСЕХ 2010!!!\Обложки для презентации Центр Стандарты\Пртим.прогр.внеурочка.jpg"/>
          <p:cNvPicPr>
            <a:picLocks noChangeArrowheads="1"/>
          </p:cNvPicPr>
          <p:nvPr/>
        </p:nvPicPr>
        <p:blipFill>
          <a:blip r:embed="rId4" cstate="print">
            <a:lum bright="-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819" y="3553719"/>
            <a:ext cx="1584325" cy="2374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8" descr="vneuroch_deyat"/>
          <p:cNvPicPr>
            <a:picLocks noChangeArrowheads="1"/>
          </p:cNvPicPr>
          <p:nvPr/>
        </p:nvPicPr>
        <p:blipFill>
          <a:blip r:embed="rId5">
            <a:lum bright="-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64" y="3707259"/>
            <a:ext cx="1657350" cy="2447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7" name="Прямоугольник 12"/>
          <p:cNvSpPr>
            <a:spLocks noChangeArrowheads="1"/>
          </p:cNvSpPr>
          <p:nvPr/>
        </p:nvSpPr>
        <p:spPr bwMode="auto">
          <a:xfrm>
            <a:off x="1547664" y="6211669"/>
            <a:ext cx="75963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Нормативные документы, регламентирующие организацию внеурочной деятельности.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9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21492" y="1956993"/>
            <a:ext cx="8101013" cy="111196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основная цель внеурочной деятельности?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199" y="3068960"/>
            <a:ext cx="8229600" cy="3627214"/>
          </a:xfrm>
        </p:spPr>
        <p:txBody>
          <a:bodyPr/>
          <a:lstStyle/>
          <a:p>
            <a:pPr marL="0" indent="360363" algn="just"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Сущность и основное назначение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внеурочной деятельности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заключается в создании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дополнительных условий 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развития интересов, склонностей, способностей школьников и разумной организации их свободного времени.</a:t>
            </a:r>
          </a:p>
          <a:p>
            <a:pPr marL="0" indent="360363" algn="r" eaLnBrk="1" hangingPunct="1">
              <a:buFont typeface="Wingdings" pitchFamily="2" charset="2"/>
              <a:buNone/>
              <a:defRPr/>
            </a:pPr>
            <a:r>
              <a:rPr lang="ru-RU" sz="2400" i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(</a:t>
            </a:r>
            <a:r>
              <a:rPr lang="ru-RU" sz="2400" i="1" dirty="0" smtClean="0"/>
              <a:t>Федеральный государственный образовательный стандарт основного  общего образования)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5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  <p:bldP spid="512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968" y="112240"/>
            <a:ext cx="7336040" cy="720079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ЗАДАЧИ ВНЕУРОЧНОЙ ДЕЯТЕЛЬНОСТИ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36968" y="2132857"/>
            <a:ext cx="3744416" cy="1455698"/>
          </a:xfrm>
          <a:prstGeom prst="flowChartAlternateProcess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Выявление интересов, способностей, склонностей, возможностей учащихся к различным видам деятельности</a:t>
            </a:r>
            <a:endParaRPr lang="ru-RU" sz="20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93381" y="2188237"/>
            <a:ext cx="3744415" cy="1263273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индивидуального развития ребенка в избранной сфере внеурочной деятельности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0704" y="3957131"/>
            <a:ext cx="3744416" cy="1210256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опыта творческой деятельности, творческих способностей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82344" y="3979281"/>
            <a:ext cx="3744416" cy="1236865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реализации приобретенных знаний, умений и навыков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6968" y="5468723"/>
            <a:ext cx="3816424" cy="1241407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опыта неформального общения, взаимодействия, сотрудничества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782617" y="5428136"/>
            <a:ext cx="3672408" cy="1228906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Расширение рамок общения в социуме</a:t>
            </a:r>
          </a:p>
        </p:txBody>
      </p:sp>
      <p:sp>
        <p:nvSpPr>
          <p:cNvPr id="16" name="Двойная стрелка влево/вправо 15"/>
          <p:cNvSpPr/>
          <p:nvPr/>
        </p:nvSpPr>
        <p:spPr>
          <a:xfrm>
            <a:off x="3934648" y="2612708"/>
            <a:ext cx="546600" cy="24799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949" y="4432601"/>
            <a:ext cx="566737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4430" y="5955284"/>
            <a:ext cx="566737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18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824895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50"/>
                            </p:stCondLst>
                            <p:childTnLst>
                              <p:par>
                                <p:cTn id="71" presetID="26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4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25273" y="3513879"/>
            <a:ext cx="83393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 формирование основ музыкальной культуры обучающихся как неотъемлемой части их  общей духовной культуры;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 развитие общих  музыкальных способностей обучающихся;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 формирование мотивационной направленности  на продуктивную музыкально-творческую деятельность; 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 воспитание эстетического отношения к миру;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 расширение музыкального и общего культурного кругозора; воспитание музыкального вкуса;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6) овладение основами музыкальной грамотности.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251520" y="1929703"/>
            <a:ext cx="8622508" cy="157130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 результаты освоения основной образовательной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программы основного общего образования предмета «Музыка»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2925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115616" y="2772215"/>
            <a:ext cx="7217704" cy="27959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</a:t>
            </a:r>
            <a:r>
              <a:rPr lang="ru-RU" sz="2400" b="1" dirty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деятельность </a:t>
            </a:r>
            <a:endParaRPr lang="ru-RU" sz="2400" b="1" dirty="0" smtClean="0">
              <a:ln/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Вокальный практикум: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хоровое</a:t>
            </a:r>
            <a:r>
              <a:rPr lang="ru-RU" sz="2400" b="1" dirty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ансамблевое и сольное </a:t>
            </a: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пение.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Фольклорное </a:t>
            </a:r>
            <a:r>
              <a:rPr lang="ru-RU" sz="2400" b="1" dirty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400" b="1" dirty="0" smtClean="0">
                <a:ln/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Музыкально-театральная деятельность </a:t>
            </a:r>
            <a:endParaRPr lang="ru-RU" sz="2400" b="1" dirty="0">
              <a:ln/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4389" y="2052136"/>
            <a:ext cx="61093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cap="none" spc="0" dirty="0" smtClean="0">
                <a:ln/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Виды внеурочной деятельности</a:t>
            </a:r>
            <a:endParaRPr lang="ru-RU" sz="3200" b="1" cap="none" spc="0" dirty="0">
              <a:ln/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996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33" y="2102704"/>
            <a:ext cx="2455772" cy="37327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pic>
        <p:nvPicPr>
          <p:cNvPr id="1026" name="Picture 2" descr="http://uchebnik-rabochaya-tetrad.com/%D0%9C%D1%83%D0%B7%D1%8B%D0%BA%D0%B0/%D0%9C%D1%83%D0%B7%D1%8B%D0%BA%D0%B0%206%20%D0%BA%D0%BB%D0%B0%D1%81%D1%81%20%D0%A3%D1%87%D0%B5%D0%B1%D0%BD%D0%B8%D0%BA%20%D0%A1%D0%B5%D1%80%D0%B3%D0%B5%D0%B5%D0%B2%D0%B0%20%D0%9A%D1%80%D0%B8%D1%82%D1%81%D0%BA%D0%B0%D1%8F/1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105" y="2114106"/>
            <a:ext cx="2448272" cy="37213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53367" y="2392872"/>
            <a:ext cx="4608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«Образы Родины, родного края в 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музыкальном искусстве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Авторская 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песня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любимые барды»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Преобразующая сила 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607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pic>
        <p:nvPicPr>
          <p:cNvPr id="2050" name="Picture 2" descr="http://uchebnik-rabochaya-tetrad.com/%D0%9C%D1%83%D0%B7%D1%8B%D0%BA%D0%B0/%D0%9C%D1%83%D0%B7%D1%8B%D0%BA%D0%B0%207%20%D0%BA%D0%BB%D0%B0%D1%81%D1%81%20%D0%A3%D1%87%D0%B5%D0%B1%D0%BD%D0%B8%D0%BA%20%D0%A1%D0%B5%D1%80%D0%B3%D0%B5%D0%B5%D0%B2%D0%B0%20%D0%9A%D1%80%D0%B8%D1%82%D1%81%D0%BA%D0%B0%D1%8F/7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80" t="1968" r="1926" b="4785"/>
          <a:stretch/>
        </p:blipFill>
        <p:spPr bwMode="auto">
          <a:xfrm rot="20845362">
            <a:off x="295644" y="2211321"/>
            <a:ext cx="4379905" cy="31980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chebnik-rabochaya-tetrad.com/%D0%9C%D1%83%D0%B7%D1%8B%D0%BA%D0%B0/%D0%9C%D1%83%D0%B7%D1%8B%D0%BA%D0%B0%207%20%D0%BA%D0%BB%D0%B0%D1%81%D1%81%20%D0%A3%D1%87%D0%B5%D0%B1%D0%BD%D0%B8%D0%BA%20%D0%A1%D0%B5%D1%80%D0%B3%D0%B5%D0%B5%D0%B2%D0%B0%20%D0%9A%D1%80%D0%B8%D1%82%D1%81%D0%BA%D0%B0%D1%8F/8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39" t="2139" r="3681" b="5863"/>
          <a:stretch/>
        </p:blipFill>
        <p:spPr bwMode="auto">
          <a:xfrm rot="578248">
            <a:off x="4349444" y="3132094"/>
            <a:ext cx="4544594" cy="3369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099483" y="1916832"/>
            <a:ext cx="49711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Искусство </a:t>
            </a:r>
            <a:r>
              <a:rPr lang="ru-RU" sz="2400" i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«выпрямляет души</a:t>
            </a:r>
            <a:r>
              <a:rPr lang="ru-RU" sz="2400" i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»…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sz="2400" dirty="0" smtClean="0">
              <a:solidFill>
                <a:srgbClr val="11111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r"/>
            <a:r>
              <a:rPr lang="ru-RU" sz="2000" i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Александр Грин</a:t>
            </a:r>
            <a:endParaRPr lang="ru-RU" sz="2000" i="1" dirty="0"/>
          </a:p>
        </p:txBody>
      </p:sp>
    </p:spTree>
    <p:extLst>
      <p:ext uri="{BB962C8B-B14F-4D97-AF65-F5344CB8AC3E}">
        <p14:creationId xmlns="" xmlns:p14="http://schemas.microsoft.com/office/powerpoint/2010/main" val="275650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75656" y="2348880"/>
            <a:ext cx="6030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Силу 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музыки люди знали давно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Размышления хирурга.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Цветы на рояле.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Выстоять в беде и достичь победы.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sz="2400" i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«Цель </a:t>
            </a:r>
            <a:r>
              <a:rPr lang="ru-RU" sz="2400" b="1" i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музыки – трогать сердца</a:t>
            </a:r>
            <a:r>
              <a:rPr lang="ru-RU" sz="2400" i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Обретение бессмертия.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Героическая 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музыка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героического композитора.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 Самый 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музыкальный писатель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343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00096" y="1906530"/>
            <a:ext cx="795631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Ролевые проекты, например, инсценировка детских песен, разыгрывание фрагментов биографии 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композиторо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(«Музыка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сказках», «Музыка в баснях», «Музыка в рассказах»(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межпредметные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2 недели срок выполнения).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2. 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Информативно-исследовательские 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проекты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(«Изучение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биографии композитора», «Как создавалась опера», «Путешествие в мир музыкальных  инструментов», «О балетном спектакле» - долгосрочные (1 месяц срок выполнения)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3.Сценарные проекты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 - сценарий внеклассного музыкального мероприятия для школы или отдельного класса.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4. 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Творческие проекты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– музыкальные спектакли, театрализованные концерты, фестивали 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и.т.д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5. 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Информационные проекты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– музыкальные стенгазеты, материалы для стендов, публичное выступление с сообщением по какой-либо теме 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и.т.д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Практико-ориентированные </a:t>
            </a:r>
            <a:r>
              <a:rPr lang="ru-RU" sz="20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проекты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(дидактический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 по какой-либо теме, создание музыкальной игры и её описание и т.д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880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2276872"/>
            <a:ext cx="8172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Театр может перенести зрителей в далёкое прошлое, будущее, и в сказку… А сказка - это чудесный, волшебный мир, в котором добро всегда побеждает зло. В сказке могут заговорить не только люди, но и животные, и птицы. Занятия в театре имеют большое воспитательное значение: дисциплинируют, вырабатывают чувство ответственности перед партнерами и зрителем, прививают чувство коллективизма, любовь к труду, смелость, стремление нести в жизнь прекрасное и доброе. 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/>
            <a:r>
              <a:rPr lang="ru-RU" sz="2400" i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Видео «Мюзикл  Снежная королева»</a:t>
            </a:r>
            <a:endParaRPr lang="ru-RU" sz="2400" i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223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255366" y="1949799"/>
            <a:ext cx="38539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«Приобщение детей к певческой хоровой культуре – один из основных путей оздоровления народа» </a:t>
            </a:r>
            <a:r>
              <a:rPr lang="ru-RU" sz="24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r"/>
            <a:r>
              <a:rPr lang="ru-RU" sz="2000" i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</a:t>
            </a:r>
            <a:r>
              <a:rPr lang="ru-RU" sz="2000" i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Струве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57422" y="4357694"/>
            <a:ext cx="3954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i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Видео </a:t>
            </a:r>
            <a:r>
              <a:rPr lang="ru-RU" i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«Выступление Младшего хора»</a:t>
            </a:r>
            <a:endParaRPr lang="ru-RU" i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618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МАМА\Фо-то Дружба народов Чуприна\DSC_9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28738" y="-520700"/>
            <a:ext cx="11801476" cy="7900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Учитель\Desktop\хор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3500438"/>
            <a:ext cx="6134112" cy="3214710"/>
          </a:xfrm>
          <a:prstGeom prst="rect">
            <a:avLst/>
          </a:prstGeom>
          <a:noFill/>
        </p:spPr>
      </p:pic>
      <p:pic>
        <p:nvPicPr>
          <p:cNvPr id="4" name="Picture 6" descr="IMG_798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81516"/>
            <a:ext cx="6134112" cy="3347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dmin\Desktop\IMG-20210602-WA0098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3500438"/>
            <a:ext cx="2621033" cy="3214710"/>
          </a:xfrm>
          <a:prstGeom prst="rect">
            <a:avLst/>
          </a:prstGeom>
          <a:noFill/>
        </p:spPr>
      </p:pic>
      <p:pic>
        <p:nvPicPr>
          <p:cNvPr id="7" name="Picture 2" descr="C:\Users\Admin\Desktop\IMG-20210602-WA0091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142852"/>
            <a:ext cx="2643206" cy="32861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27">
            <a:off x="6878846" y="76386"/>
            <a:ext cx="2326716" cy="1778047"/>
          </a:xfrm>
          <a:prstGeom prst="rect">
            <a:avLst/>
          </a:prstGeom>
          <a:ln>
            <a:noFill/>
          </a:ln>
        </p:spPr>
      </p:pic>
      <p:pic>
        <p:nvPicPr>
          <p:cNvPr id="3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376341"/>
            <a:ext cx="800096" cy="148165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43608" y="2049284"/>
            <a:ext cx="7326560" cy="4437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Организация взаимосвязи урочной и внеурочной работы повышает эффективность педагогического процесса, создает условия для его формирования </a:t>
            </a:r>
            <a:r>
              <a:rPr lang="ru-RU" sz="2400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личностных, регулятивных, познава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тельных и коммуникативных универсальных учебных действий, как основа умения учиться.</a:t>
            </a:r>
          </a:p>
          <a:p>
            <a:pPr indent="228600" algn="just">
              <a:spcBef>
                <a:spcPts val="1125"/>
              </a:spcBef>
              <a:spcAft>
                <a:spcPts val="0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Учебный процесс, дополнительное образование и внеурочная работа, построенные на принципах непрерывности и интеграции, в конечном итоге, должны решить одну из смежных задач современной педагогики - воспитание </a:t>
            </a:r>
            <a:r>
              <a:rPr lang="ru-RU" sz="24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духовно 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богатой личности.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959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313" y="3887788"/>
            <a:ext cx="7358062" cy="1470025"/>
          </a:xfrm>
        </p:spPr>
        <p:txBody>
          <a:bodyPr/>
          <a:lstStyle/>
          <a:p>
            <a:pPr eaLnBrk="1" hangingPunct="1"/>
            <a:r>
              <a:rPr lang="ru-RU" altLang="ru-RU" b="1" i="1" smtClean="0"/>
              <a:t> </a:t>
            </a:r>
          </a:p>
        </p:txBody>
      </p:sp>
      <p:sp>
        <p:nvSpPr>
          <p:cNvPr id="20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0467" y="3786190"/>
            <a:ext cx="7084272" cy="201137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4800" b="1" dirty="0" smtClean="0">
                <a:ln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r" eaLnBrk="1" hangingPunct="1">
              <a:lnSpc>
                <a:spcPct val="80000"/>
              </a:lnSpc>
            </a:pPr>
            <a:r>
              <a:rPr lang="ru-RU" altLang="ru-RU" sz="1600" b="1" dirty="0" smtClean="0">
                <a:solidFill>
                  <a:srgbClr val="404040"/>
                </a:solidFill>
              </a:rPr>
              <a:t> </a:t>
            </a:r>
            <a:endParaRPr lang="ru-RU" altLang="ru-RU" sz="1600" dirty="0" smtClean="0">
              <a:solidFill>
                <a:srgbClr val="898989"/>
              </a:solidFill>
            </a:endParaRPr>
          </a:p>
        </p:txBody>
      </p:sp>
      <p:pic>
        <p:nvPicPr>
          <p:cNvPr id="5" name="Picture 7" descr="C:\Users\оля\Desktop\ПРАКТИКА ШКОЛА №3\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31" y="5157192"/>
            <a:ext cx="800096" cy="14816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6985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2225</TotalTime>
  <Words>324</Words>
  <Application>Microsoft Office PowerPoint</Application>
  <PresentationFormat>Экран (4:3)</PresentationFormat>
  <Paragraphs>66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Шаблон 2</vt:lpstr>
      <vt:lpstr> </vt:lpstr>
      <vt:lpstr>Внеурочная деятельность школьников  </vt:lpstr>
      <vt:lpstr>Какова основная цель внеурочной деятельности?  </vt:lpstr>
      <vt:lpstr>ЗАДАЧИ ВНЕУРОЧНОЙ ДЕЯТЕЛЬНОСТИ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</dc:title>
  <dc:creator>Ольга</dc:creator>
  <cp:lastModifiedBy>Sadmin</cp:lastModifiedBy>
  <cp:revision>100</cp:revision>
  <cp:lastPrinted>2018-10-31T19:22:56Z</cp:lastPrinted>
  <dcterms:created xsi:type="dcterms:W3CDTF">2013-09-23T16:35:27Z</dcterms:created>
  <dcterms:modified xsi:type="dcterms:W3CDTF">2023-10-30T08:20:43Z</dcterms:modified>
</cp:coreProperties>
</file>