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93" r:id="rId3"/>
    <p:sldId id="294" r:id="rId4"/>
    <p:sldId id="295" r:id="rId5"/>
    <p:sldId id="296" r:id="rId6"/>
    <p:sldId id="271" r:id="rId7"/>
    <p:sldId id="270" r:id="rId8"/>
    <p:sldId id="256" r:id="rId9"/>
    <p:sldId id="269" r:id="rId10"/>
    <p:sldId id="257" r:id="rId11"/>
    <p:sldId id="268" r:id="rId12"/>
    <p:sldId id="258" r:id="rId13"/>
    <p:sldId id="267" r:id="rId14"/>
    <p:sldId id="259" r:id="rId15"/>
    <p:sldId id="266" r:id="rId16"/>
    <p:sldId id="260" r:id="rId17"/>
    <p:sldId id="265" r:id="rId18"/>
    <p:sldId id="261" r:id="rId19"/>
    <p:sldId id="264" r:id="rId20"/>
    <p:sldId id="285" r:id="rId21"/>
    <p:sldId id="286" r:id="rId22"/>
    <p:sldId id="262" r:id="rId23"/>
    <p:sldId id="263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7" r:id="rId36"/>
    <p:sldId id="288" r:id="rId37"/>
    <p:sldId id="289" r:id="rId38"/>
    <p:sldId id="290" r:id="rId39"/>
    <p:sldId id="291" r:id="rId40"/>
    <p:sldId id="292" r:id="rId41"/>
    <p:sldId id="297" r:id="rId42"/>
    <p:sldId id="272" r:id="rId4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0D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25" autoAdjust="0"/>
    <p:restoredTop sz="94660"/>
  </p:normalViewPr>
  <p:slideViewPr>
    <p:cSldViewPr snapToGrid="0">
      <p:cViewPr varScale="1">
        <p:scale>
          <a:sx n="76" d="100"/>
          <a:sy n="76" d="100"/>
        </p:scale>
        <p:origin x="2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991D-ABA9-4928-99A6-1BC007BCE035}" type="datetimeFigureOut">
              <a:rPr lang="ru-RU" smtClean="0"/>
              <a:t>14.01.2020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BAE12-1F25-488D-A7E4-85FF3F7DC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1453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991D-ABA9-4928-99A6-1BC007BCE035}" type="datetimeFigureOut">
              <a:rPr lang="ru-RU" smtClean="0"/>
              <a:t>14.01.2020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BAE12-1F25-488D-A7E4-85FF3F7DC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699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991D-ABA9-4928-99A6-1BC007BCE035}" type="datetimeFigureOut">
              <a:rPr lang="ru-RU" smtClean="0"/>
              <a:t>14.01.2020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BAE12-1F25-488D-A7E4-85FF3F7DC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825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991D-ABA9-4928-99A6-1BC007BCE035}" type="datetimeFigureOut">
              <a:rPr lang="ru-RU" smtClean="0"/>
              <a:t>14.01.2020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BAE12-1F25-488D-A7E4-85FF3F7DC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682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991D-ABA9-4928-99A6-1BC007BCE035}" type="datetimeFigureOut">
              <a:rPr lang="ru-RU" smtClean="0"/>
              <a:t>14.01.2020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BAE12-1F25-488D-A7E4-85FF3F7DC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0961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991D-ABA9-4928-99A6-1BC007BCE035}" type="datetimeFigureOut">
              <a:rPr lang="ru-RU" smtClean="0"/>
              <a:t>14.01.2020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BAE12-1F25-488D-A7E4-85FF3F7DC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665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991D-ABA9-4928-99A6-1BC007BCE035}" type="datetimeFigureOut">
              <a:rPr lang="ru-RU" smtClean="0"/>
              <a:t>14.01.2020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BAE12-1F25-488D-A7E4-85FF3F7DC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7044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991D-ABA9-4928-99A6-1BC007BCE035}" type="datetimeFigureOut">
              <a:rPr lang="ru-RU" smtClean="0"/>
              <a:t>14.01.2020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BAE12-1F25-488D-A7E4-85FF3F7DC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207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991D-ABA9-4928-99A6-1BC007BCE035}" type="datetimeFigureOut">
              <a:rPr lang="ru-RU" smtClean="0"/>
              <a:t>14.01.2020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BAE12-1F25-488D-A7E4-85FF3F7DC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704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991D-ABA9-4928-99A6-1BC007BCE035}" type="datetimeFigureOut">
              <a:rPr lang="ru-RU" smtClean="0"/>
              <a:t>14.01.2020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BAE12-1F25-488D-A7E4-85FF3F7DC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0480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991D-ABA9-4928-99A6-1BC007BCE035}" type="datetimeFigureOut">
              <a:rPr lang="ru-RU" smtClean="0"/>
              <a:t>14.01.2020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BAE12-1F25-488D-A7E4-85FF3F7DC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810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chemeClr val="accent1">
                <a:lumMod val="75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6991D-ABA9-4928-99A6-1BC007BCE035}" type="datetimeFigureOut">
              <a:rPr lang="ru-RU" smtClean="0"/>
              <a:t>14.01.2020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BAE12-1F25-488D-A7E4-85FF3F7DC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6911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histrf.ru/mediateka/documentary-films/films/f/strana-sovietov-zabytyie-vozhdi-3-sieriia-viachieslav-molotov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hyperlink" Target="https://histrf.ru/biblioteka/great-victory/articles/b/x-pobieda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g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780" y="153505"/>
            <a:ext cx="9180000" cy="34119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401" y="3710567"/>
            <a:ext cx="2376000" cy="314743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5600" y="5284283"/>
            <a:ext cx="119716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«Нормандия  -              -      Неман»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3192801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92667"/>
            <a:ext cx="12213537" cy="59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312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" y="967844"/>
            <a:ext cx="12203260" cy="51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325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919" y="242534"/>
            <a:ext cx="9437798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150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0000" y="412583"/>
            <a:ext cx="11952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smtClean="0">
                <a:solidFill>
                  <a:srgbClr val="1414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одном маленьком московском сквере есть памятник.</a:t>
            </a:r>
            <a:r>
              <a:rPr lang="ru-RU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smtClean="0">
                <a:solidFill>
                  <a:srgbClr val="1414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Среди увядших цветов, глядя в окна новых многоэтажных домов, шагают две бронзовых фигуры, два летчика, один из которых русский, а другой – француз.</a:t>
            </a:r>
          </a:p>
          <a:p>
            <a:r>
              <a:rPr lang="ru-RU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памятник посвящен пилотам славного авиаполка «Нормандия-Неман». Неподалеку от сквера расположено Введенское кладбище. Там похоронены погибшие в 1944 году французский летчик Бруно де Фальтан и советский авиамеханик Сергей Астахов. Здесь же лежит прах неизвестного французского пилота, останки которого были найдены лишь в 1964 году возле Орлова. Мемориал был открыт в 2007 году в присутствии президентов обеих стран – Владимира Путина и Николя Саркози.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871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9390"/>
            <a:ext cx="12204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апреле 1943 года открыла боевой счет знаменитая французская эскадрилья, воевавшая в составе ВВС Красной Армии</a:t>
            </a:r>
            <a:endParaRPr lang="ru-RU" b="0" i="0" u="none" strike="noStrike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годы Великой Отечественной войны в составе Красной Армии сражались многие иностранные военные формирования. Хорошо известны 1-я и 2-я армии Войска Польского, Чехословацкий корпус, соединения болгарской и румынской армий, которые на заключительном этапе войны воевали плечом к плечу с советскими воинами. Но наибольшую известность и в отечественной историографии, и среди наших соотечественников приобрели два соединения: польская танковая бригада имени Героев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Вестерплятте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французский авиаполк «Нормандия – Неман». Причем и та, и другой стали знамениты прежде всего благодаря тому, что о них написаны книги и сняты фильмы: о первом — популярный телесериал «Четыре танкиста и собака», о втором — советско-французская кинолента «Нормандия – Неман».</a:t>
            </a:r>
            <a:endParaRPr lang="ru-RU" b="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828164"/>
            <a:ext cx="5616000" cy="372762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096000" y="441838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Группа летчиков авиаполка «Нормандия-Неман» у истребителя Як-3 в Восточной Пруссии.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Отличительной особенностью полка, видимой на этой фотографии является кок истребителя Як-3, раскрашенный в цвета </a:t>
            </a: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французского </a:t>
            </a: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флага (красный-белый-синий)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9419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5943" y="212272"/>
            <a:ext cx="1231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«Послать на советско-германский фронт 30 французских летчиков»</a:t>
            </a:r>
          </a:p>
          <a:p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Началом истории французской эскадрильи в составе Красной Армии можно считать осень 1941 года, когда предводитель «Сражающейся Франции» генерал Шарль де Голль впервые получил от своих подчиненных предложение отправить французских военных воевать в составе Красной Армии. Это была почти безумная идея, если бы ее не выдвинул человек, военно-политические прогнозы которого сбывались с невероятной точностью, – бывший военно-воздушный атташе Франции в СССР Шарль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Люге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436" y="2177464"/>
            <a:ext cx="7620000" cy="45434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2190" y="2048519"/>
            <a:ext cx="39960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Командир эскадрильи «Шербур» полка «Нормандия-Неман» Марсель </a:t>
            </a:r>
            <a:r>
              <a:rPr lang="ru-RU" sz="1600" b="0" i="1" u="none" strike="noStrike" dirty="0" err="1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Лефевр</a:t>
            </a:r>
            <a:r>
              <a:rPr lang="ru-RU" sz="1600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 (</a:t>
            </a:r>
            <a:r>
              <a:rPr lang="ru-RU" sz="1600" b="0" i="1" u="none" strike="noStrike" dirty="0" err="1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Marcel</a:t>
            </a:r>
            <a:r>
              <a:rPr lang="ru-RU" sz="1600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1600" b="0" i="1" u="none" strike="noStrike" dirty="0" err="1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Lefevre</a:t>
            </a:r>
            <a:r>
              <a:rPr lang="ru-RU" sz="1600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) и его советские товарищи (техник-лейтенант Тарасов и старший сержант Колупаев) у истребителя Як-9 №14.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Марсель </a:t>
            </a:r>
            <a:r>
              <a:rPr lang="ru-RU" sz="1600" b="0" i="1" u="none" strike="noStrike" dirty="0" err="1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Лефевр</a:t>
            </a:r>
            <a:r>
              <a:rPr lang="ru-RU" sz="1600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 в 105 успешных боевых вылетах, участвовал в 30 воздушных боях, в которых лично сбил 11 немецких самолетов. 28.05.1944 г. истребитель </a:t>
            </a:r>
            <a:r>
              <a:rPr lang="ru-RU" sz="1600" b="0" i="1" u="none" strike="noStrike" dirty="0" err="1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Лефевра</a:t>
            </a:r>
            <a:r>
              <a:rPr lang="ru-RU" sz="1600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 был подбит, а сам он ранен.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Семь дней спустя французский летчик умер от полученных ран в советском госпитале.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4 июня 1945 года лейтенанту Марселю </a:t>
            </a:r>
            <a:r>
              <a:rPr lang="ru-RU" sz="1600" b="0" i="1" u="none" strike="noStrike" dirty="0" err="1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Лефевру</a:t>
            </a:r>
            <a:r>
              <a:rPr lang="ru-RU" sz="1600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 было присвоено звание Героя Советского Союза посмертно.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582675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3666" y="4667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тренировок в Иваново. Слева направо: представитель французской военной миссии </a:t>
            </a:r>
            <a: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контрразведчик капитан Альбер </a:t>
            </a:r>
            <a:r>
              <a:rPr lang="ru-RU" sz="2000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Мирлес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пилот-инструктор капитан Павел </a:t>
            </a:r>
            <a:r>
              <a:rPr lang="ru-RU" sz="2000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Друзенков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аспирант (младший лейтенант) Марсель </a:t>
            </a:r>
            <a:r>
              <a:rPr lang="ru-RU" sz="2000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Лефевр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командир эскадрильи майор Жан </a:t>
            </a:r>
            <a:r>
              <a:rPr lang="ru-RU" sz="2000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Тюлян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аспиранты Альбер </a:t>
            </a:r>
            <a:r>
              <a:rPr lang="ru-RU" sz="2000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Дюран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Альбер Марсель.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969" y="2070114"/>
            <a:ext cx="6667500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59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000" y="0"/>
            <a:ext cx="12096000" cy="89562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Его поддержал начальник генштаба «Сражающейся Франции» Эрнест Пети, и в ноябре 1941 года де Голль впервые прямо предложил советскому правительству участие французских подразделений в сражениях на советско-германском фронте. Пошли переговоры по формированию в Красной Армии эскадрильи истребителей, укомплектованной летчиками из Франции. Первые прикидки по ее будущему составу появились еще в декабре 1941 года, уже в апреле 1942 года посол СССР при союзных правительствах в Лондоне Александр Богомолов отправил в Наркомат иностранных дел специальную телеграмму. В ней шла речь о том, что он получил от руководителя департамента по политическим вопросам «Сражающейся Франции» профессора Мориса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Дежана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«ноту, в которой содержится предложение послать на советско-германский фронт 30 французских летчиков и 30 человек обслуживающего персонала».</a:t>
            </a:r>
          </a:p>
          <a:p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 прошло еще полгода, прежде чем от обсуждения предложений французов и решения вопросов о том, как именно может быть создано французское подразделение в РККА, дипломаты и военные перешли к практическим делам. Точкой отсчета в формировании эскадрильи «Нормандия» стало 25 ноября 1942 года. В этот день в Москве было подписано «Соглашение между представителем командования Красной Армии и представителем военного командования «Сражающейся Франции» об участии французских частей ВВС в операциях в Советском Союзе». Подписали его начальник штаба, заместитель командующего ВВС РККА генерал-лейтенант (будущий маршал) авиации Федор Фалалеев и глава французской военной миссии в СССР бригадный генерал Эрнест Пети.</a:t>
            </a:r>
            <a:endParaRPr lang="ru-RU" b="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281451"/>
            <a:ext cx="3600000" cy="2421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741333" y="4281451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Младший лейтенант Роже </a:t>
            </a:r>
            <a:r>
              <a:rPr lang="ru-RU" b="0" i="1" u="none" strike="noStrike" dirty="0" err="1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Соваж</a:t>
            </a: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 (</a:t>
            </a:r>
            <a:r>
              <a:rPr lang="ru-RU" b="0" i="1" u="none" strike="noStrike" dirty="0" err="1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Roger</a:t>
            </a: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b="0" i="1" u="none" strike="noStrike" dirty="0" err="1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Sauvage</a:t>
            </a: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) из полка «Нормандия-Неман» в кабине истребителя Як-3.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Всего на советско-германском фронте (с января 1944 г. и до окончания боевых действий) Роже </a:t>
            </a:r>
            <a:r>
              <a:rPr lang="ru-RU" b="0" i="1" u="none" strike="noStrike" dirty="0" err="1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Соваж</a:t>
            </a: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 сбил четырнадцать немецких самолетов.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Еще два немецких бомбардировщика он сбил в 1940г. над Францией.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85880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Летчики и механики эскадрильи «Нормандия» осваивают советские истребители Як-1 на аэродроме </a:t>
            </a:r>
            <a: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 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Иваново, январь 1943 года.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43" y="1453621"/>
            <a:ext cx="10165913" cy="51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64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27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Всего в документе было 14 пунктов, в которых были оговорены практически все аспекты существования французской эскадрильи в составе советских ВВС. Первый пункт соглашения гласил, что «командование «Сражающейся Франции» направляет в СССР авиационную эскадрилью, укомплектованную согласно штату, утвержденному Командующим ВВС Красной Армии, для совместных действий с ВВС Красной Армии против общего врага». Второй: что «советское командование предоставляет французской истребительной эскадрилье материальную часть и в случае необходимости дополнительный персонал с тем, чтобы обеспечить ей максимум успеха в боевой работе».</a:t>
            </a:r>
          </a:p>
          <a:p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Были пункты, оговаривавшие порядок награждения французских пилотов (в зависимости от того, к каким наградам было представление – национальным или советским), порядок привлечения к ответственности за проступки и даже порядок организации почтовой связи между командиром эскадрильи и Эрнестом Пети. А 10 пункт гласил, что эскадрилья «участвует в боевых действиях по заданию и в порядке, установленном командиром соединения, в которое она включена. Командование эскадрильей и ее действиями в бою осуществляется французским командиром, а при совместном участии в бою с другими подразделениями или частями соединения командование осуществляется командиром, назначенным командиром соединения».</a:t>
            </a:r>
            <a:endParaRPr lang="ru-RU" b="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2431" y="3352800"/>
            <a:ext cx="3189351" cy="33528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11867" y="425603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Французский летчик полка «Нормандия-Неман» и советские техники готовят истребитель Як-3 к вылету. </a:t>
            </a:r>
            <a:b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</a:b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Летчик на фото — лейтенант Роже Марки. </a:t>
            </a:r>
            <a:b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</a:b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По окончании войны на его счету было 13 сбитых немецких самолетов. </a:t>
            </a:r>
            <a:b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</a:b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На крыле также стоит авиамеханик старший сержант Леонид Иванович Санин</a:t>
            </a:r>
            <a:r>
              <a:rPr lang="ru-RU" sz="1100" b="0" i="0" u="none" strike="noStrike" dirty="0" smtClean="0">
                <a:solidFill>
                  <a:srgbClr val="141414"/>
                </a:solidFill>
                <a:effectLst/>
                <a:latin typeface="Georgia" panose="02040502050405020303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4986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915" y="2076499"/>
            <a:ext cx="6667500" cy="451485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Командир 303-й истребительной авиадивизии генерал-майор Георгий Нефедович Захаров, лейтенант Жозеф </a:t>
            </a:r>
            <a:r>
              <a:rPr lang="ru-RU" sz="2000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Риссо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Joseph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Risso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из авиаполка «Нормандия-Неман» и советские офицеры у истребителя Як-3. </a:t>
            </a:r>
            <a:b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Истребитель на фотографии с изображением «Георгия Победоносца» на фюзеляже — Як-3 с двигателем ВК-105ПФ2 — личная машина Г.Ф. Захарова.</a:t>
            </a:r>
          </a:p>
        </p:txBody>
      </p:sp>
    </p:spTree>
    <p:extLst>
      <p:ext uri="{BB962C8B-B14F-4D97-AF65-F5344CB8AC3E}">
        <p14:creationId xmlns:p14="http://schemas.microsoft.com/office/powerpoint/2010/main" val="1054624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185" y="0"/>
            <a:ext cx="11628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«Закончена подготовка отдельной эскадрильи «Сражающейся Франции»</a:t>
            </a:r>
          </a:p>
          <a:p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Штат французской эскадрильи, который упоминался в тексте соглашения, был весьма невелик: всего 14 пилотов, 25 техников, 15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бортстрелков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которым предстояло стать оружейниками, два пилота связи, врач и переводчик. Все они добирались до Советского Союза далеким кружным путем. Формирование эскадрильи началось еще в сентябре 1942 года на авиабазе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Раяк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расположенной в Сирии (ныне территория Ливана). Именно в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Раяке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сентябре того же года генерал Шарль де Голль подписал приказ о создании авиагруппы №3, которой предстояло войти в состав Красной Армии.</a:t>
            </a:r>
          </a:p>
          <a:p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Иными словами, еще за два месяца до подписания в Москве окончательного соглашения «Сражающаяся Франция» изо всех сил готовилась к будущим боям на советско-германском фронте. Никто из французов не сомневался в успехе переговоров, а пилоты, многие из которых сумели вырваться с оккупированной французской территории, жаждали как можно быстрее попасть в Россию и начать наконец настоящую боевую работу.</a:t>
            </a:r>
            <a:endParaRPr lang="ru-RU" b="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269" y="3138779"/>
            <a:ext cx="5112000" cy="350172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01260" y="4431982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1" u="none" strike="noStrike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Французский летчик полка «Нормандия-Неман» лейтенант Роже Марки у кабины своего истребителя Як-3. </a:t>
            </a:r>
            <a:r>
              <a:rPr lang="ru-RU" smtClean="0"/>
              <a:t/>
            </a:r>
            <a:br>
              <a:rPr lang="ru-RU" smtClean="0"/>
            </a:b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По окончании войны на счету Марки было 13 сбитых немецких самолетов.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43414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3533" y="365124"/>
            <a:ext cx="10515600" cy="1325563"/>
          </a:xfrm>
        </p:spPr>
        <p:txBody>
          <a:bodyPr>
            <a:normAutofit/>
          </a:bodyPr>
          <a:lstStyle/>
          <a:p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Посол Советского Союза во Франции Александр Богомолов (крайний справа) </a:t>
            </a:r>
            <a: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зачитывает указ Президиума Верховного совета СССР о награждении летчиков </a:t>
            </a:r>
            <a: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авиаполка «Нормандия-Неман», Париж, октябрь 1944 года.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50" y="1538287"/>
            <a:ext cx="7390634" cy="51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307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2934" y="367695"/>
            <a:ext cx="11592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прошло еще два с половиной месяца. 2 декабря 1942 года французская эскадрилья на советских транспортных самолетах долгой дорогой через Иран, Азербайджан и Казахстан добралась до отведенного ей аэродрома в окрестностях Иваново. Именно здесь «Нормандии» (это имя эскадрилья получила еще осенью) предстояло принимать свою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матчасть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новенькие советские истребители Як-1 и осваивать технику полетов и воздушных боев на этих машинах, серьезно отличавшихся от старых английских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Девуатинов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на которых они летали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Раяке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этот оказался непростым. Очень быстро выяснилось, что в «Нормандию» попали самые молодые и неопытные пилоты, они не могли похвастаться хорошей техникой пилотажа. Кроме того, советские истребители очень сильно отличались по многим параметрам от тех, на которых раньше доводилось летать французам, и это тоже осложняло ситуацию. И даже несмотря на то, что руководил освоением Як-1 опытный советский инструктор капитан Павел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Друзенков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который великолепно говорил по-французски, процесс освоения новой техники шел непросто.</a:t>
            </a:r>
          </a:p>
          <a:p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 столь велико было у летчиков «Нормандии» желание сражаться, что они всего за три с небольшим месяца освоили советские самолеты. 14 марта 1943 года начальник управления формирования и укомплектования ВВС Красной Армии генерал-лейтенант авиации Алексей Никитин докладывает </a:t>
            </a:r>
            <a:r>
              <a:rPr lang="ru-RU" sz="2000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наркоминделу</a:t>
            </a: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0" i="0" u="sng" dirty="0" smtClean="0">
                <a:solidFill>
                  <a:srgbClr val="0000E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Вячеславу Молотову</a:t>
            </a: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что «закончена подготовка отдельной эскадрильи «Сражающейся Франции»… Эскадрилья имеет четырнадцать летчиков и вооружена самолетами Як-1. Подготовка эскадрильи проверена в воздухе. Весь летный состав и технический подготовлен и в соответствии с приказом Маршала Советского Союза тов. И. СТАЛИНА направляется в полном составе на Западный фронт в состав 1-й Воздушной армии» (орфография и пунктуация подлинника сохранены).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5590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7067" y="1906059"/>
            <a:ext cx="6408000" cy="1325563"/>
          </a:xfrm>
        </p:spPr>
        <p:txBody>
          <a:bodyPr>
            <a:normAutofit/>
          </a:bodyPr>
          <a:lstStyle/>
          <a:p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Летчики авиаполка «Нормандия-Неман» с боевым знаменем в Париже, </a:t>
            </a:r>
            <a: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лето 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1945 года.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256" y="730552"/>
            <a:ext cx="5746560" cy="59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7153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515" y="132032"/>
            <a:ext cx="12060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«Они глядят на меня как на существо с другой планеты»</a:t>
            </a:r>
          </a:p>
          <a:p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«Нормандия» отправилась на Западный фронт своим ходом: летчики на собственных самолетах, техники и другой персонал – на транспортных Ли-2. И если на аэродроме под Иваново, где проходило боевое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слаживание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обучение, к людям в странной смеси советской и иностранной военной формы все давно привыкли, то по пути к месту службы французские летчики вынуждены были терпеть изумленные взгляды и возгласы советских солдат и офицеров. Как писал через много лет после Победы в своих мемуарах Герой Советского Союза граф Ролан де ля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Пуап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один из четырнадцати первых летчиков «Нормандии», «при перелете из Иваново на аэродром Полотняный Завод мы сделали промежуточную посадку под Москвой. На этой базе, где находилось несколько сотен советских пилотов, я произвел сенсацию в своей униформе, наполовину русской, наполовину французской. При виде обращенных на меня взглядах моих коллег из Красной Армии, мне казалось, что они глядят на меня как на существо с другой планеты».</a:t>
            </a:r>
            <a:endParaRPr lang="ru-RU" b="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000" y="3294000"/>
            <a:ext cx="5292000" cy="352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86685" y="459633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Советские военнослужащие и французские летчики третьей эскадрильи полка «Нормандия-Неман» у истребителя Як-3.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98676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00132" cy="1285796"/>
          </a:xfrm>
        </p:spPr>
        <p:txBody>
          <a:bodyPr>
            <a:normAutofit/>
          </a:bodyPr>
          <a:lstStyle/>
          <a:p>
            <a:r>
              <a:rPr lang="ru-RU" sz="2000" b="1" i="1" dirty="0" smtClean="0"/>
              <a:t>                         </a:t>
            </a:r>
            <a: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Истребители 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Як-3 авиаполка «Нормандия-Неман» в полном составе </a:t>
            </a:r>
            <a: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на 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аэродроме </a:t>
            </a:r>
            <a:r>
              <a:rPr lang="ru-RU" sz="2000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Бурже, лето 1945 года.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687" y="1430787"/>
            <a:ext cx="8820000" cy="52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2873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78818"/>
            <a:ext cx="12240000" cy="62478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 ни удивительно, но поначалу прибывшую на фронт «Нормандию» включили в состав… бомбардировочной авиации! 22 марта французское подразделение вошло в 204-ю бомбардировочную авиадивизию 1-й Воздушной армии: летчикам объяснили, что главной задачей истребителей сейчас является сопровождение бомбардировщиков и оборона аэродрома от вражеских налетов. Но пилоты «Нормандии» хорошо понимали, что это больше похоже на попытку оградить их от больших потерь и были возмущены. Недовольство выразили и представители французской военной миссии, ведь соглашение 25 ноября 1942 года прямо предусматривало использование эскадрильи именно в качестве истребительной. Наверху к этому недовольству прислушались, и 1 апреля 1943 года «Нормандию» включили в состав 18 гвардейского истребительного полка 303-й истребительной авиадивизии той же воздушной армии.</a:t>
            </a:r>
          </a:p>
          <a:p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уже 5 апреля французские летчики одержали первые победы. Боевой счет открыли летчики капитан Альбер </a:t>
            </a:r>
            <a:r>
              <a:rPr lang="ru-RU" sz="2000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Прециози</a:t>
            </a: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аспирант (соответствует званию младшего лейтенанта РККА) Альбер </a:t>
            </a:r>
            <a:r>
              <a:rPr lang="ru-RU" sz="2000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Дюран</a:t>
            </a: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Они сопровождали вылетевший на разведку бомбардировщик Пе-2 и вступили в бой с парой немецких истребителей «</a:t>
            </a:r>
            <a:r>
              <a:rPr lang="ru-RU" sz="2000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Фокке</a:t>
            </a: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-Вульф». Немцы не заметили прикрытия разведчика, поскольку французы летели выше него, и атака летчиков «Нормандии» оказалась успешной: оба записали на свой счет по одному самолету противника.</a:t>
            </a:r>
          </a:p>
          <a:p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Всего же до конца войны летчики эскадрильи «Нормандия», которая уже через три месяца выросла в авиаполк «Нормандия», а 28 ноября 1944 года получила имя «Нормандия – Неман», одержали 309 побед, из которых 273 – подтвержденные. Четыре французских пилота – Ролан де ля </a:t>
            </a:r>
            <a:r>
              <a:rPr lang="ru-RU" sz="2000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Пуап</a:t>
            </a: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Альбер Марсель, Жак Андре и Марсель </a:t>
            </a:r>
            <a:r>
              <a:rPr lang="ru-RU" sz="2000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Лефевр</a:t>
            </a:r>
            <a:r>
              <a:rPr lang="ru-RU" sz="2000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(посмертно) – были удостоены звания Героя Советского Союза, практически все летчики стали кавалерами французских и советских боевых наград. За два года войны погибли тридцать четыре летчика «Нормандии» и восемь пропали без вести.</a:t>
            </a:r>
            <a:endParaRPr lang="ru-RU" sz="2000" b="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86359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134" y="129868"/>
            <a:ext cx="11880000" cy="75713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Истребительный полк «Нормандия» участвовал в битве на Курской дуге, в Белорусской и Восточно-Прусской операциях. Пилоты помогали освобождать Орел, Брянск, Смоленск, Кенигсберг,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Гумбиннен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(ныне Гусев),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Пилау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,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Инстенбург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и другие города. Летом 1944 года за неоценимую помощь в форсировании реки Неман и освобождении Литвы Иосиф Виссарионович присвоил авиаполку почетное название «Нормандия-Неман».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141414"/>
                </a:solidFill>
                <a:latin typeface="Georgia" panose="02040502050405020303" pitchFamily="18" charset="0"/>
              </a:rPr>
              <a:t>Но 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основной результат действий истребительного полка – свыше пяти тысяч вылетов, около 900 воздушных боев, 273 зафиксированные победы (не считая восьмидесяти подбитых самолетов) с марта 1943-го по апрель 1945-го. Однако судьба не баловала французов. За время боевых действий из девяноста шести пилотов погибло сорок два (из них тридцать пять в воздушных боях). Из пятнадцати человек первой команды в живых осталось лишь трое: Ролан де ля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Пуап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, Марсель Альбер и Жозеф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Риссо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. Восемьдесят три летчика полка «Нормандия-Неман» были награждены советским руководством, а полк удостоился орденов Красного Знамени и Александра Невского. Четырем французам присвоили звание Героя Советского Союза. Его получили: лейтенант Марсель Альбер, лейтенант Ролан де ля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Пуап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, командир третьей эскадрильи Марсель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Лефевр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(посмертно) и лейтенант Жак Андре. Правительство Франции наградило «Нормандию-Неман» Военным крестом, орденом Почётного легиона, Военной медалью и Орденом Освобождения.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141414"/>
                </a:solidFill>
                <a:latin typeface="Georgia" panose="02040502050405020303" pitchFamily="18" charset="0"/>
              </a:rPr>
              <a:t>Ролан 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де ла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Пуап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был в числе первых пилотов, отправившихся в нашу страну. В составе авиаполка «Нормандия-Неман» произвёл более ста двадцати вылетов, одержав восемнадцать побед! За один день он смог уничтожить два фашистских самолета. Указом Президиума Верховного Совета СССР за воинскую доблесть и мужество Ролану было присвоено звание Героя Советского Союза. Много позже в 2008 году отставной полковник, граф де ла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Пуап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удостоился одной из главных наград Франции – Большого креста ордена Почетного легиона. После окончания войны Ролан служил в ВВС Франции до 1947 года, потом стал бизнесменом. Заработанное состояние потратил на создание морского зоопарка «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Marineland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» на Лазурном побережье Франции. Скончался знаменитый ас «Нормандии» по естественным причинам 23 октября 2012 года в городке Сен-Тропе на девяносто третьем году жизни.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95933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534" y="152400"/>
            <a:ext cx="12276000" cy="864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141414"/>
                </a:solidFill>
                <a:latin typeface="Georgia" panose="02040502050405020303" pitchFamily="18" charset="0"/>
              </a:rPr>
              <a:t>После окончания военных действий пилоты и семьи погибших летчиков получили денежное вознаграждение от СССР. Общая сумма составила около 250 тысяч долларов. Наша страна также подарила самолеты, на которых французы сражались с немецко-фашистскими захватчиками (сорок один Як-3). Для сравнения, английское министерство военных дел согласилось не отдать, а продать всего-навсего бомбардировщики, на которых воевали пилоты из Франции. 20 июня 1945-го французы вернулись домой.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475688"/>
            <a:ext cx="12096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У себя на родине «Нормандия-Неман» стала элитной частью. Полк участвовал в войне в Индокитае, в бомбежке Югославии в составе войск НАТО.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«Каждый, поступающий к нам на службу, проходит тестирование на знание полковой истории. Мы очень гордимся прошлым, оно является частью нашего престижа», – из речи бывшего командира «Нормандии-Неман» Франсуа Трико.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141414"/>
                </a:solidFill>
                <a:latin typeface="Georgia" panose="02040502050405020303" pitchFamily="18" charset="0"/>
              </a:rPr>
              <a:t>В 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1995-ом в России в честь пятидесятилетия полка почетное название «Нормандия-Неман» было присвоено восемнадцатому гвардейскому авиаполку, воевавшему в прошлом вместе с французами. Полк базировался на аэродроме поселка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Галёнки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, расположенном в Приморском </a:t>
            </a:r>
            <a:r>
              <a:rPr lang="ru-RU" dirty="0" smtClean="0">
                <a:solidFill>
                  <a:srgbClr val="141414"/>
                </a:solidFill>
                <a:latin typeface="Georgia" panose="02040502050405020303" pitchFamily="18" charset="0"/>
              </a:rPr>
              <a:t>крае. 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К сожалению, в связи с очередной реформой Вооруженных Сил нашей страны в 2009 году ряд полков прекратил свое существование. В их число попал и восемнадцатый гвардейский. Его правопреемницей назначили авиационную базу на Дальнем Востоке под номером 6988. В том же году из-за сокращений численности французской армии приостановили деятельность одноименной французской истребительной группы, размещавшейся в городе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Кольмар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. Часть пилотов и самолётов вместе с полковым флагом присоединили к военной базе в Реймсе. Это произошло как раз накануне отмечавшегося в 2010-ом года франко-российской дружбы.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141414"/>
                </a:solidFill>
                <a:latin typeface="Georgia" panose="02040502050405020303" pitchFamily="18" charset="0"/>
              </a:rPr>
              <a:t>«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После роспуска эскадрилий «Лотарингия» в 2005 и «Эльзас» в 2009 – это уже третья часть, созданная де Голлем, которая исчезла», – возмущенно писали французские газеты. А вот, что говорит по этому поводу ветеран войны Ж.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Мазюрель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: «Мы испробовали все, чтобы сохранить «Нормандию». Это решение не может оставить никого из летчиков равнодушными ни во Франции, ни в России».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69476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Сохранившиеся самолеты авиаполка «Нормандия-Неман», </a:t>
            </a:r>
            <a:r>
              <a:rPr lang="ru-RU" sz="2000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</a:t>
            </a:r>
            <a:r>
              <a:rPr lang="ru-RU" sz="20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Бурже, 2018 год.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77" y="1690688"/>
            <a:ext cx="11864245" cy="46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6175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8000" y="179614"/>
            <a:ext cx="12024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Любопытно, что уже после </a:t>
            </a:r>
            <a:r>
              <a:rPr lang="ru-RU" b="0" i="0" u="sng" dirty="0" smtClean="0">
                <a:solidFill>
                  <a:srgbClr val="0000E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Победы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когда «Нормандия – Неман» на подаренных советским правительством истребителях Як-3 вернулась во Францию, именами шестерых погибших летчиков знаменитого авиаполка были названы французские авиабазы. Имя капитана Мориса де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Сейна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присвоили базе в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Оранже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имя первого командира «Нормандии» и ее первого погибшего летчика майора Жана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Тюляна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базе в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Турсе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Имя капитана Альбера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Пресиози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получила база на Корсике, аспиранта Шарля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Монье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которого называли «Обманувший смерть» за то, что он пять раз выходил живым из совершенно безнадежных ситуаций, – база в городе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Истр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Имя братьев, служивших в «Нормандии», – Ива, Жана и Клода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Маэ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носила база в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Таверни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имя погибшего вместе с первым командиром «Нормандии» капитана Альбера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Литольфа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носила база в </a:t>
            </a:r>
            <a:r>
              <a:rPr lang="ru-RU" b="0" i="0" u="none" strike="noStrike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Контрексвиле</a:t>
            </a:r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600" y="2479867"/>
            <a:ext cx="6048000" cy="41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533" y="3092440"/>
            <a:ext cx="597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Самолет-истребитель Як-3 полка Нормандия-Неман на аэродроме Штутгарта проходит техобслуживание советскими техниками перед перегоном во Францию.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После окончания войны 41 боевой самолет-истребитель Як-3, на которых воевали французские летчики полка Нормандия-Неман, был передан в дар Франции.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20 июня 1945 года французские летчики на этих самолетах вернулись на родину.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0" i="1" u="none" strike="noStrike" dirty="0" smtClean="0">
                <a:solidFill>
                  <a:srgbClr val="0000B3"/>
                </a:solidFill>
                <a:effectLst/>
                <a:latin typeface="Georgia" panose="02040502050405020303" pitchFamily="18" charset="0"/>
              </a:rPr>
              <a:t>Эти истребители стояли на вооружении Франции до 1956 года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92612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18" y="3044098"/>
            <a:ext cx="11340344" cy="2952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0290" y="212272"/>
            <a:ext cx="11808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u="none" strike="noStrike" dirty="0" smtClean="0">
                <a:solidFill>
                  <a:srgbClr val="141414"/>
                </a:solidFill>
                <a:effectLst/>
                <a:latin typeface="Georgia" panose="02040502050405020303" pitchFamily="18" charset="0"/>
              </a:rPr>
              <a:t>Весёлые истории эскадрильи «Нормандия – Неман»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Когда старший лейтенант Ролан де ля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Пуап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лёгкой походкой шёл по аэродрому, за ним всегда бежала небольшая рыжая собачка, которую он подобрал ещё в Иваново. Собачка была его личным талисманом, и старший лейтенант перевозил её в своём самолёте при каждом перебазировании полка. Ролан де ля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Пуап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был самым молодым пилотом «Нормандии» (23 года). В русское небо поднялся в числе первых. На «Яке» Ролана (по настоятельной просьбе пилота) Жорж Марлен, его механик, нарисовал устрашающего вида акулью пасть.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97650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4000" y="571500"/>
            <a:ext cx="11988000" cy="1034129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Французы очень не любили гречневую кашу, к которой так никогда и не привыкли. (К каше ещё подавали котлету или кружок колбасы.) Они называли её «птичьим кормом». Хотя, кормили пилотов неплохо, по фронтовым меркам. Лётчики любили порассуждать о том, когда же им вновь удастся поесть марсельского супа из устриц и омаров или парижских бифштексов с жареным картофелем.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Переводчик и врач эскадрильи Жорж Лебединский должен был однажды проведать своего пациента. Он полетел на биплане У-2, которым управлял пилот Жак Андре. Во время приземления у пилота от резкого движения застряли ноги под приборной доской. Жорж, у которого на форме был значок медика, поспешил в госпиталь и спросил у первого попавшегося ему медбрата: «Не будет ли у вас пилы?» «Обычной или стерильной?» - спросил в ответ русский коллега.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Французские авиамеханики постоянно попадали в передряги и комичные истории. Как-то двое из них при старте самолёта, удерживая его за хвостовое оперение, не отпустили машину вовремя и взлетели вместе с самолётом. К счастью, свалились в болото, а не на твёрдую землю. Отделались лёгким испугом, не получив даже ни одной царапины.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Прибыла новая группа пилотов и авиамехаников. Ещё до получения удостоверений двое из механиков самовольно отправились за пределы части без документов - знакомиться с окрестностями. Они были задержаны милицией и доставлены через два дня, после того, как были установлены их личности. Эти два дня механики провели в подвале ивановской комендатуры. К их счастью, они не были расценены как шпионы. По возвращении в «Нормандию» они провели еще 4 дня в подвале ивановского Дома офицеров, где жили лётчики. Командир эскадрильи Жан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Тюлян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был крут в гневе!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26472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0072"/>
            <a:ext cx="11952000" cy="117262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Kогда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в декабре 1942 г. прибыла первая группа пилотов «Нормандии», лётчики, ссылаясь на свой военный опыт в Северной Африке, хотели вести бои в одиночку. Однако с такой тактикой на Восточном фронте они становились пушечным мясом для немцев. Генерал-майор Георгий Захаров начал с ними говорить о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взаимоприкрытии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, потом поднял валявшийся под ногами веник, стал отламывать прутики и ломать их. Затем дал одному из французов веник и попросил переломить его целиком. Лётчик старался, но из этого ничего не получилось. Французы заулыбались: слишком наглядным оказался пример, почерпнутый из старой басни.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Французы постоянно удивляли своей непредсказуемостью. Однажды они нарвали и стали есть жёлтые одуванчики. Потрясённые буфетчицы решили, что авиаторы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посходили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с ума, и вызвали доктора, Жоржа Лебединского. Тот пояснил, что одуванчики во Франции являются съедобным растением.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Капитан Матрас прибыл с 5-ой группой добровольцев в начале 1944 года. Пьер Матрас был широкоплечий мужчина, с суровым лицом и глубоко сидящими глазами под густыми, мохнатыми бровями. Если кто-нибудь из французов обращался к суровому капитану: «Капитан Матрас…», русские лётчики и механики не могли удержаться от смеха.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Однажды Ролан де ля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Пуап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попал в курьёзную и смертельно опасную ситуацию. Как-то, возвращаясь с задания, он в тумане сбился с курса. Потом увидел огни и направил самолёт к городу. У самых стен города Ролан, к своему ужасу, осознал, что это – город, занятый фашистами. На всех парах пилот ринулся обратно. Ролан де ля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Пуап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не раз попадал в трагикомические истории. Однажды даже капитан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Литтольф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(заместитель командира эскадрильи) отчитал парня: «Вам не акулу, а ворону следует нарисовать!» К слову, Ролан де ля </a:t>
            </a:r>
            <a:r>
              <a:rPr lang="ru-RU" dirty="0" err="1">
                <a:solidFill>
                  <a:srgbClr val="141414"/>
                </a:solidFill>
                <a:latin typeface="Georgia" panose="02040502050405020303" pitchFamily="18" charset="0"/>
              </a:rPr>
              <a:t>Пуап</a:t>
            </a:r>
            <a:r>
              <a:rPr lang="ru-RU" dirty="0">
                <a:solidFill>
                  <a:srgbClr val="141414"/>
                </a:solidFill>
                <a:latin typeface="Georgia" panose="02040502050405020303" pitchFamily="18" charset="0"/>
              </a:rPr>
              <a:t> стал одним из лучших французских летчиков-истребителей II мировой войны. Получил звание Героя Советского Союза.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01405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67" y="370950"/>
            <a:ext cx="4680000" cy="630523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8533" y="180068"/>
            <a:ext cx="287100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0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Знамя полка «Нормандия - Неман»</a:t>
            </a: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836" y="1619250"/>
            <a:ext cx="5905500" cy="47625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102494" y="641733"/>
            <a:ext cx="60324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0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Награды на знамени полка "Нормандия-Неман"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7038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20" y="0"/>
            <a:ext cx="514583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807978" y="17380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0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Список погибших летчиков полка «Нормандия – Неман».</a:t>
            </a:r>
            <a:r>
              <a:rPr lang="ru-RU" sz="2400" i="1" dirty="0" smtClean="0">
                <a:solidFill>
                  <a:srgbClr val="7030A0"/>
                </a:solidFill>
              </a:rPr>
              <a:t/>
            </a:r>
            <a:br>
              <a:rPr lang="ru-RU" sz="2400" i="1" dirty="0" smtClean="0">
                <a:solidFill>
                  <a:srgbClr val="7030A0"/>
                </a:solidFill>
              </a:rPr>
            </a:br>
            <a:r>
              <a:rPr lang="ru-RU" sz="2400" b="0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Музей в </a:t>
            </a:r>
            <a:r>
              <a:rPr lang="ru-RU" sz="2400" b="0" i="1" u="none" strike="noStrike" dirty="0" err="1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Ле</a:t>
            </a:r>
            <a:r>
              <a:rPr lang="ru-RU" sz="2400" b="0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 Бурже (Франция)</a:t>
            </a:r>
            <a:endParaRPr lang="ru-RU" sz="2400" i="1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61978" y="1645117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141414"/>
                </a:solidFill>
                <a:latin typeface="Georgia" panose="02040502050405020303" pitchFamily="18" charset="0"/>
              </a:rPr>
              <a:t>10 французских летчиков и один советский техник-механик из полка «Нормандия-Неман» были захоронены на территории Введенского кладбища в районе Лефортово. В 50-е годы останки французских героев перевезли на родину для перезахоронения, но на месте их могил остались надгробия. Полностью сохранились только могилы французского летчика Бруно де </a:t>
            </a:r>
            <a:r>
              <a:rPr lang="ru-RU" sz="2400" dirty="0" err="1">
                <a:solidFill>
                  <a:srgbClr val="141414"/>
                </a:solidFill>
                <a:latin typeface="Georgia" panose="02040502050405020303" pitchFamily="18" charset="0"/>
              </a:rPr>
              <a:t>Фальтана</a:t>
            </a:r>
            <a:r>
              <a:rPr lang="ru-RU" sz="2400" dirty="0">
                <a:solidFill>
                  <a:srgbClr val="141414"/>
                </a:solidFill>
                <a:latin typeface="Georgia" panose="02040502050405020303" pitchFamily="18" charset="0"/>
              </a:rPr>
              <a:t> и советского техника Сергея Астахова, погибших в одном самолете.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790766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8604" y="0"/>
            <a:ext cx="111646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Участок могил военнослужащих эскадрильи «Нормандия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Могила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Неизвестного французского летчика</a:t>
            </a:r>
            <a:endParaRPr lang="ru-RU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Введенском кладбище Москвы.</a:t>
            </a:r>
            <a:b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89" y="698441"/>
            <a:ext cx="4176000" cy="615955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2903" y="528885"/>
            <a:ext cx="4032000" cy="6157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0361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5734" y="0"/>
            <a:ext cx="1015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0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На участке № 9 Введенского </a:t>
            </a:r>
            <a:r>
              <a:rPr lang="ru-RU" b="1" i="0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кладбища </a:t>
            </a:r>
            <a:r>
              <a:rPr lang="ru-RU" b="1" i="0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были похоронены погибшие летчики:</a:t>
            </a:r>
            <a:br>
              <a:rPr lang="ru-RU" b="1" i="0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</a:br>
            <a:r>
              <a:rPr lang="ru-RU" dirty="0" smtClean="0">
                <a:solidFill>
                  <a:srgbClr val="7030A0"/>
                </a:solidFill>
              </a:rPr>
              <a:t/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b="1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Герой Советского Союза Марсель </a:t>
            </a:r>
            <a:r>
              <a:rPr lang="ru-RU" b="1" i="1" u="none" strike="noStrike" dirty="0" err="1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Лефевр</a:t>
            </a:r>
            <a:r>
              <a:rPr lang="ru-RU" b="1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,</a:t>
            </a:r>
            <a:br>
              <a:rPr lang="ru-RU" b="1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</a:br>
            <a:r>
              <a:rPr lang="ru-RU" b="1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Морис де </a:t>
            </a:r>
            <a:r>
              <a:rPr lang="ru-RU" b="1" i="1" u="none" strike="noStrike" dirty="0" err="1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Сейн</a:t>
            </a:r>
            <a:r>
              <a:rPr lang="ru-RU" b="1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,</a:t>
            </a:r>
            <a:br>
              <a:rPr lang="ru-RU" b="1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</a:br>
            <a:r>
              <a:rPr lang="ru-RU" b="1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Жюль Павел Жур ,</a:t>
            </a:r>
            <a:br>
              <a:rPr lang="ru-RU" b="1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</a:br>
            <a:r>
              <a:rPr lang="ru-RU" b="1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Морис Пьер </a:t>
            </a:r>
            <a:r>
              <a:rPr lang="ru-RU" b="1" i="1" u="none" strike="noStrike" dirty="0" err="1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Бурдьэ</a:t>
            </a:r>
            <a:r>
              <a:rPr lang="ru-RU" b="1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 , </a:t>
            </a:r>
            <a:br>
              <a:rPr lang="ru-RU" b="1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</a:br>
            <a:r>
              <a:rPr lang="ru-RU" b="1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Анри Фуко и Анри Жорж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3" y="2965450"/>
            <a:ext cx="4242464" cy="252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675" y="2051050"/>
            <a:ext cx="7427123" cy="46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7114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40" y="97740"/>
            <a:ext cx="5715000" cy="66960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586" y="97740"/>
            <a:ext cx="5660057" cy="66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7204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60" y="135466"/>
            <a:ext cx="5779213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335" y="135466"/>
            <a:ext cx="58118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6599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034" y="0"/>
            <a:ext cx="5715000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8246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000" y="149087"/>
            <a:ext cx="8316000" cy="55466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48000" y="5849035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0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Мемориал летчикам полка «Нормандия - Неман» в </a:t>
            </a:r>
            <a:r>
              <a:rPr lang="ru-RU" sz="2000" b="0" i="1" u="none" strike="noStrike" dirty="0" err="1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Ле</a:t>
            </a:r>
            <a:r>
              <a:rPr lang="ru-RU" sz="2000" b="0" i="1" u="none" strike="noStrike" dirty="0" smtClean="0">
                <a:solidFill>
                  <a:srgbClr val="7030A0"/>
                </a:solidFill>
                <a:effectLst/>
                <a:latin typeface="Georgia" panose="02040502050405020303" pitchFamily="18" charset="0"/>
              </a:rPr>
              <a:t> Бурже</a:t>
            </a:r>
            <a:endParaRPr lang="ru-RU" sz="2000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197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0267" y="237490"/>
            <a:ext cx="12348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0" u="none" strike="noStrike" dirty="0" smtClean="0">
                <a:solidFill>
                  <a:srgbClr val="141414"/>
                </a:solidFill>
                <a:effectLst/>
                <a:latin typeface="Georgia" panose="02040502050405020303" pitchFamily="18" charset="0"/>
              </a:rPr>
              <a:t>В НЕБЕСАХ МЫ ЛЕТАЛИ ОДНИХ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400" b="0" i="1" u="none" strike="noStrike" dirty="0" smtClean="0">
                <a:solidFill>
                  <a:srgbClr val="141414"/>
                </a:solidFill>
                <a:effectLst/>
                <a:latin typeface="Georgia" panose="02040502050405020303" pitchFamily="18" charset="0"/>
              </a:rPr>
              <a:t>В небесах мы летали одних,</a:t>
            </a:r>
            <a:br>
              <a:rPr lang="ru-RU" sz="2400" b="0" i="1" u="none" strike="noStrike" dirty="0" smtClean="0">
                <a:solidFill>
                  <a:srgbClr val="141414"/>
                </a:solidFill>
                <a:effectLst/>
                <a:latin typeface="Georgia" panose="02040502050405020303" pitchFamily="18" charset="0"/>
              </a:rPr>
            </a:br>
            <a:r>
              <a:rPr lang="ru-RU" sz="2400" b="0" i="1" u="none" strike="noStrike" dirty="0" smtClean="0">
                <a:solidFill>
                  <a:srgbClr val="141414"/>
                </a:solidFill>
                <a:effectLst/>
                <a:latin typeface="Georgia" panose="02040502050405020303" pitchFamily="18" charset="0"/>
              </a:rPr>
              <a:t>Мы теряли друзей боевых,</a:t>
            </a:r>
            <a:br>
              <a:rPr lang="ru-RU" sz="2400" b="0" i="1" u="none" strike="noStrike" dirty="0" smtClean="0">
                <a:solidFill>
                  <a:srgbClr val="141414"/>
                </a:solidFill>
                <a:effectLst/>
                <a:latin typeface="Georgia" panose="02040502050405020303" pitchFamily="18" charset="0"/>
              </a:rPr>
            </a:br>
            <a:r>
              <a:rPr lang="ru-RU" sz="2400" b="0" i="1" u="none" strike="noStrike" dirty="0" smtClean="0">
                <a:solidFill>
                  <a:srgbClr val="141414"/>
                </a:solidFill>
                <a:effectLst/>
                <a:latin typeface="Georgia" panose="02040502050405020303" pitchFamily="18" charset="0"/>
              </a:rPr>
              <a:t>Ну а тем, кому выпало жить,</a:t>
            </a:r>
            <a:br>
              <a:rPr lang="ru-RU" sz="2400" b="0" i="1" u="none" strike="noStrike" dirty="0" smtClean="0">
                <a:solidFill>
                  <a:srgbClr val="141414"/>
                </a:solidFill>
                <a:effectLst/>
                <a:latin typeface="Georgia" panose="02040502050405020303" pitchFamily="18" charset="0"/>
              </a:rPr>
            </a:br>
            <a:r>
              <a:rPr lang="ru-RU" sz="2400" b="0" i="1" u="none" strike="noStrike" dirty="0" smtClean="0">
                <a:solidFill>
                  <a:srgbClr val="141414"/>
                </a:solidFill>
                <a:effectLst/>
                <a:latin typeface="Georgia" panose="02040502050405020303" pitchFamily="18" charset="0"/>
              </a:rPr>
              <a:t>Надо помнить о них и дружить.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>
                <a:solidFill>
                  <a:srgbClr val="141414"/>
                </a:solidFill>
                <a:latin typeface="Georgia" panose="02040502050405020303" pitchFamily="18" charset="0"/>
              </a:rPr>
              <a:t>Скромный этот памятник у деревни Дубровка </a:t>
            </a:r>
            <a:r>
              <a:rPr lang="ru-RU" sz="2400" dirty="0" err="1">
                <a:solidFill>
                  <a:srgbClr val="141414"/>
                </a:solidFill>
                <a:latin typeface="Georgia" panose="02040502050405020303" pitchFamily="18" charset="0"/>
              </a:rPr>
              <a:t>Руднянского</a:t>
            </a:r>
            <a:r>
              <a:rPr lang="ru-RU" sz="2400" dirty="0">
                <a:solidFill>
                  <a:srgbClr val="141414"/>
                </a:solidFill>
                <a:latin typeface="Georgia" panose="02040502050405020303" pitchFamily="18" charset="0"/>
              </a:rPr>
              <a:t> района Смоленской области вряд ли привлечет внимание случайного прохожего-проезжего.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>
                <a:solidFill>
                  <a:srgbClr val="141414"/>
                </a:solidFill>
                <a:latin typeface="Georgia" panose="02040502050405020303" pitchFamily="18" charset="0"/>
              </a:rPr>
              <a:t>А вот поле, расстилающееся до дальней кромки леса, наверняка, понравится: ровное, просторное, широкое...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>
                <a:solidFill>
                  <a:srgbClr val="141414"/>
                </a:solidFill>
                <a:latin typeface="Georgia" panose="02040502050405020303" pitchFamily="18" charset="0"/>
              </a:rPr>
              <a:t>Что же это за место такое знаменитое, куда привозили роскошные букеты цветов из самого Парижа?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>
                <a:solidFill>
                  <a:srgbClr val="141414"/>
                </a:solidFill>
                <a:latin typeface="Georgia" panose="02040502050405020303" pitchFamily="18" charset="0"/>
              </a:rPr>
              <a:t>Спросите об этом у старожилов, жителей Дубровки.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>
                <a:solidFill>
                  <a:srgbClr val="141414"/>
                </a:solidFill>
                <a:latin typeface="Georgia" panose="02040502050405020303" pitchFamily="18" charset="0"/>
              </a:rPr>
              <a:t>Они расскажут о том, как весной 1944 года почти два месяца находился здесь знаменитый авиаполк «Нормандия-Неман».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622241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83" y="40364"/>
            <a:ext cx="4995000" cy="6660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537200" y="554209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solidFill>
                  <a:srgbClr val="141414"/>
                </a:solidFill>
                <a:latin typeface="Georgia" panose="02040502050405020303" pitchFamily="18" charset="0"/>
              </a:rPr>
              <a:t>Памятный знак установлен южнее деревни Дубровка, где в 1944 году находился аэродром полка «Нормандия-Неман».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>
                <a:solidFill>
                  <a:srgbClr val="141414"/>
                </a:solidFill>
                <a:latin typeface="Georgia" panose="02040502050405020303" pitchFamily="18" charset="0"/>
              </a:rPr>
              <a:t>Памятный знак, представляющий стелу, изготовлен из железобетона. Общая высота стелы 2,2 метра.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>
                <a:solidFill>
                  <a:srgbClr val="141414"/>
                </a:solidFill>
                <a:latin typeface="Georgia" panose="02040502050405020303" pitchFamily="18" charset="0"/>
              </a:rPr>
              <a:t>На стеле в ее верхней части прикреплена пятиконечная звезда, ниже мраморная доска с текстом: «Здесь в 1944 году дислоцировался французский авиационный полк «Нормандия-Неман».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>
                <a:solidFill>
                  <a:srgbClr val="141414"/>
                </a:solidFill>
                <a:latin typeface="Georgia" panose="02040502050405020303" pitchFamily="18" charset="0"/>
              </a:rPr>
              <a:t>Благодарные смоляне помнят смелых французских соколов, храбро сражавшихся вместе с советским народом против </a:t>
            </a:r>
            <a:r>
              <a:rPr lang="ru-RU" sz="2000" dirty="0" err="1">
                <a:solidFill>
                  <a:srgbClr val="141414"/>
                </a:solidFill>
                <a:latin typeface="Georgia" panose="02040502050405020303" pitchFamily="18" charset="0"/>
              </a:rPr>
              <a:t>oбщего</a:t>
            </a:r>
            <a:r>
              <a:rPr lang="ru-RU" sz="2000" dirty="0">
                <a:solidFill>
                  <a:srgbClr val="141414"/>
                </a:solidFill>
                <a:latin typeface="Georgia" panose="02040502050405020303" pitchFamily="18" charset="0"/>
              </a:rPr>
              <a:t> врага. Они чтут память погибших героев, как чтут и французы память советских людей, сражавшихся в отрядах борцов Сопротивления.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049388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193" y="0"/>
            <a:ext cx="9360000" cy="6718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61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451" y="144359"/>
            <a:ext cx="7920000" cy="6713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4066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396" y="125580"/>
            <a:ext cx="9000000" cy="6732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2273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004" y="258761"/>
            <a:ext cx="9936577" cy="63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54501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7867" y="324978"/>
            <a:ext cx="1173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141414"/>
                </a:solidFill>
                <a:latin typeface="Georgia" panose="02040502050405020303" pitchFamily="18" charset="0"/>
              </a:rPr>
              <a:t>Надо заметить, что во Франции об истории легендарной «Нормандии-Неман» очень мало известно широкой публике. Школьные учебники по истории вообще не упоминают об авиаполке. К французским ветеранам часто приезжают журналисты и гости, но по большому счету все они из стран бывшего Советского Союза. Такое отношение можно объяснить тем, что Франция в целом очень слабо привязана к памяти о той страшной войне. Да и как сравнить то, что пережило это государство, с невообразимыми страданиями советского народа. Для стран бывшего Советского Союза Вторая Мировая с двадцатью семью миллионами погибших значит гораздо больше, чем для Франции, потерявшей около пятидесяти тысяч человек.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>
                <a:solidFill>
                  <a:srgbClr val="141414"/>
                </a:solidFill>
                <a:latin typeface="Georgia" panose="02040502050405020303" pitchFamily="18" charset="0"/>
              </a:rPr>
              <a:t>Хочется надеяться на то, что в будущем наши потомки по всему миру будут помнить истинных героев той страшной войны, а не думать, что Вторую Мировую выиграла дюжина американцев с автоматами.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8009843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43" y="175986"/>
            <a:ext cx="4317975" cy="3240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574" y="3415986"/>
            <a:ext cx="4680000" cy="33297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387" y="350408"/>
            <a:ext cx="4608000" cy="30655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315" y="3714320"/>
            <a:ext cx="3642360" cy="273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1992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2349</Words>
  <Application>Microsoft Office PowerPoint</Application>
  <PresentationFormat>Широкоэкранный</PresentationFormat>
  <Paragraphs>54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Georgia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После тренировок в Иваново. Слева направо: представитель французской военной миссии  и контрразведчик капитан Альбер Мирлес, пилот-инструктор капитан Павел Друзенков,  аспирант (младший лейтенант) Марсель Лефевр, командир эскадрильи майор Жан Тюлян,  аспиранты Альбер Дюран и Альбер Марсель.</vt:lpstr>
      <vt:lpstr>Презентация PowerPoint</vt:lpstr>
      <vt:lpstr>Летчики и механики эскадрильи «Нормандия» осваивают советские истребители Як-1 на аэродроме под Иваново, январь 1943 года. </vt:lpstr>
      <vt:lpstr>Презентация PowerPoint</vt:lpstr>
      <vt:lpstr>Командир 303-й истребительной авиадивизии генерал-майор Георгий Нефедович Захаров, лейтенант Жозеф Риссо (Joseph Risso) из авиаполка «Нормандия-Неман» и советские офицеры у истребителя Як-3.  Истребитель на фотографии с изображением «Георгия Победоносца» на фюзеляже — Як-3 с двигателем ВК-105ПФ2 — личная машина Г.Ф. Захарова.</vt:lpstr>
      <vt:lpstr>Презентация PowerPoint</vt:lpstr>
      <vt:lpstr>Посол Советского Союза во Франции Александр Богомолов (крайний справа)  зачитывает указ Президиума Верховного совета СССР о награждении летчиков  авиаполка «Нормандия-Неман», Париж, октябрь 1944 года. </vt:lpstr>
      <vt:lpstr>Презентация PowerPoint</vt:lpstr>
      <vt:lpstr>Летчики авиаполка «Нормандия-Неман» с боевым знаменем в Париже, лето 1945 года.</vt:lpstr>
      <vt:lpstr>Презентация PowerPoint</vt:lpstr>
      <vt:lpstr>                         Истребители Як-3 авиаполка «Нормандия-Неман» в полном составе                                                            на аэродроме Ле Бурже, лето 1945 года.</vt:lpstr>
      <vt:lpstr>Презентация PowerPoint</vt:lpstr>
      <vt:lpstr>Презентация PowerPoint</vt:lpstr>
      <vt:lpstr>Презентация PowerPoint</vt:lpstr>
      <vt:lpstr>Сохранившиеся самолеты авиаполка «Нормандия-Неман», Ле Бурже, 2018 год.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После тренировок в Иваново. Слева направо: представитель французской военной миссии  и контрразведчик капитан Альбер Мирлес, пилот-инструктор капитан Павел Друзенков,  аспирант (младший лейтенант) Марсель Лефевр, командир эскадрильи майор Жан Тюлян,  аспиранты Альбер Дюран и Альбер Марсель.</dc:title>
  <dc:creator>Пользователь</dc:creator>
  <cp:lastModifiedBy>Пользователь</cp:lastModifiedBy>
  <cp:revision>21</cp:revision>
  <dcterms:created xsi:type="dcterms:W3CDTF">2020-01-10T06:04:43Z</dcterms:created>
  <dcterms:modified xsi:type="dcterms:W3CDTF">2020-01-14T01:36:16Z</dcterms:modified>
</cp:coreProperties>
</file>