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2" r:id="rId3"/>
    <p:sldId id="293" r:id="rId4"/>
    <p:sldId id="257" r:id="rId5"/>
    <p:sldId id="271" r:id="rId6"/>
    <p:sldId id="267" r:id="rId7"/>
    <p:sldId id="270" r:id="rId8"/>
    <p:sldId id="281" r:id="rId9"/>
    <p:sldId id="296" r:id="rId10"/>
    <p:sldId id="297" r:id="rId11"/>
    <p:sldId id="294" r:id="rId12"/>
    <p:sldId id="276" r:id="rId13"/>
    <p:sldId id="288" r:id="rId14"/>
    <p:sldId id="290" r:id="rId15"/>
    <p:sldId id="286" r:id="rId16"/>
    <p:sldId id="298" r:id="rId17"/>
    <p:sldId id="29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22AE"/>
    <a:srgbClr val="6309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8785" autoAdjust="0"/>
    <p:restoredTop sz="94660"/>
  </p:normalViewPr>
  <p:slideViewPr>
    <p:cSldViewPr>
      <p:cViewPr varScale="1">
        <p:scale>
          <a:sx n="67" d="100"/>
          <a:sy n="67" d="100"/>
        </p:scale>
        <p:origin x="18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0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7A93C-2D58-4D8E-A0A7-1E335D3D779C}" type="datetimeFigureOut">
              <a:rPr lang="ru-RU" smtClean="0"/>
              <a:pPr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6253C-4652-43D4-ACFF-88E38C88D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Musik-S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578" y="-4626"/>
            <a:ext cx="9168578" cy="68626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14291"/>
            <a:ext cx="8029604" cy="6095029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3600" b="1" i="1" dirty="0">
                <a:latin typeface="Georgia" pitchFamily="18" charset="0"/>
                <a:cs typeface="Aharoni" pitchFamily="2" charset="-79"/>
              </a:rPr>
              <a:t>МАСТЕР- КЛАСС </a:t>
            </a:r>
            <a:br>
              <a:rPr lang="ru-RU" sz="3600" b="1" i="1" dirty="0">
                <a:latin typeface="Georgia" pitchFamily="18" charset="0"/>
                <a:cs typeface="Aharoni" pitchFamily="2" charset="-79"/>
              </a:rPr>
            </a:br>
            <a:r>
              <a:rPr lang="ru-RU" sz="2200" b="1" i="1" dirty="0">
                <a:latin typeface="Georgia" pitchFamily="18" charset="0"/>
                <a:cs typeface="Aharoni" pitchFamily="2" charset="-79"/>
              </a:rPr>
              <a:t>ДЛЯ РОДИТЕЛЕЙ </a:t>
            </a:r>
            <a:r>
              <a:rPr lang="ru-RU" sz="3600" b="1" i="1" dirty="0">
                <a:latin typeface="Georgia" pitchFamily="18" charset="0"/>
                <a:cs typeface="Aharoni" pitchFamily="2" charset="-79"/>
              </a:rPr>
              <a:t/>
            </a:r>
            <a:br>
              <a:rPr lang="ru-RU" sz="3600" b="1" i="1" dirty="0">
                <a:latin typeface="Georgia" pitchFamily="18" charset="0"/>
                <a:cs typeface="Aharoni" pitchFamily="2" charset="-79"/>
              </a:rPr>
            </a:br>
            <a:r>
              <a:rPr lang="ru-RU" sz="3600" b="1" i="1" dirty="0">
                <a:latin typeface="Georgia" pitchFamily="18" charset="0"/>
                <a:cs typeface="Aharoni" pitchFamily="2" charset="-79"/>
              </a:rPr>
              <a:t>«Музыку сделаем сами – своими руками</a:t>
            </a:r>
            <a:r>
              <a:rPr lang="ru-RU" sz="3600" b="1" i="1" dirty="0" smtClean="0">
                <a:latin typeface="Georgia" pitchFamily="18" charset="0"/>
                <a:cs typeface="Aharoni" pitchFamily="2" charset="-79"/>
              </a:rPr>
              <a:t>»</a:t>
            </a:r>
            <a:br>
              <a:rPr lang="ru-RU" sz="3600" b="1" i="1" dirty="0" smtClean="0">
                <a:latin typeface="Georgia" pitchFamily="18" charset="0"/>
                <a:cs typeface="Aharoni" pitchFamily="2" charset="-79"/>
              </a:rPr>
            </a:br>
            <a: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/>
            </a:r>
            <a:b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</a:br>
            <a: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/>
            </a:r>
            <a:b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</a:br>
            <a:r>
              <a:rPr lang="ru-RU" sz="22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>Изготовление </a:t>
            </a:r>
            <a:r>
              <a:rPr lang="ru-RU" sz="2200" b="1" i="1" dirty="0" smtClean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>шумовых </a:t>
            </a:r>
            <a:r>
              <a:rPr lang="ru-RU" sz="22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>музыкальных </a:t>
            </a:r>
            <a:r>
              <a:rPr lang="ru-RU" sz="2200" b="1" i="1" dirty="0" smtClean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>инструментов из бросового материала.</a:t>
            </a:r>
            <a:r>
              <a:rPr lang="ru-RU" sz="22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/>
            </a:r>
            <a:br>
              <a:rPr lang="ru-RU" sz="22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</a:br>
            <a: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/>
            </a:r>
            <a:b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</a:br>
            <a: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/>
            </a:r>
            <a:br>
              <a:rPr lang="ru-RU" sz="3600" b="1" i="1" dirty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</a:br>
            <a:r>
              <a:rPr lang="ru-RU" sz="2700" b="1" dirty="0" smtClean="0">
                <a:latin typeface="Georgia" pitchFamily="18" charset="0"/>
                <a:cs typeface="Aharoni" pitchFamily="2" charset="-79"/>
              </a:rPr>
              <a:t>Воспитатель</a:t>
            </a:r>
            <a:r>
              <a:rPr lang="ru-RU" sz="1800" b="1" i="1" dirty="0">
                <a:latin typeface="Georgia" pitchFamily="18" charset="0"/>
                <a:cs typeface="Aharoni" pitchFamily="2" charset="-79"/>
              </a:rPr>
              <a:t/>
            </a:r>
            <a:br>
              <a:rPr lang="ru-RU" sz="1800" b="1" i="1" dirty="0">
                <a:latin typeface="Georgia" pitchFamily="18" charset="0"/>
                <a:cs typeface="Aharoni" pitchFamily="2" charset="-79"/>
              </a:rPr>
            </a:br>
            <a:r>
              <a:rPr lang="ru-RU" sz="1800" b="1" i="1" dirty="0">
                <a:latin typeface="Georgia" pitchFamily="18" charset="0"/>
                <a:cs typeface="Aharoni" pitchFamily="2" charset="-79"/>
              </a:rPr>
              <a:t> </a:t>
            </a:r>
            <a:r>
              <a:rPr lang="ru-RU" sz="1800" b="1" i="1" dirty="0" smtClean="0">
                <a:latin typeface="Georgia" pitchFamily="18" charset="0"/>
                <a:cs typeface="Aharoni" pitchFamily="2" charset="-79"/>
              </a:rPr>
              <a:t>Руденко О.В.</a:t>
            </a:r>
            <a:r>
              <a:rPr lang="ru-RU" sz="1800" b="1" i="1" dirty="0">
                <a:latin typeface="Georgia" pitchFamily="18" charset="0"/>
                <a:cs typeface="Aharoni" pitchFamily="2" charset="-79"/>
              </a:rPr>
              <a:t/>
            </a:r>
            <a:br>
              <a:rPr lang="ru-RU" sz="1800" b="1" i="1" dirty="0">
                <a:latin typeface="Georgia" pitchFamily="18" charset="0"/>
                <a:cs typeface="Aharoni" pitchFamily="2" charset="-79"/>
              </a:rPr>
            </a:br>
            <a:r>
              <a:rPr lang="ru-RU" sz="3600" b="1" i="1" dirty="0" smtClean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  <a:t/>
            </a:r>
            <a:br>
              <a:rPr lang="ru-RU" sz="3600" b="1" i="1" dirty="0" smtClean="0">
                <a:solidFill>
                  <a:srgbClr val="7030A0"/>
                </a:solidFill>
                <a:latin typeface="Georgia" pitchFamily="18" charset="0"/>
                <a:cs typeface="Aharoni" pitchFamily="2" charset="-79"/>
              </a:rPr>
            </a:b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endParaRPr lang="ru-RU" sz="3600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05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221" y="0"/>
            <a:ext cx="92512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79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26" y="0"/>
            <a:ext cx="9144000" cy="6974632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72008"/>
            <a:ext cx="8229600" cy="2132856"/>
          </a:xfrm>
        </p:spPr>
        <p:txBody>
          <a:bodyPr>
            <a:normAutofit fontScale="90000"/>
          </a:bodyPr>
          <a:lstStyle/>
          <a:p>
            <a:r>
              <a:rPr lang="ru-RU" sz="2700" b="1" i="1" dirty="0" smtClean="0">
                <a:solidFill>
                  <a:srgbClr val="7030A0"/>
                </a:solidFill>
                <a:latin typeface="Georgia" pitchFamily="18" charset="0"/>
              </a:rPr>
              <a:t/>
            </a:r>
            <a:br>
              <a:rPr lang="ru-RU" sz="2700" b="1" i="1" dirty="0" smtClean="0">
                <a:solidFill>
                  <a:srgbClr val="7030A0"/>
                </a:solidFill>
                <a:latin typeface="Georgia" pitchFamily="18" charset="0"/>
              </a:rPr>
            </a:br>
            <a:r>
              <a:rPr lang="ru-RU" sz="2700" b="1" i="1" dirty="0">
                <a:latin typeface="Georgia" pitchFamily="18" charset="0"/>
              </a:rPr>
              <a:t>Музыкальный инструмент </a:t>
            </a:r>
            <a:r>
              <a:rPr lang="ru-RU" sz="2700" b="1" i="1" dirty="0" smtClean="0">
                <a:latin typeface="Georgia" pitchFamily="18" charset="0"/>
              </a:rPr>
              <a:t>для </a:t>
            </a:r>
            <a:r>
              <a:rPr lang="ru-RU" sz="2700" b="1" i="1" dirty="0">
                <a:latin typeface="Georgia" pitchFamily="18" charset="0"/>
              </a:rPr>
              <a:t>маленького ребенка – </a:t>
            </a:r>
            <a:r>
              <a:rPr lang="ru-RU" sz="2700" b="1" i="1" dirty="0" smtClean="0">
                <a:latin typeface="Georgia" pitchFamily="18" charset="0"/>
              </a:rPr>
              <a:t>символ </a:t>
            </a:r>
            <a:r>
              <a:rPr lang="ru-RU" sz="2700" b="1" i="1" dirty="0">
                <a:latin typeface="Georgia" pitchFamily="18" charset="0"/>
              </a:rPr>
              <a:t>музыки. </a:t>
            </a:r>
            <a:br>
              <a:rPr lang="ru-RU" sz="2700" b="1" i="1" dirty="0">
                <a:latin typeface="Georgia" pitchFamily="18" charset="0"/>
              </a:rPr>
            </a:br>
            <a:r>
              <a:rPr lang="ru-RU" sz="2700" b="1" i="1" dirty="0">
                <a:latin typeface="Georgia" pitchFamily="18" charset="0"/>
              </a:rPr>
              <a:t>Тот, кто играет на нём – </a:t>
            </a:r>
            <a:r>
              <a:rPr lang="ru-RU" sz="2700" b="1" i="1" dirty="0" smtClean="0">
                <a:latin typeface="Georgia" pitchFamily="18" charset="0"/>
              </a:rPr>
              <a:t>почти </a:t>
            </a:r>
            <a:r>
              <a:rPr lang="ru-RU" sz="2700" b="1" i="1" dirty="0">
                <a:latin typeface="Georgia" pitchFamily="18" charset="0"/>
              </a:rPr>
              <a:t>волшебник. </a:t>
            </a:r>
            <a:br>
              <a:rPr lang="ru-RU" sz="2700" b="1" i="1" dirty="0">
                <a:latin typeface="Georgia" pitchFamily="18" charset="0"/>
              </a:rPr>
            </a:br>
            <a:r>
              <a:rPr lang="ru-RU" sz="2700" b="1" i="1" dirty="0">
                <a:latin typeface="Georgia" pitchFamily="18" charset="0"/>
              </a:rPr>
              <a:t>Играйте чаще с детьми </a:t>
            </a:r>
            <a:r>
              <a:rPr lang="ru-RU" sz="2700" b="1" i="1" dirty="0" smtClean="0">
                <a:latin typeface="Georgia" pitchFamily="18" charset="0"/>
              </a:rPr>
              <a:t>в </a:t>
            </a:r>
            <a:r>
              <a:rPr lang="ru-RU" sz="2700" b="1" i="1" dirty="0">
                <a:latin typeface="Georgia" pitchFamily="18" charset="0"/>
              </a:rPr>
              <a:t>оркестре и они станут настоящими волшебниками.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328" y="2321222"/>
            <a:ext cx="3105512" cy="31055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1" b="16401"/>
          <a:stretch/>
        </p:blipFill>
        <p:spPr>
          <a:xfrm>
            <a:off x="2627784" y="4539798"/>
            <a:ext cx="4946291" cy="2492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163280"/>
            <a:ext cx="3927950" cy="3456384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3100" b="1" i="1" dirty="0">
                <a:latin typeface="Georgia" pitchFamily="18" charset="0"/>
                <a:ea typeface="+mn-ea"/>
                <a:cs typeface="+mn-cs"/>
              </a:rPr>
              <a:t>Музыка всегда (наряду с движением, речью и игрушками) являлась необходимым условием общего развития детей.</a:t>
            </a:r>
            <a:r>
              <a:rPr lang="ru-RU" sz="2800" dirty="0">
                <a:ea typeface="+mn-ea"/>
                <a:cs typeface="+mn-cs"/>
              </a:rPr>
              <a:t/>
            </a:r>
            <a:br>
              <a:rPr lang="ru-RU" sz="2800" dirty="0">
                <a:ea typeface="+mn-ea"/>
                <a:cs typeface="+mn-cs"/>
              </a:rPr>
            </a:br>
            <a:r>
              <a:rPr lang="ru-RU" sz="3600" b="1" i="1" dirty="0" smtClean="0">
                <a:solidFill>
                  <a:srgbClr val="7030A0"/>
                </a:solidFill>
                <a:latin typeface="Georgia" pitchFamily="18" charset="0"/>
              </a:rPr>
              <a:t/>
            </a:r>
            <a:br>
              <a:rPr lang="ru-RU" sz="3600" b="1" i="1" dirty="0" smtClean="0">
                <a:solidFill>
                  <a:srgbClr val="7030A0"/>
                </a:solidFill>
                <a:latin typeface="Georgia" pitchFamily="18" charset="0"/>
              </a:rPr>
            </a:br>
            <a:endParaRPr lang="ru-RU" sz="3600" i="1" dirty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1027" name="Picture 3" descr="D:\МОЯ\1\01. ФОТО\МОИ\РАБОТА  ))\ДЕТСКИЙ САД\ОРКЕСТР\сканирование0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519599"/>
            <a:ext cx="4289096" cy="4077072"/>
          </a:xfrm>
          <a:prstGeom prst="ellipse">
            <a:avLst/>
          </a:prstGeom>
          <a:ln w="57150">
            <a:solidFill>
              <a:srgbClr val="7030A0"/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404664"/>
            <a:ext cx="820891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Georgia" pitchFamily="18" charset="0"/>
                <a:ea typeface="+mj-ea"/>
                <a:cs typeface="+mj-cs"/>
              </a:rPr>
              <a:t>Музицирование на детских шумовых инструментах - одна из самых доступных форм ознакомления ребенка с миром музыки. </a:t>
            </a:r>
            <a:r>
              <a:rPr lang="ru-RU" sz="3100" i="1" dirty="0">
                <a:latin typeface="Georgia" pitchFamily="18" charset="0"/>
                <a:ea typeface="+mj-ea"/>
                <a:cs typeface="+mj-cs"/>
              </a:rPr>
              <a:t/>
            </a:r>
            <a:br>
              <a:rPr lang="ru-RU" sz="3100" i="1" dirty="0">
                <a:latin typeface="Georgia" pitchFamily="18" charset="0"/>
                <a:ea typeface="+mj-ea"/>
                <a:cs typeface="+mj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41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9378" y="510815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E8637"/>
              </a:buClr>
              <a:buSzPct val="70000"/>
            </a:pPr>
            <a:r>
              <a:rPr lang="ru-RU" sz="2000" b="1" i="1" dirty="0">
                <a:latin typeface="Georgia" panose="02040502050405020303" pitchFamily="18" charset="0"/>
                <a:cs typeface="Times New Roman" panose="02020603050405020304" pitchFamily="18" charset="0"/>
              </a:rPr>
              <a:t>Музыкальные инструменты для детей всегда остаются чудесными, необыкновенными притягательными предметами, на которых очень хочется сыграть. </a:t>
            </a:r>
            <a:endParaRPr lang="ru-RU" sz="1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298" y="2242390"/>
            <a:ext cx="4035664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E8637"/>
              </a:buClr>
              <a:buSzPct val="70000"/>
            </a:pPr>
            <a:r>
              <a:rPr lang="ru-RU" sz="1900" b="1" i="1" dirty="0">
                <a:latin typeface="Georgia" panose="02040502050405020303" pitchFamily="18" charset="0"/>
                <a:cs typeface="Times New Roman" panose="02020603050405020304" pitchFamily="18" charset="0"/>
              </a:rPr>
              <a:t>В процессе игры </a:t>
            </a:r>
            <a:r>
              <a:rPr lang="ru-RU" sz="1900" b="1" i="1" dirty="0" smtClean="0">
                <a:latin typeface="Georgia" panose="02040502050405020303" pitchFamily="18" charset="0"/>
                <a:cs typeface="Times New Roman" panose="02020603050405020304" pitchFamily="18" charset="0"/>
              </a:rPr>
              <a:t>на инструментах </a:t>
            </a:r>
            <a:r>
              <a:rPr lang="ru-RU" sz="1900" b="1" i="1" dirty="0">
                <a:latin typeface="Georgia" panose="02040502050405020303" pitchFamily="18" charset="0"/>
                <a:cs typeface="Times New Roman" panose="02020603050405020304" pitchFamily="18" charset="0"/>
              </a:rPr>
              <a:t>ярко проявляются индивидуальные черты каждого: наличие воли, эмоциональность, сосредоточенность, воображение. Для многих этот вид деятельности помогает раскрыть духовный мир. Преодолеть застенчивость и скованность.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177" y="2674777"/>
            <a:ext cx="4427984" cy="3320988"/>
          </a:xfrm>
          <a:prstGeom prst="rect">
            <a:avLst/>
          </a:prstGeom>
          <a:ln w="57150">
            <a:solidFill>
              <a:srgbClr val="7030A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5472608"/>
          </a:xfrm>
        </p:spPr>
        <p:txBody>
          <a:bodyPr>
            <a:normAutofit fontScale="90000"/>
          </a:bodyPr>
          <a:lstStyle/>
          <a:p>
            <a:pPr indent="715963" algn="l"/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3600" b="1" i="1" dirty="0">
                <a:latin typeface="Georgia" pitchFamily="18" charset="0"/>
              </a:rPr>
              <a:t> </a:t>
            </a:r>
            <a:r>
              <a:rPr lang="ru-RU" b="1" i="1" dirty="0">
                <a:solidFill>
                  <a:srgbClr val="6309C7"/>
                </a:solidFill>
                <a:latin typeface="Georgia" pitchFamily="18" charset="0"/>
              </a:rPr>
              <a:t>Игра на детских шумовых инструментах- </a:t>
            </a:r>
            <a:r>
              <a:rPr lang="ru-RU" b="1" i="1" dirty="0" smtClean="0">
                <a:solidFill>
                  <a:srgbClr val="6309C7"/>
                </a:solidFill>
                <a:latin typeface="Georgia" pitchFamily="18" charset="0"/>
              </a:rPr>
              <a:t>развивает:</a:t>
            </a:r>
            <a:r>
              <a:rPr lang="ru-RU" sz="3200" dirty="0" smtClean="0">
                <a:solidFill>
                  <a:srgbClr val="6309C7"/>
                </a:solidFill>
              </a:rPr>
              <a:t/>
            </a:r>
            <a:br>
              <a:rPr lang="ru-RU" sz="3200" dirty="0" smtClean="0">
                <a:solidFill>
                  <a:srgbClr val="6309C7"/>
                </a:solidFill>
              </a:rPr>
            </a:br>
            <a:r>
              <a:rPr lang="ru-RU" sz="3200" dirty="0" smtClean="0">
                <a:solidFill>
                  <a:srgbClr val="6309C7"/>
                </a:solidFill>
              </a:rPr>
              <a:t/>
            </a:r>
            <a:br>
              <a:rPr lang="ru-RU" sz="3200" dirty="0" smtClean="0">
                <a:solidFill>
                  <a:srgbClr val="6309C7"/>
                </a:solidFill>
              </a:rPr>
            </a:br>
            <a:r>
              <a:rPr lang="ru-RU" sz="3200" dirty="0" smtClean="0"/>
              <a:t>* </a:t>
            </a:r>
            <a:r>
              <a:rPr lang="ru-RU" sz="2700" b="1" i="1" dirty="0" smtClean="0">
                <a:latin typeface="Georgia" pitchFamily="18" charset="0"/>
              </a:rPr>
              <a:t>музыкальный слух 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чувство ритма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музыкальную память 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формирует навыки общения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коммуникативные навыки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навыки мелкой и крупной моторики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слуховые способности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зрительные навыки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тактильные навыки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воображение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самовыражение</a:t>
            </a:r>
            <a:br>
              <a:rPr lang="ru-RU" sz="2700" b="1" i="1" dirty="0" smtClean="0">
                <a:latin typeface="Georgia" pitchFamily="18" charset="0"/>
              </a:rPr>
            </a:br>
            <a:r>
              <a:rPr lang="ru-RU" sz="2700" b="1" i="1" dirty="0" smtClean="0">
                <a:latin typeface="Georgia" pitchFamily="18" charset="0"/>
              </a:rPr>
              <a:t>* творчество</a:t>
            </a:r>
            <a:endParaRPr lang="ru-RU" sz="27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34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Musik-S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578" y="-4626"/>
            <a:ext cx="9168578" cy="68626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420888"/>
            <a:ext cx="8029604" cy="3672408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3100" b="1" i="1" dirty="0" smtClean="0">
                <a:latin typeface="Georgia" pitchFamily="18" charset="0"/>
                <a:cs typeface="Aharoni" pitchFamily="2" charset="-79"/>
              </a:rPr>
              <a:t>Изготовление музыкальных инструментов своими руками</a:t>
            </a:r>
            <a:r>
              <a:rPr lang="ru-RU" sz="2700" b="1" i="1" dirty="0" smtClean="0">
                <a:latin typeface="Georgia" pitchFamily="18" charset="0"/>
                <a:cs typeface="Aharoni" pitchFamily="2" charset="-79"/>
              </a:rPr>
              <a:t/>
            </a:r>
            <a:br>
              <a:rPr lang="ru-RU" sz="2700" b="1" i="1" dirty="0" smtClean="0">
                <a:latin typeface="Georgia" pitchFamily="18" charset="0"/>
                <a:cs typeface="Aharoni" pitchFamily="2" charset="-79"/>
              </a:rPr>
            </a:br>
            <a:r>
              <a:rPr lang="ru-RU" sz="3600" b="1" i="1" dirty="0" smtClean="0">
                <a:effectLst>
                  <a:glow rad="101600">
                    <a:schemeClr val="bg1">
                      <a:lumMod val="75000"/>
                      <a:alpha val="60000"/>
                    </a:schemeClr>
                  </a:glow>
                </a:effectLst>
                <a:latin typeface="Georgia" pitchFamily="18" charset="0"/>
                <a:cs typeface="Aharoni" pitchFamily="2" charset="-79"/>
              </a:rPr>
              <a:t>- </a:t>
            </a:r>
            <a:r>
              <a:rPr lang="ru-RU" sz="3100" b="1" i="1" dirty="0" smtClean="0">
                <a:effectLst>
                  <a:glow rad="101600">
                    <a:schemeClr val="bg1">
                      <a:lumMod val="75000"/>
                      <a:alpha val="60000"/>
                    </a:schemeClr>
                  </a:glow>
                </a:effectLst>
                <a:latin typeface="Georgia" pitchFamily="18" charset="0"/>
                <a:ea typeface="+mn-ea"/>
                <a:cs typeface="+mn-cs"/>
              </a:rPr>
              <a:t>занятие </a:t>
            </a:r>
            <a:r>
              <a:rPr lang="ru-RU" sz="3100" b="1" i="1" dirty="0">
                <a:effectLst>
                  <a:glow rad="101600">
                    <a:schemeClr val="bg1">
                      <a:lumMod val="75000"/>
                      <a:alpha val="60000"/>
                    </a:schemeClr>
                  </a:glow>
                </a:effectLst>
                <a:latin typeface="Georgia" pitchFamily="18" charset="0"/>
                <a:ea typeface="+mn-ea"/>
                <a:cs typeface="+mn-cs"/>
              </a:rPr>
              <a:t>полезное и увлекательное. Здесь нет четких правил и законов, поэтому любая идея легко превращается в реальность: раскрашивайте, привязывайте, приклеивайте, насыпайте, наливайте, экспериментируйте…  </a:t>
            </a:r>
            <a:br>
              <a:rPr lang="ru-RU" sz="3100" b="1" i="1" dirty="0">
                <a:effectLst>
                  <a:glow rad="101600">
                    <a:schemeClr val="bg1">
                      <a:lumMod val="75000"/>
                      <a:alpha val="60000"/>
                    </a:schemeClr>
                  </a:glow>
                </a:effectLst>
                <a:latin typeface="Georgia" pitchFamily="18" charset="0"/>
                <a:ea typeface="+mn-ea"/>
                <a:cs typeface="+mn-cs"/>
              </a:rPr>
            </a:br>
            <a:r>
              <a:rPr lang="ru-RU" sz="3100" b="1" i="1" dirty="0">
                <a:effectLst>
                  <a:glow rad="101600">
                    <a:schemeClr val="bg1">
                      <a:lumMod val="75000"/>
                      <a:alpha val="60000"/>
                    </a:schemeClr>
                  </a:glow>
                </a:effectLst>
                <a:latin typeface="Georgia" pitchFamily="18" charset="0"/>
                <a:ea typeface="+mn-ea"/>
                <a:cs typeface="+mn-cs"/>
              </a:rPr>
              <a:t>Главное – делайте музыку вместе, тогда она и малышу, и вам будет приносить отличное творческое настроение! </a:t>
            </a:r>
            <a:r>
              <a:rPr lang="ru-RU" sz="2700" b="1" dirty="0">
                <a:solidFill>
                  <a:srgbClr val="800080"/>
                </a:solidFill>
                <a:latin typeface="Georgia" pitchFamily="18" charset="0"/>
                <a:ea typeface="+mn-ea"/>
                <a:cs typeface="+mn-cs"/>
              </a:rPr>
              <a:t/>
            </a:r>
            <a:br>
              <a:rPr lang="ru-RU" sz="2700" b="1" dirty="0">
                <a:solidFill>
                  <a:srgbClr val="800080"/>
                </a:solidFill>
                <a:latin typeface="Georgia" pitchFamily="18" charset="0"/>
                <a:ea typeface="+mn-ea"/>
                <a:cs typeface="+mn-cs"/>
              </a:rPr>
            </a:b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endParaRPr lang="ru-RU" sz="3600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566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78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48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60648"/>
            <a:ext cx="7848872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3600" b="1" i="1" kern="0" dirty="0" smtClean="0">
                <a:solidFill>
                  <a:srgbClr val="5422AE"/>
                </a:solidFill>
                <a:latin typeface="Georgia" panose="02040502050405020303" pitchFamily="18" charset="0"/>
                <a:ea typeface="+mj-ea"/>
                <a:cs typeface="Arial"/>
              </a:rPr>
              <a:t>Материалы для творчества</a:t>
            </a:r>
            <a:endParaRPr lang="ru-RU" sz="3600" i="1" dirty="0">
              <a:solidFill>
                <a:srgbClr val="5422AE"/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397403"/>
            <a:ext cx="4248472" cy="5460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200" b="1" i="1" dirty="0">
                <a:solidFill>
                  <a:srgbClr val="111111"/>
                </a:solidFill>
                <a:latin typeface="Georgia" panose="02040502050405020303" pitchFamily="18" charset="0"/>
                <a:ea typeface="Times New Roman"/>
                <a:cs typeface="Times New Roman"/>
              </a:rPr>
              <a:t>Чтобы музыкальные инструменты были яркими, привлекательными для детей, можно использовать </a:t>
            </a:r>
            <a:r>
              <a:rPr lang="ru-RU" sz="2200" b="1" i="1" dirty="0" err="1">
                <a:solidFill>
                  <a:srgbClr val="111111"/>
                </a:solidFill>
                <a:latin typeface="Georgia" panose="02040502050405020303" pitchFamily="18" charset="0"/>
                <a:ea typeface="Times New Roman"/>
                <a:cs typeface="Times New Roman"/>
              </a:rPr>
              <a:t>самоклеющуюся</a:t>
            </a:r>
            <a:r>
              <a:rPr lang="ru-RU" sz="2200" b="1" i="1" dirty="0">
                <a:solidFill>
                  <a:srgbClr val="111111"/>
                </a:solidFill>
                <a:latin typeface="Georgia" panose="02040502050405020303" pitchFamily="18" charset="0"/>
                <a:ea typeface="Times New Roman"/>
                <a:cs typeface="Times New Roman"/>
              </a:rPr>
              <a:t> бумагу, цветную бумагу </a:t>
            </a:r>
            <a:r>
              <a:rPr lang="ru-RU" sz="2200" b="1" i="1" dirty="0" err="1">
                <a:solidFill>
                  <a:srgbClr val="111111"/>
                </a:solidFill>
                <a:latin typeface="Georgia" panose="02040502050405020303" pitchFamily="18" charset="0"/>
                <a:ea typeface="Times New Roman"/>
                <a:cs typeface="Times New Roman"/>
              </a:rPr>
              <a:t>пайетки</a:t>
            </a:r>
            <a:r>
              <a:rPr lang="ru-RU" sz="2200" b="1" i="1" dirty="0">
                <a:solidFill>
                  <a:srgbClr val="111111"/>
                </a:solidFill>
                <a:latin typeface="Georgia" panose="02040502050405020303" pitchFamily="18" charset="0"/>
                <a:ea typeface="Times New Roman"/>
                <a:cs typeface="Times New Roman"/>
              </a:rPr>
              <a:t>, бусины, разноцветную тесьму и т. д. Наполнителем лучше всего для звучания подходят крупы: горох, рис, гречка. </a:t>
            </a:r>
            <a:endParaRPr lang="ru-RU" sz="2200" b="1" i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340768"/>
            <a:ext cx="4162000" cy="2376264"/>
          </a:xfrm>
          <a:prstGeom prst="rect">
            <a:avLst/>
          </a:prstGeom>
          <a:ln w="57150">
            <a:solidFill>
              <a:srgbClr val="6309C7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005064"/>
            <a:ext cx="4162000" cy="2687911"/>
          </a:xfrm>
          <a:prstGeom prst="rect">
            <a:avLst/>
          </a:prstGeom>
          <a:ln w="57150">
            <a:solidFill>
              <a:srgbClr val="5422AE"/>
            </a:solidFill>
          </a:ln>
        </p:spPr>
      </p:pic>
    </p:spTree>
    <p:extLst>
      <p:ext uri="{BB962C8B-B14F-4D97-AF65-F5344CB8AC3E}">
        <p14:creationId xmlns:p14="http://schemas.microsoft.com/office/powerpoint/2010/main" val="2733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04664"/>
            <a:ext cx="85689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i="1" dirty="0" smtClean="0">
                <a:solidFill>
                  <a:srgbClr val="6309C7"/>
                </a:solidFill>
                <a:effectLst>
                  <a:glow rad="101600">
                    <a:prstClr val="white">
                      <a:lumMod val="75000"/>
                      <a:alpha val="60000"/>
                    </a:prstClr>
                  </a:glow>
                </a:effectLst>
                <a:latin typeface="Georgia" pitchFamily="18" charset="0"/>
              </a:rPr>
              <a:t>МАРАКАСЫ</a:t>
            </a:r>
            <a:endParaRPr lang="ru-RU" sz="4400" b="1" i="1" dirty="0">
              <a:solidFill>
                <a:srgbClr val="6309C7"/>
              </a:solidFill>
              <a:effectLst>
                <a:glow rad="101600">
                  <a:prstClr val="white">
                    <a:lumMod val="75000"/>
                    <a:alpha val="60000"/>
                  </a:prstClr>
                </a:glow>
              </a:effectLst>
              <a:latin typeface="Georgia" pitchFamily="18" charset="0"/>
            </a:endParaRPr>
          </a:p>
          <a:p>
            <a:pPr>
              <a:lnSpc>
                <a:spcPct val="75000"/>
              </a:lnSpc>
            </a:pPr>
            <a:endParaRPr lang="ru-RU" sz="1600" b="1" i="1" kern="1400" dirty="0">
              <a:solidFill>
                <a:srgbClr val="6309C7"/>
              </a:solidFill>
              <a:latin typeface="Georgia" pitchFamily="18" charset="0"/>
            </a:endParaRPr>
          </a:p>
          <a:p>
            <a:r>
              <a:rPr lang="ru-RU" sz="2400" b="1" i="1" kern="1400" dirty="0">
                <a:latin typeface="Georgia" pitchFamily="18" charset="0"/>
              </a:rPr>
              <a:t>Из цветных пластиковых «киндер сюрпризов», в которые насыпаны бусинки или крупа получаются </a:t>
            </a:r>
            <a:r>
              <a:rPr lang="ru-RU" sz="2400" b="1" i="1" kern="1400" dirty="0" smtClean="0">
                <a:latin typeface="Georgia" pitchFamily="18" charset="0"/>
              </a:rPr>
              <a:t>маракасы. Можно закрепить их на пластмассовых ложках.</a:t>
            </a:r>
            <a:endParaRPr lang="ru-RU" sz="1600" b="1" i="1" kern="1400" dirty="0">
              <a:latin typeface="Georgia" pitchFamily="18" charset="0"/>
            </a:endParaRPr>
          </a:p>
          <a:p>
            <a:r>
              <a:rPr lang="ru-RU" sz="1600" kern="1400" dirty="0">
                <a:solidFill>
                  <a:srgbClr val="000000"/>
                </a:solidFill>
                <a:latin typeface="Times New Roman"/>
              </a:rPr>
              <a:t> </a:t>
            </a:r>
            <a:endParaRPr lang="ru-RU" sz="1600" kern="1400" dirty="0">
              <a:solidFill>
                <a:srgbClr val="000000"/>
              </a:solidFill>
              <a:effectLst/>
              <a:latin typeface="Times New Roman"/>
            </a:endParaRPr>
          </a:p>
        </p:txBody>
      </p:sp>
      <p:pic>
        <p:nvPicPr>
          <p:cNvPr id="8194" name="Picture 2" descr="df3f7f8c6806607dca18474d0bbb44f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7175">
            <a:off x="5299825" y="2988354"/>
            <a:ext cx="3832672" cy="245152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rgbClr val="4D000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4" t="1274" r="-115" b="-420"/>
          <a:stretch/>
        </p:blipFill>
        <p:spPr bwMode="auto">
          <a:xfrm rot="8516496">
            <a:off x="254016" y="3021718"/>
            <a:ext cx="3504287" cy="238479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056" y="4454542"/>
            <a:ext cx="3163887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322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472744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3600" b="1" i="1" dirty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sz="3600" b="1" i="1" dirty="0" smtClean="0">
                <a:solidFill>
                  <a:srgbClr val="7030A0"/>
                </a:solidFill>
                <a:latin typeface="Georgia" pitchFamily="18" charset="0"/>
              </a:rPr>
              <a:t>	</a:t>
            </a:r>
            <a:endParaRPr lang="ru-RU" sz="3600" i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1672155" y="1928273"/>
            <a:ext cx="290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1556791"/>
            <a:ext cx="6413500" cy="4396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117114" y="332655"/>
            <a:ext cx="32223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 smtClean="0">
                <a:solidFill>
                  <a:srgbClr val="6309C7"/>
                </a:solidFill>
                <a:effectLst>
                  <a:glow rad="101600">
                    <a:prstClr val="white">
                      <a:lumMod val="75000"/>
                      <a:alpha val="60000"/>
                    </a:prstClr>
                  </a:glow>
                </a:effectLst>
                <a:latin typeface="Georgia" pitchFamily="18" charset="0"/>
              </a:rPr>
              <a:t>СВИРЕЛЬ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60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85728"/>
            <a:ext cx="8406106" cy="472744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3600" b="1" i="1" dirty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sz="3600" b="1" i="1" dirty="0" smtClean="0">
                <a:solidFill>
                  <a:srgbClr val="7030A0"/>
                </a:solidFill>
                <a:latin typeface="Georgia" pitchFamily="18" charset="0"/>
              </a:rPr>
              <a:t>	</a:t>
            </a:r>
            <a:endParaRPr lang="ru-RU" sz="3600" i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3527" y="685901"/>
            <a:ext cx="8376945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ea typeface="+mj-ea"/>
                <a:cs typeface="+mj-cs"/>
              </a:rPr>
              <a:t>Берём 7 соломинок для сока, картон, пластилин и скотч. </a:t>
            </a:r>
          </a:p>
          <a:p>
            <a:pPr lvl="0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  <a:ea typeface="+mj-ea"/>
                <a:cs typeface="+mj-cs"/>
              </a:rPr>
              <a:t>Отрезаем соломинки по длине так, чтобы разница между ними была около 1 см. Выкладываем их на полоске скотча в ряд по росту так, чтобы верхние концы были на одной линии. </a:t>
            </a:r>
          </a:p>
          <a:p>
            <a:pPr lvl="0">
              <a:spcBef>
                <a:spcPts val="600"/>
              </a:spcBef>
              <a:buClr>
                <a:srgbClr val="FE8637"/>
              </a:buClr>
              <a:buSzPct val="70000"/>
            </a:pPr>
            <a:endParaRPr lang="ru-RU" sz="32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j-ea"/>
              <a:cs typeface="+mj-cs"/>
            </a:endParaRPr>
          </a:p>
          <a:p>
            <a:pPr lvl="0">
              <a:spcBef>
                <a:spcPts val="600"/>
              </a:spcBef>
              <a:buClr>
                <a:srgbClr val="FE8637"/>
              </a:buClr>
              <a:buSzPct val="70000"/>
            </a:pPr>
            <a:endParaRPr kumimoji="0" lang="ru-RU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52700" y="260648"/>
            <a:ext cx="3273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i="1" dirty="0" smtClean="0">
                <a:solidFill>
                  <a:srgbClr val="6309C7"/>
                </a:solidFill>
                <a:effectLst>
                  <a:glow rad="101600">
                    <a:prstClr val="white">
                      <a:lumMod val="75000"/>
                      <a:alpha val="60000"/>
                    </a:prstClr>
                  </a:glow>
                </a:effectLst>
                <a:latin typeface="Georgia" pitchFamily="18" charset="0"/>
              </a:rPr>
              <a:t> </a:t>
            </a:r>
            <a:endParaRPr lang="ru-RU" sz="4400" b="1" i="1" dirty="0">
              <a:solidFill>
                <a:srgbClr val="6309C7"/>
              </a:solidFill>
              <a:effectLst>
                <a:glow rad="101600">
                  <a:prstClr val="white">
                    <a:lumMod val="75000"/>
                    <a:alpha val="60000"/>
                  </a:prstClr>
                </a:glow>
              </a:effectLst>
              <a:latin typeface="Georgia" pitchFamily="18" charset="0"/>
            </a:endParaRPr>
          </a:p>
        </p:txBody>
      </p:sp>
      <p:pic>
        <p:nvPicPr>
          <p:cNvPr id="6" name="Picture 5" descr="картинка №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040" y="3501008"/>
            <a:ext cx="2195736" cy="1791539"/>
          </a:xfrm>
          <a:prstGeom prst="rect">
            <a:avLst/>
          </a:prstGeom>
          <a:noFill/>
        </p:spPr>
      </p:pic>
      <p:pic>
        <p:nvPicPr>
          <p:cNvPr id="7" name="Picture 9" descr="№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 rot="16200000">
            <a:off x="1547664" y="2996952"/>
            <a:ext cx="2592288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0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472744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3600" b="1" i="1" dirty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sz="3600" b="1" i="1" dirty="0" smtClean="0">
                <a:solidFill>
                  <a:srgbClr val="7030A0"/>
                </a:solidFill>
                <a:latin typeface="Georgia" pitchFamily="18" charset="0"/>
              </a:rPr>
              <a:t>	</a:t>
            </a:r>
            <a:endParaRPr lang="ru-RU" sz="3600" i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7298" y="692696"/>
            <a:ext cx="8568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E8637"/>
              </a:buClr>
              <a:buSzPct val="70000"/>
              <a:tabLst>
                <a:tab pos="0" algn="l"/>
              </a:tabLst>
            </a:pPr>
            <a:r>
              <a:rPr lang="ru-RU" sz="2400" b="1" i="1" dirty="0">
                <a:latin typeface="Georgia" pitchFamily="18" charset="0"/>
              </a:rPr>
              <a:t>Обматываем весь ряд трубочек скотчем . Сверху трубок, спереди и сзади для жёсткости и красоты скотчем прикрепляем полоски картона, а нижнее отверстие трубок залепляем кусочками пластилина.</a:t>
            </a: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96952"/>
            <a:ext cx="4535487" cy="3020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158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404664"/>
            <a:ext cx="8064896" cy="609089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lvl="0" indent="-3429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3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 Трусливый заяц»</a:t>
            </a:r>
            <a:endParaRPr lang="ru-RU" alt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16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Жил </a:t>
            </a: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был в лесу заяц – трусишка.</a:t>
            </a: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Вышел однажды заяц из дома,</a:t>
            </a: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А Ёжик в кустах вдруг как зашуршит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altLang="ru-RU" sz="25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шуршалки</a:t>
            </a:r>
            <a:r>
              <a:rPr lang="ru-RU" altLang="ru-RU" sz="2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Испугался заяц  и бежать.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altLang="ru-RU" sz="25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барабан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Бежал , бежал и присел на пенёк отдохнуть,</a:t>
            </a: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А дятел на сосне как застучит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стучит палочками)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Бросился заяц бежать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барабан)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Бежал, бежал</a:t>
            </a: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забежал в самую чащу,</a:t>
            </a: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А там сова крыльями как захлопает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трещотки) 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Заяц </a:t>
            </a: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 есть силы помчался к реке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барабан)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А на берегу речки лягушка сидела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altLang="ru-RU" sz="25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ксилофон)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Увидела она зайца и прыгнула в воду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altLang="ru-RU" sz="25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металофон</a:t>
            </a:r>
            <a:r>
              <a:rPr lang="ru-RU" altLang="ru-RU" sz="25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2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Обрадовался заяц, что лягушка его испугалась и смело поскакал обратно в лес </a:t>
            </a:r>
            <a:r>
              <a:rPr lang="ru-RU" altLang="ru-RU" sz="25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барабан)</a:t>
            </a:r>
            <a:r>
              <a:rPr lang="ru-RU" alt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5026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Musik-SG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4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</a:pP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  <a:t/>
            </a:r>
            <a:br>
              <a:rPr lang="ru-RU" sz="3200" i="1" dirty="0" smtClean="0">
                <a:solidFill>
                  <a:srgbClr val="6309C7"/>
                </a:solidFill>
                <a:latin typeface="Arial Black" pitchFamily="34" charset="0"/>
              </a:rPr>
            </a:br>
            <a:r>
              <a:rPr lang="ru-RU" sz="4000" b="1" kern="1400" dirty="0">
                <a:solidFill>
                  <a:srgbClr val="730000"/>
                </a:solidFill>
                <a:latin typeface="Monotype Corsiva"/>
              </a:rPr>
              <a:t>«Не спешите</a:t>
            </a:r>
            <a:r>
              <a:rPr lang="ru-RU" sz="4000" kern="1400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4000" kern="1400" dirty="0">
                <a:solidFill>
                  <a:srgbClr val="000000"/>
                </a:solidFill>
                <a:latin typeface="Times New Roman"/>
              </a:rPr>
            </a:br>
            <a:r>
              <a:rPr lang="ru-RU" sz="4000" b="1" kern="1400" dirty="0">
                <a:solidFill>
                  <a:srgbClr val="730000"/>
                </a:solidFill>
                <a:latin typeface="Monotype Corsiva"/>
              </a:rPr>
              <a:t>выбрасывать мусор,</a:t>
            </a:r>
            <a:r>
              <a:rPr lang="ru-RU" sz="4000" kern="1400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4000" kern="1400" dirty="0">
                <a:solidFill>
                  <a:srgbClr val="000000"/>
                </a:solidFill>
                <a:latin typeface="Times New Roman"/>
              </a:rPr>
            </a:br>
            <a:r>
              <a:rPr lang="ru-RU" sz="4000" b="1" kern="1400" dirty="0">
                <a:solidFill>
                  <a:srgbClr val="730000"/>
                </a:solidFill>
                <a:latin typeface="Monotype Corsiva"/>
              </a:rPr>
              <a:t>послушайте,</a:t>
            </a:r>
            <a:r>
              <a:rPr lang="ru-RU" sz="4000" kern="1400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4000" kern="1400" dirty="0">
                <a:solidFill>
                  <a:srgbClr val="000000"/>
                </a:solidFill>
                <a:latin typeface="Times New Roman"/>
              </a:rPr>
            </a:br>
            <a:r>
              <a:rPr lang="ru-RU" sz="4000" b="1" kern="1400" dirty="0">
                <a:solidFill>
                  <a:srgbClr val="730000"/>
                </a:solidFill>
                <a:latin typeface="Monotype Corsiva"/>
              </a:rPr>
              <a:t>а вдруг он заиграет!»</a:t>
            </a:r>
            <a:r>
              <a:rPr lang="ru-RU" sz="4000" kern="1400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4000" kern="1400" dirty="0">
                <a:solidFill>
                  <a:srgbClr val="000000"/>
                </a:solidFill>
                <a:latin typeface="Times New Roman"/>
              </a:rPr>
            </a:br>
            <a:r>
              <a:rPr lang="ru-RU" sz="2000" kern="1400" dirty="0">
                <a:solidFill>
                  <a:srgbClr val="000000"/>
                </a:solidFill>
                <a:latin typeface="Times New Roman"/>
              </a:rPr>
              <a:t> </a:t>
            </a:r>
            <a:br>
              <a:rPr lang="ru-RU" sz="2000" kern="1400" dirty="0">
                <a:solidFill>
                  <a:srgbClr val="000000"/>
                </a:solidFill>
                <a:latin typeface="Times New Roman"/>
              </a:rPr>
            </a:br>
            <a:r>
              <a:rPr lang="ru-RU" b="1" i="1" dirty="0" smtClean="0">
                <a:solidFill>
                  <a:srgbClr val="6309C7"/>
                </a:solidFill>
                <a:latin typeface="Georgia" pitchFamily="18" charset="0"/>
              </a:rPr>
              <a:t>Благодарю за внимание!</a:t>
            </a:r>
            <a:endParaRPr lang="ru-RU" b="1" i="1" dirty="0">
              <a:solidFill>
                <a:srgbClr val="6309C7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6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335</Words>
  <Application>Microsoft Office PowerPoint</Application>
  <PresentationFormat>Экран (4:3)</PresentationFormat>
  <Paragraphs>46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Aharoni</vt:lpstr>
      <vt:lpstr>Arial</vt:lpstr>
      <vt:lpstr>Arial Black</vt:lpstr>
      <vt:lpstr>Calibri</vt:lpstr>
      <vt:lpstr>Georgia</vt:lpstr>
      <vt:lpstr>Monotype Corsiva</vt:lpstr>
      <vt:lpstr>Times New Roman</vt:lpstr>
      <vt:lpstr>Тема Office</vt:lpstr>
      <vt:lpstr>   МАСТЕР- КЛАСС  ДЛЯ РОДИТЕЛЕЙ  «Музыку сделаем сами – своими руками»   Изготовление шумовых музыкальных инструментов из бросового материала.   Воспитатель  Руденко О.В.    </vt:lpstr>
      <vt:lpstr>       </vt:lpstr>
      <vt:lpstr>       </vt:lpstr>
      <vt:lpstr> Музыкальный инструмент для маленького ребенка – символ музыки.  Тот, кто играет на нём – почти волшебник.  Играйте чаще с детьми в оркестре и они станут настоящими волшебниками.</vt:lpstr>
      <vt:lpstr>Музыка всегда (наряду с движением, речью и игрушками) являлась необходимым условием общего развития детей.  </vt:lpstr>
      <vt:lpstr>      </vt:lpstr>
      <vt:lpstr>  Игра на детских шумовых инструментах- развивает:  * музыкальный слух  * чувство ритма * музыкальную память  * формирует навыки общения * коммуникативные навыки * навыки мелкой и крупной моторики * слуховые способности * зрительные навыки * тактильные навыки * воображение * самовыражение * творчество</vt:lpstr>
      <vt:lpstr>Изготовление музыкальных инструментов своими руками - занятие полезное и увлекательное. Здесь нет четких правил и законов, поэтому любая идея легко превращается в реальность: раскрашивайте, привязывайте, приклеивайте, насыпайте, наливайте, экспериментируйте…   Главное – делайте музыку вместе, тогда она и малышу, и вам будет приносить отличное творческое настроение!    </vt:lpstr>
      <vt:lpstr>       </vt:lpstr>
      <vt:lpstr>       </vt:lpstr>
      <vt:lpstr>       </vt:lpstr>
      <vt:lpstr>Презентация PowerPoint</vt:lpstr>
      <vt:lpstr>   </vt:lpstr>
      <vt:lpstr>   </vt:lpstr>
      <vt:lpstr>   </vt:lpstr>
      <vt:lpstr>       </vt:lpstr>
      <vt:lpstr>       «Не спешите выбрасывать мусор, послушайте, а вдруг он заиграет!»   Благодарю за внимание!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Nord</cp:lastModifiedBy>
  <cp:revision>73</cp:revision>
  <dcterms:created xsi:type="dcterms:W3CDTF">2014-03-12T07:35:25Z</dcterms:created>
  <dcterms:modified xsi:type="dcterms:W3CDTF">2022-08-09T15:11:39Z</dcterms:modified>
</cp:coreProperties>
</file>