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1" r:id="rId4"/>
    <p:sldId id="259" r:id="rId5"/>
    <p:sldId id="260" r:id="rId6"/>
    <p:sldId id="258" r:id="rId7"/>
  </p:sldIdLst>
  <p:sldSz cx="18288000" cy="10287000"/>
  <p:notesSz cx="6858000" cy="9144000"/>
  <p:embeddedFontLst>
    <p:embeddedFont>
      <p:font typeface="Calibri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484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24" autoAdjust="0"/>
  </p:normalViewPr>
  <p:slideViewPr>
    <p:cSldViewPr>
      <p:cViewPr varScale="1">
        <p:scale>
          <a:sx n="40" d="100"/>
          <a:sy n="40" d="100"/>
        </p:scale>
        <p:origin x="-162" y="-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sv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svg"/><Relationship Id="rId5" Type="http://schemas.openxmlformats.org/officeDocument/2006/relationships/image" Target="../media/image8.png"/><Relationship Id="rId10" Type="http://schemas.openxmlformats.org/officeDocument/2006/relationships/image" Target="../media/image19.svg"/><Relationship Id="rId4" Type="http://schemas.openxmlformats.org/officeDocument/2006/relationships/image" Target="../media/image7.jpe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2.svg"/><Relationship Id="rId7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21.svg"/><Relationship Id="rId4" Type="http://schemas.openxmlformats.org/officeDocument/2006/relationships/image" Target="../media/image11.png"/><Relationship Id="rId9" Type="http://schemas.openxmlformats.org/officeDocument/2006/relationships/image" Target="../media/image25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7.svg"/><Relationship Id="rId7" Type="http://schemas.openxmlformats.org/officeDocument/2006/relationships/image" Target="../media/image29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2.svg"/><Relationship Id="rId10" Type="http://schemas.openxmlformats.org/officeDocument/2006/relationships/image" Target="../media/image18.jpeg"/><Relationship Id="rId4" Type="http://schemas.openxmlformats.org/officeDocument/2006/relationships/image" Target="../media/image6.png"/><Relationship Id="rId9" Type="http://schemas.openxmlformats.org/officeDocument/2006/relationships/image" Target="../media/image31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7" Type="http://schemas.openxmlformats.org/officeDocument/2006/relationships/image" Target="../media/image38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36.sv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40.svg"/><Relationship Id="rId7" Type="http://schemas.openxmlformats.org/officeDocument/2006/relationships/image" Target="../media/image25.svg"/><Relationship Id="rId12" Type="http://schemas.openxmlformats.org/officeDocument/2006/relationships/image" Target="../media/image26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46.svg"/><Relationship Id="rId5" Type="http://schemas.openxmlformats.org/officeDocument/2006/relationships/image" Target="../media/image42.svg"/><Relationship Id="rId10" Type="http://schemas.openxmlformats.org/officeDocument/2006/relationships/image" Target="../media/image25.png"/><Relationship Id="rId4" Type="http://schemas.openxmlformats.org/officeDocument/2006/relationships/image" Target="../media/image23.png"/><Relationship Id="rId9" Type="http://schemas.openxmlformats.org/officeDocument/2006/relationships/image" Target="../media/image4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9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3226930" y="1534967"/>
            <a:ext cx="11834140" cy="791408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13723026" y="6697986"/>
            <a:ext cx="3690602" cy="251631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flipH="1">
            <a:off x="874372" y="3847728"/>
            <a:ext cx="3431913" cy="374514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2590329" y="6923470"/>
            <a:ext cx="3186847" cy="3105728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>
            <a:off x="8090044" y="496743"/>
            <a:ext cx="2225221" cy="21969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4637562" y="3620017"/>
            <a:ext cx="9130183" cy="3303453"/>
            <a:chOff x="20883" y="-68792"/>
            <a:chExt cx="12173577" cy="4404603"/>
          </a:xfrm>
        </p:grpSpPr>
        <p:sp>
          <p:nvSpPr>
            <p:cNvPr id="9" name="TextBox 9"/>
            <p:cNvSpPr txBox="1"/>
            <p:nvPr/>
          </p:nvSpPr>
          <p:spPr>
            <a:xfrm>
              <a:off x="89095" y="-68792"/>
              <a:ext cx="11995388" cy="85784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40"/>
                </a:lnSpc>
              </a:pPr>
              <a:r>
                <a:rPr lang="ru-RU" sz="4800" spc="300" dirty="0">
                  <a:solidFill>
                    <a:srgbClr val="663E2C"/>
                  </a:solidFill>
                </a:rPr>
                <a:t>Классный час</a:t>
              </a:r>
              <a:endParaRPr lang="en-US" sz="4800" spc="300" dirty="0">
                <a:solidFill>
                  <a:srgbClr val="663E2C"/>
                </a:solidFill>
              </a:endParaRP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20883" y="1381156"/>
              <a:ext cx="12173577" cy="29546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ru-RU" sz="7200" b="1" i="1" dirty="0">
                  <a:solidFill>
                    <a:srgbClr val="663E2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Учитель – профессия на все времена</a:t>
              </a:r>
              <a:endParaRPr lang="en-US" sz="7200" b="1" i="1" dirty="0">
                <a:solidFill>
                  <a:srgbClr val="663E2C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6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t="39357"/>
          <a:stretch>
            <a:fillRect/>
          </a:stretch>
        </p:blipFill>
        <p:spPr>
          <a:xfrm flipH="1">
            <a:off x="638701" y="471497"/>
            <a:ext cx="14932072" cy="934400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8EEEAA88-2A93-FF44-8A6C-62D1515E25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72486">
            <a:off x="10741199" y="2263526"/>
            <a:ext cx="6080284" cy="4455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236496">
            <a:off x="13459254" y="436307"/>
            <a:ext cx="1398283" cy="209552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p:blipFill>
        <p:spPr>
          <a:xfrm rot="1398456">
            <a:off x="15101514" y="6979603"/>
            <a:ext cx="2742668" cy="280906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p:blipFill>
        <p:spPr>
          <a:xfrm>
            <a:off x="638701" y="7222160"/>
            <a:ext cx="2809064" cy="2671164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1676400" y="1943100"/>
            <a:ext cx="8763000" cy="60939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ru-RU" sz="3600" dirty="0">
                <a:solidFill>
                  <a:srgbClr val="39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– это уникальная профессия, вне времени, моды и географии. </a:t>
            </a:r>
          </a:p>
          <a:p>
            <a:pPr algn="ctr"/>
            <a:r>
              <a:rPr lang="ru-RU" sz="3600" dirty="0">
                <a:solidFill>
                  <a:srgbClr val="39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Являясь одной из древнейших профессий, она остаётся нужной и востребованной по сей день.</a:t>
            </a:r>
          </a:p>
          <a:p>
            <a:pPr algn="ctr"/>
            <a:endParaRPr lang="ru-RU" sz="3600" dirty="0">
              <a:solidFill>
                <a:srgbClr val="3948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i="1" dirty="0">
                <a:solidFill>
                  <a:srgbClr val="39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«Учитель – профессия сложная, трудоемкая, но самая главная на земле»</a:t>
            </a:r>
          </a:p>
          <a:p>
            <a:pPr algn="ctr"/>
            <a:endParaRPr lang="ru-RU" sz="3600" b="1" i="1" dirty="0">
              <a:solidFill>
                <a:srgbClr val="3948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600" dirty="0">
                <a:solidFill>
                  <a:srgbClr val="39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Учителя, как и родители, связывают поколения людей.</a:t>
            </a:r>
            <a:endParaRPr lang="en-US" sz="3600" dirty="0">
              <a:solidFill>
                <a:srgbClr val="3948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6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t="39357"/>
          <a:stretch>
            <a:fillRect/>
          </a:stretch>
        </p:blipFill>
        <p:spPr>
          <a:xfrm flipH="1">
            <a:off x="1677964" y="471497"/>
            <a:ext cx="14932072" cy="934400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344675">
            <a:off x="15740461" y="4212463"/>
            <a:ext cx="1590727" cy="3707203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5358378" y="542990"/>
            <a:ext cx="10200542" cy="84279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640"/>
              </a:lnSpc>
            </a:pPr>
            <a:r>
              <a:rPr lang="ru-RU" sz="3600" b="1" i="1" dirty="0">
                <a:solidFill>
                  <a:srgbClr val="39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истории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39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Первые школы возникли в странах Древнего мира (Шумер, Вавилон, Египет, Ассирия). Первыми учителями стали жрецы, которые были очень образованными людьми своего времени.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solidFill>
                <a:srgbClr val="3948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39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античный период от педагога требовалось обладание многими знаниями и умениями: красноречием, письмом, музыкой, воинским искусством.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solidFill>
                <a:srgbClr val="3948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39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Средневековье учителями назначались монахи, имевшие склонность к педагогической профессии.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solidFill>
                <a:srgbClr val="3948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39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18-19 веках учитель, как официально признанная профессия, стала массовым явлением в Европе и во всём мире.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solidFill>
                <a:srgbClr val="3948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39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Международный день учителя был установлен в 1994 году ЮНЕСКО и подразделением образования Организации Объединенных наций. Датой праздника стало 5 октября.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1028700" y="1028700"/>
            <a:ext cx="4229870" cy="8003166"/>
            <a:chOff x="0" y="0"/>
            <a:chExt cx="2026314" cy="3833907"/>
          </a:xfrm>
        </p:grpSpPr>
        <p:sp>
          <p:nvSpPr>
            <p:cNvPr id="6" name="Freeform 6"/>
            <p:cNvSpPr/>
            <p:nvPr/>
          </p:nvSpPr>
          <p:spPr>
            <a:xfrm>
              <a:off x="-4213" y="0"/>
              <a:ext cx="2030526" cy="3833907"/>
            </a:xfrm>
            <a:custGeom>
              <a:avLst/>
              <a:gdLst/>
              <a:ahLst/>
              <a:cxnLst/>
              <a:rect l="l" t="t" r="r" b="b"/>
              <a:pathLst>
                <a:path w="2030526" h="3833907">
                  <a:moveTo>
                    <a:pt x="278431" y="16918"/>
                  </a:moveTo>
                  <a:cubicBezTo>
                    <a:pt x="278431" y="16918"/>
                    <a:pt x="604014" y="12258"/>
                    <a:pt x="906248" y="12454"/>
                  </a:cubicBezTo>
                  <a:cubicBezTo>
                    <a:pt x="1135303" y="12671"/>
                    <a:pt x="1756458" y="0"/>
                    <a:pt x="1756458" y="0"/>
                  </a:cubicBezTo>
                  <a:cubicBezTo>
                    <a:pt x="1823922" y="0"/>
                    <a:pt x="1899859" y="0"/>
                    <a:pt x="1978632" y="85073"/>
                  </a:cubicBezTo>
                  <a:cubicBezTo>
                    <a:pt x="2021610" y="131488"/>
                    <a:pt x="2022678" y="240224"/>
                    <a:pt x="2023083" y="320281"/>
                  </a:cubicBezTo>
                  <a:cubicBezTo>
                    <a:pt x="2023083" y="320281"/>
                    <a:pt x="2021379" y="2549646"/>
                    <a:pt x="2021379" y="3071322"/>
                  </a:cubicBezTo>
                  <a:cubicBezTo>
                    <a:pt x="2021379" y="3285481"/>
                    <a:pt x="2030527" y="3584660"/>
                    <a:pt x="2030527" y="3584660"/>
                  </a:cubicBezTo>
                  <a:cubicBezTo>
                    <a:pt x="2030527" y="3713329"/>
                    <a:pt x="2026357" y="3833907"/>
                    <a:pt x="1773519" y="3825772"/>
                  </a:cubicBezTo>
                  <a:cubicBezTo>
                    <a:pt x="1773519" y="3825772"/>
                    <a:pt x="1397047" y="3805474"/>
                    <a:pt x="1143507" y="3813072"/>
                  </a:cubicBezTo>
                  <a:cubicBezTo>
                    <a:pt x="950110" y="3821207"/>
                    <a:pt x="304023" y="3833907"/>
                    <a:pt x="304023" y="3833907"/>
                  </a:cubicBezTo>
                  <a:cubicBezTo>
                    <a:pt x="132548" y="3833907"/>
                    <a:pt x="4213" y="3732837"/>
                    <a:pt x="8532" y="3530290"/>
                  </a:cubicBezTo>
                  <a:cubicBezTo>
                    <a:pt x="8532" y="3530290"/>
                    <a:pt x="9630" y="3031749"/>
                    <a:pt x="4815" y="1207965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D88561"/>
            </a:solidFill>
          </p:spPr>
        </p:sp>
      </p:grpSp>
      <p:pic>
        <p:nvPicPr>
          <p:cNvPr id="2052" name="Picture 4">
            <a:extLst>
              <a:ext uri="{FF2B5EF4-FFF2-40B4-BE49-F238E27FC236}">
                <a16:creationId xmlns:a16="http://schemas.microsoft.com/office/drawing/2014/main" xmlns="" id="{AAF98461-1473-F742-98D2-197522024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6818" y="1564196"/>
            <a:ext cx="3624835" cy="2930591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xmlns="" id="{13091409-CAE5-1444-8221-C7B003745D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070" r="5999"/>
          <a:stretch/>
        </p:blipFill>
        <p:spPr bwMode="auto">
          <a:xfrm>
            <a:off x="1326818" y="5042107"/>
            <a:ext cx="3624835" cy="3402504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3">
            <a:extLst>
              <a:ext uri="{FF2B5EF4-FFF2-40B4-BE49-F238E27FC236}">
                <a16:creationId xmlns:a16="http://schemas.microsoft.com/office/drawing/2014/main" xmlns="" id="{F4EF91C9-381F-DE48-BF8D-BFA4FBE03AE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 rot="19289460" flipH="1">
            <a:off x="432548" y="110245"/>
            <a:ext cx="926411" cy="181326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6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10014220" y="6743700"/>
            <a:ext cx="2717864" cy="2530084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t="39357"/>
          <a:stretch>
            <a:fillRect/>
          </a:stretch>
        </p:blipFill>
        <p:spPr>
          <a:xfrm flipH="1">
            <a:off x="10014220" y="1254998"/>
            <a:ext cx="6768042" cy="423522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t="39357"/>
          <a:stretch>
            <a:fillRect/>
          </a:stretch>
        </p:blipFill>
        <p:spPr>
          <a:xfrm flipH="1">
            <a:off x="1600199" y="5764889"/>
            <a:ext cx="6673582" cy="4176111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13376925" y="5730317"/>
            <a:ext cx="2713385" cy="3301685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12513155" y="8365863"/>
            <a:ext cx="2220462" cy="1332277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0658941" y="1833725"/>
            <a:ext cx="5478599" cy="30777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ru-RU" sz="4000" i="1" dirty="0">
                <a:solidFill>
                  <a:srgbClr val="39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Какими качествами должен обладать человек, если он решил выбрать профессию учителя?</a:t>
            </a:r>
            <a:endParaRPr lang="en-US" sz="4000" i="1" dirty="0">
              <a:solidFill>
                <a:srgbClr val="3948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A41D271-0FB6-B842-9D60-54EE8742502B}"/>
              </a:ext>
            </a:extLst>
          </p:cNvPr>
          <p:cNvSpPr txBox="1"/>
          <p:nvPr/>
        </p:nvSpPr>
        <p:spPr>
          <a:xfrm>
            <a:off x="2197690" y="6743700"/>
            <a:ext cx="5478599" cy="18466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ru-RU" sz="4000" i="1" dirty="0">
                <a:solidFill>
                  <a:srgbClr val="39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ли человек сможет работать учителем?</a:t>
            </a:r>
            <a:endParaRPr lang="en-US" sz="4000" i="1" dirty="0">
              <a:solidFill>
                <a:srgbClr val="3948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xmlns="" id="{23C6D988-2D11-B546-900B-88D142CD2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70419" y="652414"/>
            <a:ext cx="6673582" cy="444631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9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t="39357"/>
          <a:stretch>
            <a:fillRect/>
          </a:stretch>
        </p:blipFill>
        <p:spPr>
          <a:xfrm flipH="1">
            <a:off x="1743436" y="471497"/>
            <a:ext cx="14932072" cy="934400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-6097570">
            <a:off x="15504075" y="3159248"/>
            <a:ext cx="2487924" cy="245626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-1185768">
            <a:off x="882324" y="734055"/>
            <a:ext cx="1313732" cy="2656444"/>
          </a:xfrm>
          <a:prstGeom prst="rect">
            <a:avLst/>
          </a:prstGeom>
        </p:spPr>
      </p:pic>
      <p:sp>
        <p:nvSpPr>
          <p:cNvPr id="13" name="TextBox 8">
            <a:extLst>
              <a:ext uri="{FF2B5EF4-FFF2-40B4-BE49-F238E27FC236}">
                <a16:creationId xmlns:a16="http://schemas.microsoft.com/office/drawing/2014/main" xmlns="" id="{053FB608-AA4F-2C42-A716-5936CEE5559F}"/>
              </a:ext>
            </a:extLst>
          </p:cNvPr>
          <p:cNvSpPr txBox="1"/>
          <p:nvPr/>
        </p:nvSpPr>
        <p:spPr>
          <a:xfrm>
            <a:off x="2541972" y="988516"/>
            <a:ext cx="13335000" cy="83099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ru-RU" sz="3600" b="1" i="1" dirty="0">
                <a:solidFill>
                  <a:srgbClr val="38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 значимые качества личности педагога</a:t>
            </a:r>
          </a:p>
          <a:p>
            <a:pPr algn="ctr"/>
            <a:endParaRPr lang="ru-RU" sz="3600" b="1" i="1" dirty="0">
              <a:solidFill>
                <a:srgbClr val="3848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38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к детям (доброжелательность, отзывчивость, внимательность);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38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оптимизм (вера в силы и возможности позитивного развития ученика);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38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справедливость (честность, совестливость, способность действовать беспристрастно);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38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требовательность к себе и к детям (ответственность, организованность, самокритичность, добросовестность);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38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эмоциональная отзывчивость;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38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современность;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38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креативность (творчество).</a:t>
            </a:r>
          </a:p>
          <a:p>
            <a:endParaRPr lang="ru-RU" sz="3600" dirty="0">
              <a:solidFill>
                <a:srgbClr val="3848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9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t="39357"/>
          <a:stretch>
            <a:fillRect/>
          </a:stretch>
        </p:blipFill>
        <p:spPr>
          <a:xfrm flipH="1">
            <a:off x="2873994" y="1460743"/>
            <a:ext cx="12550756" cy="7853855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4541749" y="5696625"/>
            <a:ext cx="9215246" cy="16619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ru-RU" sz="3600" b="1" i="1" dirty="0">
                <a:solidFill>
                  <a:srgbClr val="3948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– это профессия, и призвание, и ремесло. Но это и искусство, и служение. Служение детям прежде всего...</a:t>
            </a:r>
            <a:endParaRPr lang="en-US" sz="3600" b="1" i="1" dirty="0">
              <a:solidFill>
                <a:srgbClr val="3948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-447594">
            <a:off x="1937492" y="5743390"/>
            <a:ext cx="2303334" cy="2778145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-1068060">
            <a:off x="3171073" y="1222309"/>
            <a:ext cx="1070620" cy="209552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14037873" y="4774049"/>
            <a:ext cx="1504885" cy="350714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flipH="1">
            <a:off x="14622954" y="6527622"/>
            <a:ext cx="2636346" cy="2730678"/>
          </a:xfrm>
          <a:prstGeom prst="rect">
            <a:avLst/>
          </a:prstGeom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xmlns="" id="{F8D4FD89-13F3-994A-8673-35F096F1CD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09455" y="797038"/>
            <a:ext cx="6869090" cy="450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270</Words>
  <Application>Microsoft Macintosh PowerPoint</Application>
  <PresentationFormat>Произвольный</PresentationFormat>
  <Paragraphs>30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</cp:revision>
  <dcterms:created xsi:type="dcterms:W3CDTF">2006-08-16T00:00:00Z</dcterms:created>
  <dcterms:modified xsi:type="dcterms:W3CDTF">2022-11-15T12:46:28Z</dcterms:modified>
  <dc:identifier>DAErg7JStjM</dc:identifier>
</cp:coreProperties>
</file>