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61" r:id="rId6"/>
    <p:sldId id="259" r:id="rId7"/>
    <p:sldId id="260" r:id="rId8"/>
    <p:sldId id="263" r:id="rId9"/>
    <p:sldId id="262" r:id="rId10"/>
    <p:sldId id="264" r:id="rId11"/>
    <p:sldId id="265" r:id="rId12"/>
    <p:sldId id="266" r:id="rId13"/>
    <p:sldId id="271" r:id="rId14"/>
    <p:sldId id="273" r:id="rId15"/>
    <p:sldId id="268" r:id="rId16"/>
    <p:sldId id="272" r:id="rId17"/>
    <p:sldId id="269" r:id="rId18"/>
    <p:sldId id="270" r:id="rId19"/>
    <p:sldId id="274" r:id="rId20"/>
    <p:sldId id="279" r:id="rId21"/>
    <p:sldId id="278" r:id="rId22"/>
    <p:sldId id="276" r:id="rId23"/>
    <p:sldId id="277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02" y="6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C067-F219-431B-8033-10BC281C7D00}" type="datetimeFigureOut">
              <a:rPr lang="ru-RU" smtClean="0"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548A0-EA43-457A-8ED6-29EC372DC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47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C067-F219-431B-8033-10BC281C7D00}" type="datetimeFigureOut">
              <a:rPr lang="ru-RU" smtClean="0"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548A0-EA43-457A-8ED6-29EC372DC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98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C067-F219-431B-8033-10BC281C7D00}" type="datetimeFigureOut">
              <a:rPr lang="ru-RU" smtClean="0"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548A0-EA43-457A-8ED6-29EC372DC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13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C067-F219-431B-8033-10BC281C7D00}" type="datetimeFigureOut">
              <a:rPr lang="ru-RU" smtClean="0"/>
              <a:t>26.09.2022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548A0-EA43-457A-8ED6-29EC372DC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02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C067-F219-431B-8033-10BC281C7D00}" type="datetimeFigureOut">
              <a:rPr lang="ru-RU" smtClean="0"/>
              <a:t>26.09.2022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548A0-EA43-457A-8ED6-29EC372DC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980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C067-F219-431B-8033-10BC281C7D00}" type="datetimeFigureOut">
              <a:rPr lang="ru-RU" smtClean="0"/>
              <a:t>26.09.2022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548A0-EA43-457A-8ED6-29EC372DC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40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C067-F219-431B-8033-10BC281C7D00}" type="datetimeFigureOut">
              <a:rPr lang="ru-RU" smtClean="0"/>
              <a:t>26.09.2022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548A0-EA43-457A-8ED6-29EC372DC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03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C067-F219-431B-8033-10BC281C7D00}" type="datetimeFigureOut">
              <a:rPr lang="ru-RU" smtClean="0"/>
              <a:t>26.09.2022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548A0-EA43-457A-8ED6-29EC372DC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47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C067-F219-431B-8033-10BC281C7D00}" type="datetimeFigureOut">
              <a:rPr lang="ru-RU" smtClean="0"/>
              <a:t>26.09.2022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548A0-EA43-457A-8ED6-29EC372DC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587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C067-F219-431B-8033-10BC281C7D00}" type="datetimeFigureOut">
              <a:rPr lang="ru-RU" smtClean="0"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548A0-EA43-457A-8ED6-29EC372DC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86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8C067-F219-431B-8033-10BC281C7D00}" type="datetimeFigureOut">
              <a:rPr lang="ru-RU" smtClean="0"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548A0-EA43-457A-8ED6-29EC372DC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927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8C067-F219-431B-8033-10BC281C7D00}" type="datetimeFigureOut">
              <a:rPr lang="ru-RU" smtClean="0"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548A0-EA43-457A-8ED6-29EC372DC6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548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3.jp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4.jpg"/><Relationship Id="rId7" Type="http://schemas.openxmlformats.org/officeDocument/2006/relationships/image" Target="../media/image3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jpg"/><Relationship Id="rId11" Type="http://schemas.openxmlformats.org/officeDocument/2006/relationships/image" Target="../media/image42.jpg"/><Relationship Id="rId5" Type="http://schemas.openxmlformats.org/officeDocument/2006/relationships/image" Target="../media/image36.jpg"/><Relationship Id="rId10" Type="http://schemas.openxmlformats.org/officeDocument/2006/relationships/image" Target="../media/image41.jpg"/><Relationship Id="rId4" Type="http://schemas.openxmlformats.org/officeDocument/2006/relationships/image" Target="../media/image35.jpg"/><Relationship Id="rId9" Type="http://schemas.openxmlformats.org/officeDocument/2006/relationships/image" Target="../media/image4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0.jpg"/><Relationship Id="rId4" Type="http://schemas.openxmlformats.org/officeDocument/2006/relationships/image" Target="../media/image4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7" Type="http://schemas.openxmlformats.org/officeDocument/2006/relationships/image" Target="../media/image5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jpg"/><Relationship Id="rId5" Type="http://schemas.openxmlformats.org/officeDocument/2006/relationships/image" Target="../media/image56.jpg"/><Relationship Id="rId4" Type="http://schemas.openxmlformats.org/officeDocument/2006/relationships/image" Target="../media/image5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582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05112" y="3686175"/>
            <a:ext cx="6657974" cy="2047874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МАДОУ детский сад №25 «Солнышко»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Белебеевского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Кураторы: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Клюбанова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Л.П.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62175" y="664370"/>
            <a:ext cx="6972300" cy="1724025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«Образцовая национальная семья»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«Семейные ценности»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686800" y="5734049"/>
            <a:ext cx="1876426" cy="733425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805112" y="2514600"/>
            <a:ext cx="5686425" cy="7096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Гайнутдиновых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Kuraj_-_Bashkirskaya_melodiya_nastoyacshaya_nahodka_(Dydka.co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77575" y="2095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34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996">
        <p:random/>
      </p:transition>
    </mc:Choice>
    <mc:Fallback xmlns="">
      <p:transition spd="slow" advClick="0" advTm="699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55" y="837000"/>
            <a:ext cx="5042703" cy="5184000"/>
          </a:xfr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30" b="2570"/>
          <a:stretch/>
        </p:blipFill>
        <p:spPr>
          <a:xfrm>
            <a:off x="3819885" y="837000"/>
            <a:ext cx="3857625" cy="51435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25" t="7638" r="14964" b="23892"/>
          <a:stretch/>
        </p:blipFill>
        <p:spPr>
          <a:xfrm>
            <a:off x="7636892" y="909000"/>
            <a:ext cx="3608629" cy="5112000"/>
          </a:xfrm>
          <a:prstGeom prst="rect">
            <a:avLst/>
          </a:prstGeom>
        </p:spPr>
      </p:pic>
      <p:sp>
        <p:nvSpPr>
          <p:cNvPr id="9" name="Объект 3"/>
          <p:cNvSpPr txBox="1">
            <a:spLocks/>
          </p:cNvSpPr>
          <p:nvPr/>
        </p:nvSpPr>
        <p:spPr>
          <a:xfrm>
            <a:off x="411968" y="4810125"/>
            <a:ext cx="10722757" cy="11906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Здравствуйте, это я. Меня зовут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Гайнутдинов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Загир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мне 6 лет.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обычный мальчик из посёлка Приютово. Хочу рассказать о себе и своей любимой семье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395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185">
        <p:random/>
      </p:transition>
    </mc:Choice>
    <mc:Fallback xmlns="">
      <p:transition spd="slow" advClick="0" advTm="1118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033" y="112200"/>
            <a:ext cx="3672000" cy="3672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1" r="24028" b="7084"/>
          <a:stretch/>
        </p:blipFill>
        <p:spPr>
          <a:xfrm>
            <a:off x="5355972" y="2698219"/>
            <a:ext cx="3616217" cy="396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528" y="76200"/>
            <a:ext cx="3744000" cy="3744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" y="2661544"/>
            <a:ext cx="3996000" cy="3996000"/>
          </a:xfrm>
          <a:prstGeom prst="rect">
            <a:avLst/>
          </a:prstGeom>
        </p:spPr>
      </p:pic>
      <p:sp>
        <p:nvSpPr>
          <p:cNvPr id="8" name="Объект 3"/>
          <p:cNvSpPr txBox="1">
            <a:spLocks/>
          </p:cNvSpPr>
          <p:nvPr/>
        </p:nvSpPr>
        <p:spPr>
          <a:xfrm>
            <a:off x="5362230" y="418144"/>
            <a:ext cx="6591979" cy="8124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очень люблю  мастерить, помогать по хозяйству и заниматься борьбой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89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605">
        <p:random/>
      </p:transition>
    </mc:Choice>
    <mc:Fallback xmlns="">
      <p:transition spd="slow" advClick="0" advTm="560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2" y="532062"/>
            <a:ext cx="2899758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93" r="7555"/>
          <a:stretch/>
        </p:blipFill>
        <p:spPr>
          <a:xfrm>
            <a:off x="2640540" y="1362966"/>
            <a:ext cx="4015371" cy="4176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736" y="2022483"/>
            <a:ext cx="3132000" cy="4176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3" t="14584" r="9814" b="12500"/>
          <a:stretch/>
        </p:blipFill>
        <p:spPr>
          <a:xfrm>
            <a:off x="8648536" y="2357560"/>
            <a:ext cx="3361585" cy="4212000"/>
          </a:xfrm>
          <a:prstGeom prst="rect">
            <a:avLst/>
          </a:prstGeom>
        </p:spPr>
      </p:pic>
      <p:sp>
        <p:nvSpPr>
          <p:cNvPr id="8" name="Объект 3"/>
          <p:cNvSpPr txBox="1">
            <a:spLocks/>
          </p:cNvSpPr>
          <p:nvPr/>
        </p:nvSpPr>
        <p:spPr>
          <a:xfrm>
            <a:off x="5050687" y="255473"/>
            <a:ext cx="6959434" cy="151153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это мой папа. Его зовут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Разиль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Ахнафович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Он работает  в ЛПУ Награждён грамотами, как лучший по профессии.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209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348">
        <p:random/>
      </p:transition>
    </mc:Choice>
    <mc:Fallback xmlns="">
      <p:transition spd="slow" advClick="0" advTm="1134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24" y="2721454"/>
            <a:ext cx="3960000" cy="3960000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750" y="239929"/>
            <a:ext cx="3960000" cy="396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962" y="2721454"/>
            <a:ext cx="3960000" cy="396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7100" y="261675"/>
            <a:ext cx="3996000" cy="3996000"/>
          </a:xfrm>
          <a:prstGeom prst="rect">
            <a:avLst/>
          </a:prstGeom>
        </p:spPr>
      </p:pic>
      <p:sp>
        <p:nvSpPr>
          <p:cNvPr id="8" name="Объект 3"/>
          <p:cNvSpPr txBox="1">
            <a:spLocks/>
          </p:cNvSpPr>
          <p:nvPr/>
        </p:nvSpPr>
        <p:spPr>
          <a:xfrm>
            <a:off x="9400162" y="4089612"/>
            <a:ext cx="2524126" cy="247551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Мой папа мудрый, внимательный, заботливый муж и отец, хозяйственный мужчина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56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930">
        <p:random/>
      </p:transition>
    </mc:Choice>
    <mc:Fallback xmlns="">
      <p:transition spd="slow" advClick="0" advTm="593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46" y="2643825"/>
            <a:ext cx="4032000" cy="4032000"/>
          </a:xfrm>
          <a:prstGeom prst="rect">
            <a:avLst/>
          </a:prstGeom>
        </p:spPr>
      </p:pic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2026" y="2643825"/>
            <a:ext cx="4032000" cy="4032000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39"/>
          <a:stretch/>
        </p:blipFill>
        <p:spPr>
          <a:xfrm>
            <a:off x="4454520" y="2533651"/>
            <a:ext cx="3089532" cy="3960000"/>
          </a:xfrm>
          <a:prstGeom prst="rect">
            <a:avLst/>
          </a:prstGeom>
        </p:spPr>
      </p:pic>
      <p:sp>
        <p:nvSpPr>
          <p:cNvPr id="6" name="Объект 3"/>
          <p:cNvSpPr txBox="1">
            <a:spLocks/>
          </p:cNvSpPr>
          <p:nvPr/>
        </p:nvSpPr>
        <p:spPr>
          <a:xfrm>
            <a:off x="1457325" y="800595"/>
            <a:ext cx="7911151" cy="93246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это моя мамочка, её зовут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Рамиля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Разуловна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Она работает учителем в школе №5.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19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785">
        <p:random/>
      </p:transition>
    </mc:Choice>
    <mc:Fallback xmlns="">
      <p:transition spd="slow" advClick="0" advTm="578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79" y="781844"/>
            <a:ext cx="5181600" cy="3886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84" t="15972" r="14478"/>
          <a:stretch/>
        </p:blipFill>
        <p:spPr>
          <a:xfrm>
            <a:off x="6534150" y="781844"/>
            <a:ext cx="4925879" cy="4536000"/>
          </a:xfrm>
          <a:prstGeom prst="rect">
            <a:avLst/>
          </a:prstGeom>
        </p:spPr>
      </p:pic>
      <p:sp>
        <p:nvSpPr>
          <p:cNvPr id="5" name="Объект 3"/>
          <p:cNvSpPr txBox="1">
            <a:spLocks/>
          </p:cNvSpPr>
          <p:nvPr/>
        </p:nvSpPr>
        <p:spPr>
          <a:xfrm>
            <a:off x="161925" y="5219700"/>
            <a:ext cx="11915775" cy="126682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Мама ведёт активную жизнь. Победитель в номинации с любовью к профессии 2010г,    2 место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конкурсе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педмастерства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«Тайны успеха»2002г,                   3 место в конкурсе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педмастерства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«Тайны успеха» 2020г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06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4949">
        <p14:pan dir="u"/>
      </p:transition>
    </mc:Choice>
    <mc:Fallback xmlns="">
      <p:transition spd="slow" advClick="0" advTm="494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84" y="439189"/>
            <a:ext cx="3877439" cy="5472000"/>
          </a:xfrm>
          <a:prstGeom prst="rect">
            <a:avLst/>
          </a:prstGeom>
        </p:spPr>
      </p:pic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012" y="439189"/>
            <a:ext cx="4103999" cy="5472000"/>
          </a:xfrm>
        </p:spPr>
      </p:pic>
      <p:sp>
        <p:nvSpPr>
          <p:cNvPr id="5" name="Объект 3"/>
          <p:cNvSpPr txBox="1">
            <a:spLocks/>
          </p:cNvSpPr>
          <p:nvPr/>
        </p:nvSpPr>
        <p:spPr>
          <a:xfrm>
            <a:off x="4048773" y="1229219"/>
            <a:ext cx="3605189" cy="185688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Она внимательная, заботливая, строгая, добрая, самая лучшая мама на свете.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257903"/>
      </p:ext>
    </p:extLst>
  </p:cSld>
  <p:clrMapOvr>
    <a:masterClrMapping/>
  </p:clrMapOvr>
  <p:transition spd="slow" advClick="0" advTm="595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049" y="267494"/>
            <a:ext cx="4464000" cy="3348000"/>
          </a:xfr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" t="8361" r="7917"/>
          <a:stretch/>
        </p:blipFill>
        <p:spPr>
          <a:xfrm>
            <a:off x="101521" y="267494"/>
            <a:ext cx="3998536" cy="3348000"/>
          </a:xfrm>
          <a:prstGeom prst="rect">
            <a:avLst/>
          </a:prstGeom>
        </p:spPr>
      </p:pic>
      <p:sp>
        <p:nvSpPr>
          <p:cNvPr id="9" name="Объект 3"/>
          <p:cNvSpPr txBox="1">
            <a:spLocks/>
          </p:cNvSpPr>
          <p:nvPr/>
        </p:nvSpPr>
        <p:spPr>
          <a:xfrm>
            <a:off x="7984454" y="4173245"/>
            <a:ext cx="3605189" cy="15497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это мои сестрички: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Радмила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Розалия и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Самира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Они очень добрые и весёлые.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Радмила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учится на 1 курсе УГНТУ, Розалия в 9 классе, а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Самира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7 классе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862" y="1384697"/>
            <a:ext cx="3981832" cy="48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1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6357">
        <p14:reveal/>
      </p:transition>
    </mc:Choice>
    <mc:Fallback xmlns="">
      <p:transition spd="slow" advClick="0" advTm="63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9" r="22063"/>
          <a:stretch/>
        </p:blipFill>
        <p:spPr>
          <a:xfrm>
            <a:off x="147638" y="283368"/>
            <a:ext cx="3219450" cy="4351338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5" t="11805" r="9445" b="7917"/>
          <a:stretch/>
        </p:blipFill>
        <p:spPr>
          <a:xfrm>
            <a:off x="3874262" y="283368"/>
            <a:ext cx="4152900" cy="55054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901" t="21528" r="7901" b="5555"/>
          <a:stretch/>
        </p:blipFill>
        <p:spPr>
          <a:xfrm>
            <a:off x="8099139" y="283368"/>
            <a:ext cx="3749144" cy="4860000"/>
          </a:xfrm>
          <a:prstGeom prst="rect">
            <a:avLst/>
          </a:prstGeom>
        </p:spPr>
      </p:pic>
      <p:sp>
        <p:nvSpPr>
          <p:cNvPr id="10" name="Объект 3"/>
          <p:cNvSpPr txBox="1">
            <a:spLocks/>
          </p:cNvSpPr>
          <p:nvPr/>
        </p:nvSpPr>
        <p:spPr>
          <a:xfrm>
            <a:off x="8243094" y="4238625"/>
            <a:ext cx="3605189" cy="21050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Сёстры призёры, победители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дипломаты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олимпиад конкурсов различного уровня.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418165"/>
      </p:ext>
    </p:extLst>
  </p:cSld>
  <p:clrMapOvr>
    <a:masterClrMapping/>
  </p:clrMapOvr>
  <p:transition spd="slow" advClick="0" advTm="5719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63" y="319575"/>
            <a:ext cx="6912000" cy="388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28"/>
          <a:stretch/>
        </p:blipFill>
        <p:spPr>
          <a:xfrm>
            <a:off x="7720486" y="319575"/>
            <a:ext cx="4150432" cy="4824000"/>
          </a:xfrm>
          <a:prstGeom prst="rect">
            <a:avLst/>
          </a:prstGeom>
        </p:spPr>
      </p:pic>
      <p:sp>
        <p:nvSpPr>
          <p:cNvPr id="9" name="Объект 3"/>
          <p:cNvSpPr txBox="1">
            <a:spLocks/>
          </p:cNvSpPr>
          <p:nvPr/>
        </p:nvSpPr>
        <p:spPr>
          <a:xfrm>
            <a:off x="182363" y="4527150"/>
            <a:ext cx="9815488" cy="19308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Радмила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призёр конкурса «Урал батыр» 1 место Белебей Планета детства 1 место  в исполнении на аккордеоне2013г. Розалия призёр Республиканского этапа Кубка Гагарина 2 место, 1 место Белебей – Планета детства 2014г, 1 место 100 лет , Лауреат1 степени 2016 г.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Самира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победитель личного этапа Кубка Гагарина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41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260">
        <p:random/>
      </p:transition>
    </mc:Choice>
    <mc:Fallback xmlns="">
      <p:transition spd="slow" advClick="0" advTm="626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27" y="837000"/>
            <a:ext cx="10842345" cy="5184000"/>
          </a:xfrm>
        </p:spPr>
      </p:pic>
    </p:spTree>
    <p:extLst>
      <p:ext uri="{BB962C8B-B14F-4D97-AF65-F5344CB8AC3E}">
        <p14:creationId xmlns:p14="http://schemas.microsoft.com/office/powerpoint/2010/main" val="321602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934">
        <p:random/>
      </p:transition>
    </mc:Choice>
    <mc:Fallback xmlns="">
      <p:transition spd="slow" advClick="0" advTm="5934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1" y="2330450"/>
            <a:ext cx="3229508" cy="4351338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913" y="288000"/>
            <a:ext cx="3307502" cy="432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468" y="2330450"/>
            <a:ext cx="3270383" cy="432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636" y="216000"/>
            <a:ext cx="3029809" cy="4392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736" y="2294450"/>
            <a:ext cx="3362290" cy="4356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749" y="216000"/>
            <a:ext cx="3168325" cy="4356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033" y="2276450"/>
            <a:ext cx="3100238" cy="4356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1500" y="206450"/>
            <a:ext cx="3186000" cy="4248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2804" y="2430125"/>
            <a:ext cx="3186000" cy="42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09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671">
        <p:random/>
      </p:transition>
    </mc:Choice>
    <mc:Fallback xmlns="">
      <p:transition spd="slow" advClick="0" advTm="567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4" name="Объект 3"/>
          <p:cNvSpPr txBox="1">
            <a:spLocks/>
          </p:cNvSpPr>
          <p:nvPr/>
        </p:nvSpPr>
        <p:spPr>
          <a:xfrm>
            <a:off x="6643711" y="1440793"/>
            <a:ext cx="3605189" cy="373281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это любимые бабушка и дедушка.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Гульсина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Хафизовна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ветеран труда, работала в колхозе 45 лет.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Ахнаф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Галлямутдинович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ветеран труда. животновод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83" y="373200"/>
            <a:ext cx="6106563" cy="58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26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219">
        <p:random/>
      </p:transition>
    </mc:Choice>
    <mc:Fallback xmlns="">
      <p:transition spd="slow" advClick="0" advTm="6219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66" y="215900"/>
            <a:ext cx="9519146" cy="5652000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93" y="215900"/>
            <a:ext cx="3402882" cy="4351338"/>
          </a:xfrm>
        </p:spPr>
      </p:pic>
      <p:sp>
        <p:nvSpPr>
          <p:cNvPr id="5" name="Объект 3"/>
          <p:cNvSpPr txBox="1">
            <a:spLocks/>
          </p:cNvSpPr>
          <p:nvPr/>
        </p:nvSpPr>
        <p:spPr>
          <a:xfrm>
            <a:off x="193933" y="3530425"/>
            <a:ext cx="3605189" cy="278507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Дядя со стороны мамы Гафаров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Мазит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Габдулхакович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ветеран ВОВ, воевал в пехотных войсках, вернулся с войны в 1946году.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3"/>
          <p:cNvSpPr txBox="1">
            <a:spLocks/>
          </p:cNvSpPr>
          <p:nvPr/>
        </p:nvSpPr>
        <p:spPr>
          <a:xfrm>
            <a:off x="8156833" y="4407711"/>
            <a:ext cx="3605189" cy="160256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роду у папы и мамы есть долгожители: прабабушка мамы прожила до 98 лет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6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61">
        <p:random/>
      </p:transition>
    </mc:Choice>
    <mc:Fallback xmlns="">
      <p:transition spd="slow" advClick="0" advTm="6061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Объект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0" t="13208" r="2062" b="14994"/>
          <a:stretch/>
        </p:blipFill>
        <p:spPr>
          <a:xfrm>
            <a:off x="1398373" y="369000"/>
            <a:ext cx="8012277" cy="6120000"/>
          </a:xfrm>
          <a:prstGeom prst="rect">
            <a:avLst/>
          </a:prstGeom>
        </p:spPr>
      </p:pic>
      <p:sp>
        <p:nvSpPr>
          <p:cNvPr id="8" name="Объект 3"/>
          <p:cNvSpPr txBox="1">
            <a:spLocks/>
          </p:cNvSpPr>
          <p:nvPr/>
        </p:nvSpPr>
        <p:spPr>
          <a:xfrm>
            <a:off x="9570406" y="5454897"/>
            <a:ext cx="2461838" cy="94590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это наши родственники. 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55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35">
        <p:random/>
      </p:transition>
    </mc:Choice>
    <mc:Fallback xmlns="">
      <p:transition spd="slow" advClick="0" advTm="6035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60" y="304800"/>
            <a:ext cx="9040558" cy="6084000"/>
          </a:xfrm>
          <a:prstGeom prst="rect">
            <a:avLst/>
          </a:prstGeom>
        </p:spPr>
      </p:pic>
      <p:sp>
        <p:nvSpPr>
          <p:cNvPr id="8" name="Объект 3"/>
          <p:cNvSpPr txBox="1">
            <a:spLocks/>
          </p:cNvSpPr>
          <p:nvPr/>
        </p:nvSpPr>
        <p:spPr>
          <a:xfrm>
            <a:off x="9570406" y="5454897"/>
            <a:ext cx="2461838" cy="94590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любим проводить с ними праздники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79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487">
        <p:random/>
      </p:transition>
    </mc:Choice>
    <mc:Fallback xmlns="">
      <p:transition spd="slow" advClick="0" advTm="5487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6058" y="448327"/>
            <a:ext cx="3401999" cy="4536000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14" y="448327"/>
            <a:ext cx="3375000" cy="4500000"/>
          </a:xfrm>
          <a:prstGeom prst="rect">
            <a:avLst/>
          </a:prstGeom>
        </p:spPr>
      </p:pic>
      <p:sp>
        <p:nvSpPr>
          <p:cNvPr id="10" name="Объект 3"/>
          <p:cNvSpPr txBox="1">
            <a:spLocks/>
          </p:cNvSpPr>
          <p:nvPr/>
        </p:nvSpPr>
        <p:spPr>
          <a:xfrm>
            <a:off x="3769028" y="4408327"/>
            <a:ext cx="4282160" cy="225446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Вот такая у нас дружная семья. Любим активный труд и активный отдых. Любим путешествовать по родному краю, заниматься спортом.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1" r="11025" b="10494"/>
          <a:stretch/>
        </p:blipFill>
        <p:spPr>
          <a:xfrm>
            <a:off x="3493468" y="448327"/>
            <a:ext cx="4970493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46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684">
        <p:random/>
      </p:transition>
    </mc:Choice>
    <mc:Fallback xmlns="">
      <p:transition spd="slow" advClick="0" advTm="568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95" y="3199313"/>
            <a:ext cx="4656000" cy="3492000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445" y="260513"/>
            <a:ext cx="4815550" cy="5364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9" t="25139" r="-833" b="695"/>
          <a:stretch/>
        </p:blipFill>
        <p:spPr>
          <a:xfrm>
            <a:off x="115651" y="169273"/>
            <a:ext cx="6458814" cy="3384000"/>
          </a:xfrm>
          <a:prstGeom prst="rect">
            <a:avLst/>
          </a:prstGeom>
        </p:spPr>
      </p:pic>
      <p:sp>
        <p:nvSpPr>
          <p:cNvPr id="13" name="Объект 3"/>
          <p:cNvSpPr txBox="1">
            <a:spLocks/>
          </p:cNvSpPr>
          <p:nvPr/>
        </p:nvSpPr>
        <p:spPr>
          <a:xfrm>
            <a:off x="4806339" y="5105637"/>
            <a:ext cx="5315104" cy="155877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Девиз нашей семьи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«живём, любовь свою храня,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сможем всё, ведь – мы семья!</a:t>
            </a:r>
          </a:p>
        </p:txBody>
      </p:sp>
    </p:spTree>
    <p:extLst>
      <p:ext uri="{BB962C8B-B14F-4D97-AF65-F5344CB8AC3E}">
        <p14:creationId xmlns:p14="http://schemas.microsoft.com/office/powerpoint/2010/main" val="76499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875">
        <p:random/>
      </p:transition>
    </mc:Choice>
    <mc:Fallback xmlns="">
      <p:transition spd="slow" advClick="0" advTm="587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906" y="158775"/>
            <a:ext cx="4992000" cy="374400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" y="158775"/>
            <a:ext cx="4944000" cy="370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" y="3039269"/>
            <a:ext cx="4896000" cy="3672000"/>
          </a:xfrm>
          <a:prstGeom prst="rect">
            <a:avLst/>
          </a:prstGeom>
        </p:spPr>
      </p:pic>
      <p:pic>
        <p:nvPicPr>
          <p:cNvPr id="8" name="Объект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586" y="2948375"/>
            <a:ext cx="4848000" cy="3636000"/>
          </a:xfrm>
          <a:prstGeom prst="rect">
            <a:avLst/>
          </a:prstGeom>
        </p:spPr>
      </p:pic>
      <p:pic>
        <p:nvPicPr>
          <p:cNvPr id="9" name="Объект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906" y="158775"/>
            <a:ext cx="2889000" cy="3852000"/>
          </a:xfrm>
          <a:prstGeom prst="rect">
            <a:avLst/>
          </a:prstGeom>
        </p:spPr>
      </p:pic>
      <p:sp>
        <p:nvSpPr>
          <p:cNvPr id="10" name="Объект 3"/>
          <p:cNvSpPr txBox="1">
            <a:spLocks/>
          </p:cNvSpPr>
          <p:nvPr/>
        </p:nvSpPr>
        <p:spPr>
          <a:xfrm>
            <a:off x="4457544" y="4003078"/>
            <a:ext cx="2790979" cy="242788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Любите и цените счастье, оно рождается в семье. Что может быть его дороже на этой сказочной земле!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00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770">
        <p:random/>
      </p:transition>
    </mc:Choice>
    <mc:Fallback xmlns="">
      <p:transition spd="slow" advClick="0" advTm="577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602" y="411987"/>
            <a:ext cx="9327032" cy="6048000"/>
          </a:xfrm>
        </p:spPr>
      </p:pic>
    </p:spTree>
    <p:extLst>
      <p:ext uri="{BB962C8B-B14F-4D97-AF65-F5344CB8AC3E}">
        <p14:creationId xmlns:p14="http://schemas.microsoft.com/office/powerpoint/2010/main" val="199844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161">
        <p:random/>
      </p:transition>
    </mc:Choice>
    <mc:Fallback xmlns="">
      <p:transition spd="slow" advClick="0" advTm="4161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Объект 3"/>
          <p:cNvSpPr txBox="1">
            <a:spLocks/>
          </p:cNvSpPr>
          <p:nvPr/>
        </p:nvSpPr>
        <p:spPr>
          <a:xfrm>
            <a:off x="371475" y="161926"/>
            <a:ext cx="11460525" cy="629806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ШЕЖЕРЕ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Родоначальником семейства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Гайнутдиновых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был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Соендек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родом из республики Татарстан,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Мензелинский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 деревня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Сарташ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По архивным записям это начало 15 века. У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Соендека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сын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Куандык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Куандыка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Мирсалим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По каким причинам и когда наши предки переехали в Башкортостан,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бижбулякский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районмы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сведений не нашли. У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Мирсалима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Альмухаммет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он родился в 1670 году в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Бижбулякском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районе селе Аитово. У него было 5 сына: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Калимулла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Гайнетдин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Гайнан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Гадельша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..Более подробных сведений об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Альмухаммете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мы не нашли.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Наша фамилия берёт начало с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Гайнетдина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 него было 3 сына: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Хабибрахман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Юсуп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Галяутдин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Галяутдин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это мой прапрадедушка. Он был кузнецом, имел свою кузню.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Галяутдина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1901 году родился сын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Галляметдин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который был отцом моего дедушки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Ахнафа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Галлям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женился на жительнице этого же села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Гульямал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из-за того, что на территории села Аитово не было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свбодных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земель, молодая пара взяла в аренду участок земли в селе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Вахитово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Галлям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Гульямал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занимались животноводством и земледелием. Прадедушка продолжал заниматься  кузнечным делом, не забывая секреты своего отца. В семье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Галляма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Гульямал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друг за другом родились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Яхыя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Аклима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Акнаф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Заниф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годы революции за то, что прадедушка держал в помощниках подсобных рабочих, семью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Гайнутдиновых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раскулачили, и дедушке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Акнафу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очень рано пришлось познать нищету и лишения, так как отца и мать отправили в ссылку. Голод и нищета военных лет застала дедушку в детские годы. Он часто рассказывает, как приходилось утолять голод в лесу разными травами и кореньями. Дед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Ахнаф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использовал азы кузнечного дела, перенятые от отца. По возвращению родителей восстановили кузню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789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1080">
        <p:random/>
      </p:transition>
    </mc:Choice>
    <mc:Fallback xmlns="">
      <p:transition spd="slow" advClick="0" advTm="2108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10" name="Объект 3"/>
          <p:cNvSpPr txBox="1">
            <a:spLocks/>
          </p:cNvSpPr>
          <p:nvPr/>
        </p:nvSpPr>
        <p:spPr>
          <a:xfrm>
            <a:off x="371475" y="228600"/>
            <a:ext cx="11460525" cy="63722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образовался колхоз, прадедушку отправили работать кузнецом. Вот однажды приехал мельник из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Куналея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И попросит его оковать телегу, а за работу заплатил мельничными жерновами. Прадедушка нашел место этим жерновам и построил мельницу у себя дома, к нему все ходили и приезжали, мололи зерно.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Гайнутдинов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Галлям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прожил 77 лет и оставил после себя добрую память. Дедушка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Ахнаф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женился на рано осиротевшей девушке из села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Елбулак-тамак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Гульсиме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 них родилось 5 детей: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Расим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Альфина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Рамиль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Разиль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Альберт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Гайнутдинов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Расим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Ахнафович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1961 года рождения , женат, двое детей: Динар и Гузель.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Аднагулова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Альфина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Ахнафовна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-1963 года рождения, замужем, имеет двоих детей :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Гульназ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Артур.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Гайнутдинов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рамиль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Ахнафович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-1969 года рождения , женат, имеет  двоих детей: Ирина 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Рамита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Гайнутдинов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Альберт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Ахнафович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-1982 года рождения , женат, имеет сына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Родственники по линии мамы-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носители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фамилии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Газиевых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Род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Газиевых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начинается  с представителя -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Занаб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бабая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зажиточного крестьянина, мне он приходится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прапрапрадедушкой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Прапрадедушка Гази сменил фамилию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Занаминовых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азиевых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Его сын Салах приходится дедушкой моей маме. Он был уважаемым ветеринаром. Представительницы женского рода семьи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Газиевых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отличаются долголетием. Прабабушка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Бибиямал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прожила до 98 лет. Совсем немного не дожила до своего 99летия сестра прадедушки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Хатима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которая умерла совсем недавно  в ноябре 2010 года. Прабабушка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Бибиямал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была хорошей швеёй. Её способности передались моей маме.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Изучив семейные архивы, фотоальбомы, аттестаты, трудовые книжки, свидетельства  рождении, паспорта, мною было составлено генеалогическое древо, в котором найден самый древний предок –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Соендек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родившийся в 15 веке.. И я по отношению к нему являюсь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прапрапрапрапрапраправнучкой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34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2342">
        <p:random/>
      </p:transition>
    </mc:Choice>
    <mc:Fallback xmlns="">
      <p:transition spd="slow" advClick="0" advTm="22342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829</TotalTime>
  <Words>983</Words>
  <Application>Microsoft Office PowerPoint</Application>
  <PresentationFormat>Широкоэкранный</PresentationFormat>
  <Paragraphs>38</Paragraphs>
  <Slides>23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Тема Office</vt:lpstr>
      <vt:lpstr>МАДОУ детский сад №25 «Солнышко»   Белебеевского района Кураторы:                 Клюбанова Л.П.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SPecialiST</dc:creator>
  <cp:lastModifiedBy>RePack by SPecialiST</cp:lastModifiedBy>
  <cp:revision>62</cp:revision>
  <dcterms:created xsi:type="dcterms:W3CDTF">2020-11-28T11:28:01Z</dcterms:created>
  <dcterms:modified xsi:type="dcterms:W3CDTF">2022-09-26T06:00:51Z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