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94" r:id="rId5"/>
    <p:sldId id="282" r:id="rId6"/>
    <p:sldId id="292" r:id="rId7"/>
    <p:sldId id="297" r:id="rId8"/>
    <p:sldId id="298" r:id="rId9"/>
    <p:sldId id="299" r:id="rId10"/>
    <p:sldId id="296" r:id="rId11"/>
    <p:sldId id="295" r:id="rId12"/>
    <p:sldId id="293" r:id="rId13"/>
    <p:sldId id="300" r:id="rId14"/>
    <p:sldId id="303" r:id="rId15"/>
    <p:sldId id="305" r:id="rId16"/>
    <p:sldId id="304" r:id="rId17"/>
    <p:sldId id="301" r:id="rId18"/>
    <p:sldId id="291" r:id="rId19"/>
    <p:sldId id="302" r:id="rId20"/>
    <p:sldId id="285" r:id="rId21"/>
    <p:sldId id="286" r:id="rId22"/>
    <p:sldId id="287" r:id="rId23"/>
    <p:sldId id="289" r:id="rId24"/>
    <p:sldId id="290" r:id="rId25"/>
    <p:sldId id="288" r:id="rId26"/>
    <p:sldId id="283" r:id="rId27"/>
    <p:sldId id="284" r:id="rId28"/>
    <p:sldId id="260" r:id="rId29"/>
    <p:sldId id="261" r:id="rId30"/>
    <p:sldId id="268" r:id="rId31"/>
    <p:sldId id="269" r:id="rId32"/>
    <p:sldId id="270" r:id="rId33"/>
    <p:sldId id="271" r:id="rId34"/>
    <p:sldId id="272" r:id="rId35"/>
    <p:sldId id="273" r:id="rId36"/>
    <p:sldId id="277" r:id="rId37"/>
    <p:sldId id="275" r:id="rId38"/>
    <p:sldId id="279" r:id="rId39"/>
    <p:sldId id="274" r:id="rId40"/>
    <p:sldId id="278" r:id="rId41"/>
    <p:sldId id="281" r:id="rId42"/>
    <p:sldId id="280" r:id="rId43"/>
    <p:sldId id="276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F6F"/>
    <a:srgbClr val="358B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-2736" y="-10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EE9D5-E8F2-4764-A191-EB5E9C0608A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1CCA-F85D-4264-BF67-42CB60B7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041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EE9D5-E8F2-4764-A191-EB5E9C0608A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1CCA-F85D-4264-BF67-42CB60B7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44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EE9D5-E8F2-4764-A191-EB5E9C0608A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1CCA-F85D-4264-BF67-42CB60B7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162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EE9D5-E8F2-4764-A191-EB5E9C0608A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1CCA-F85D-4264-BF67-42CB60B7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265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EE9D5-E8F2-4764-A191-EB5E9C0608A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1CCA-F85D-4264-BF67-42CB60B7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020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EE9D5-E8F2-4764-A191-EB5E9C0608A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1CCA-F85D-4264-BF67-42CB60B7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902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EE9D5-E8F2-4764-A191-EB5E9C0608A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1CCA-F85D-4264-BF67-42CB60B7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798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EE9D5-E8F2-4764-A191-EB5E9C0608A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1CCA-F85D-4264-BF67-42CB60B7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686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EE9D5-E8F2-4764-A191-EB5E9C0608A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1CCA-F85D-4264-BF67-42CB60B7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488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EE9D5-E8F2-4764-A191-EB5E9C0608A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1CCA-F85D-4264-BF67-42CB60B7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925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EE9D5-E8F2-4764-A191-EB5E9C0608A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71CCA-F85D-4264-BF67-42CB60B7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161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EE9D5-E8F2-4764-A191-EB5E9C0608AA}" type="datetimeFigureOut">
              <a:rPr lang="en-US" smtClean="0"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71CCA-F85D-4264-BF67-42CB60B7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885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37.xml"/><Relationship Id="rId13" Type="http://schemas.openxmlformats.org/officeDocument/2006/relationships/slide" Target="slide16.xml"/><Relationship Id="rId18" Type="http://schemas.openxmlformats.org/officeDocument/2006/relationships/slide" Target="slide29.xml"/><Relationship Id="rId26" Type="http://schemas.openxmlformats.org/officeDocument/2006/relationships/slide" Target="slide35.xml"/><Relationship Id="rId39" Type="http://schemas.openxmlformats.org/officeDocument/2006/relationships/slide" Target="slide21.xml"/><Relationship Id="rId3" Type="http://schemas.openxmlformats.org/officeDocument/2006/relationships/slide" Target="slide5.xml"/><Relationship Id="rId21" Type="http://schemas.openxmlformats.org/officeDocument/2006/relationships/slide" Target="slide31.xml"/><Relationship Id="rId34" Type="http://schemas.openxmlformats.org/officeDocument/2006/relationships/slide" Target="slide24.xml"/><Relationship Id="rId7" Type="http://schemas.openxmlformats.org/officeDocument/2006/relationships/slide" Target="slide36.xml"/><Relationship Id="rId12" Type="http://schemas.openxmlformats.org/officeDocument/2006/relationships/slide" Target="slide40.xml"/><Relationship Id="rId17" Type="http://schemas.openxmlformats.org/officeDocument/2006/relationships/slide" Target="slide28.xml"/><Relationship Id="rId25" Type="http://schemas.openxmlformats.org/officeDocument/2006/relationships/slide" Target="slide17.xml"/><Relationship Id="rId33" Type="http://schemas.openxmlformats.org/officeDocument/2006/relationships/slide" Target="slide27.xml"/><Relationship Id="rId38" Type="http://schemas.openxmlformats.org/officeDocument/2006/relationships/slide" Target="slide11.xml"/><Relationship Id="rId2" Type="http://schemas.openxmlformats.org/officeDocument/2006/relationships/slide" Target="slide4.xml"/><Relationship Id="rId16" Type="http://schemas.openxmlformats.org/officeDocument/2006/relationships/slide" Target="slide43.xml"/><Relationship Id="rId20" Type="http://schemas.openxmlformats.org/officeDocument/2006/relationships/slide" Target="slide30.xml"/><Relationship Id="rId29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39.xml"/><Relationship Id="rId24" Type="http://schemas.openxmlformats.org/officeDocument/2006/relationships/slide" Target="slide34.xml"/><Relationship Id="rId32" Type="http://schemas.openxmlformats.org/officeDocument/2006/relationships/slide" Target="slide19.xml"/><Relationship Id="rId37" Type="http://schemas.openxmlformats.org/officeDocument/2006/relationships/slide" Target="slide26.xml"/><Relationship Id="rId40" Type="http://schemas.openxmlformats.org/officeDocument/2006/relationships/slide" Target="slide25.xml"/><Relationship Id="rId5" Type="http://schemas.openxmlformats.org/officeDocument/2006/relationships/slide" Target="slide7.xml"/><Relationship Id="rId15" Type="http://schemas.openxmlformats.org/officeDocument/2006/relationships/slide" Target="slide42.xml"/><Relationship Id="rId23" Type="http://schemas.openxmlformats.org/officeDocument/2006/relationships/slide" Target="slide33.xml"/><Relationship Id="rId28" Type="http://schemas.openxmlformats.org/officeDocument/2006/relationships/slide" Target="slide9.xml"/><Relationship Id="rId36" Type="http://schemas.openxmlformats.org/officeDocument/2006/relationships/slide" Target="slide22.xml"/><Relationship Id="rId10" Type="http://schemas.openxmlformats.org/officeDocument/2006/relationships/slide" Target="slide14.xml"/><Relationship Id="rId19" Type="http://schemas.openxmlformats.org/officeDocument/2006/relationships/slide" Target="slide13.xml"/><Relationship Id="rId31" Type="http://schemas.openxmlformats.org/officeDocument/2006/relationships/slide" Target="slide10.xml"/><Relationship Id="rId4" Type="http://schemas.openxmlformats.org/officeDocument/2006/relationships/slide" Target="slide6.xml"/><Relationship Id="rId9" Type="http://schemas.openxmlformats.org/officeDocument/2006/relationships/slide" Target="slide38.xml"/><Relationship Id="rId14" Type="http://schemas.openxmlformats.org/officeDocument/2006/relationships/slide" Target="slide41.xml"/><Relationship Id="rId22" Type="http://schemas.openxmlformats.org/officeDocument/2006/relationships/slide" Target="slide32.xml"/><Relationship Id="rId27" Type="http://schemas.openxmlformats.org/officeDocument/2006/relationships/slide" Target="slide15.xml"/><Relationship Id="rId30" Type="http://schemas.openxmlformats.org/officeDocument/2006/relationships/slide" Target="slide20.xml"/><Relationship Id="rId35" Type="http://schemas.openxmlformats.org/officeDocument/2006/relationships/slide" Target="slide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slide" Target="slid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slide" Target="slide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slide" Target="slide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20.png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22.png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slide" Target="slide3.xml"/><Relationship Id="rId4" Type="http://schemas.openxmlformats.org/officeDocument/2006/relationships/image" Target="../media/image2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slide" Target="slide3.xml"/><Relationship Id="rId4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slide" Target="slide3.xml"/><Relationship Id="rId4" Type="http://schemas.openxmlformats.org/officeDocument/2006/relationships/image" Target="../media/image2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slide" Target="slide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slide" Target="slide3.xml"/><Relationship Id="rId4" Type="http://schemas.openxmlformats.org/officeDocument/2006/relationships/image" Target="../media/image3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slide" Target="slide3.xml"/><Relationship Id="rId4" Type="http://schemas.openxmlformats.org/officeDocument/2006/relationships/image" Target="../media/image3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slide" Target="slide3.xml"/><Relationship Id="rId4" Type="http://schemas.openxmlformats.org/officeDocument/2006/relationships/image" Target="../media/image3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6312" y="2091627"/>
            <a:ext cx="4151376" cy="2387600"/>
          </a:xfrm>
        </p:spPr>
        <p:txBody>
          <a:bodyPr/>
          <a:lstStyle/>
          <a:p>
            <a:r>
              <a:rPr lang="ru-RU" sz="6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Клетка</a:t>
            </a:r>
            <a:endParaRPr lang="en-US" sz="4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562158"/>
            <a:ext cx="6858000" cy="165576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6F6F"/>
                </a:solidFill>
                <a:latin typeface="Times New Roman" pitchFamily="18" charset="0"/>
                <a:cs typeface="Times New Roman" pitchFamily="18" charset="0"/>
              </a:rPr>
              <a:t>Урок-зачет</a:t>
            </a:r>
            <a:endParaRPr lang="en-US" sz="2800" dirty="0">
              <a:solidFill>
                <a:srgbClr val="FF6F6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597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6F6F"/>
                </a:solidFill>
                <a:latin typeface="+mn-lt"/>
              </a:rPr>
              <a:t>Урок – зачет «Клетка»</a:t>
            </a:r>
            <a:endParaRPr lang="en-US" b="1" dirty="0">
              <a:solidFill>
                <a:srgbClr val="FF6F6F"/>
              </a:solidFill>
              <a:latin typeface="+mn-lt"/>
            </a:endParaRPr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133600" y="4267200"/>
            <a:ext cx="5105400" cy="555625"/>
            <a:chOff x="1248" y="1440"/>
            <a:chExt cx="3216" cy="350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8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chemeClr val="bg1"/>
                  </a:solidFill>
                </a:rPr>
                <a:t>4</a:t>
              </a:r>
            </a:p>
          </p:txBody>
        </p:sp>
      </p:grpSp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2133600" y="1477965"/>
            <a:ext cx="5105400" cy="830263"/>
            <a:chOff x="1248" y="1857"/>
            <a:chExt cx="3216" cy="523"/>
          </a:xfrm>
        </p:grpSpPr>
        <p:sp>
          <p:nvSpPr>
            <p:cNvPr id="10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gray">
            <a:xfrm>
              <a:off x="1809" y="1857"/>
              <a:ext cx="2655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ru-RU" sz="24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Детский сад,</a:t>
              </a:r>
            </a:p>
            <a:p>
              <a:pPr algn="ctr"/>
              <a:r>
                <a:rPr lang="ru-RU" sz="24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штаны на </a:t>
              </a:r>
              <a:r>
                <a:rPr lang="ru-RU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лямках</a:t>
              </a:r>
              <a:endPara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4" name="Group 12"/>
          <p:cNvGrpSpPr>
            <a:grpSpLocks/>
          </p:cNvGrpSpPr>
          <p:nvPr/>
        </p:nvGrpSpPr>
        <p:grpSpPr bwMode="auto">
          <a:xfrm>
            <a:off x="2133600" y="2590800"/>
            <a:ext cx="5105400" cy="555625"/>
            <a:chOff x="1248" y="2640"/>
            <a:chExt cx="3216" cy="350"/>
          </a:xfrm>
        </p:grpSpPr>
        <p:sp>
          <p:nvSpPr>
            <p:cNvPr id="15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8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19" name="Group 17"/>
          <p:cNvGrpSpPr>
            <a:grpSpLocks/>
          </p:cNvGrpSpPr>
          <p:nvPr/>
        </p:nvGrpSpPr>
        <p:grpSpPr bwMode="auto">
          <a:xfrm>
            <a:off x="2133600" y="3429000"/>
            <a:ext cx="5105400" cy="555625"/>
            <a:chOff x="1248" y="3230"/>
            <a:chExt cx="3216" cy="350"/>
          </a:xfrm>
        </p:grpSpPr>
        <p:sp>
          <p:nvSpPr>
            <p:cNvPr id="20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24" name="Group 22"/>
          <p:cNvGrpSpPr>
            <a:grpSpLocks/>
          </p:cNvGrpSpPr>
          <p:nvPr/>
        </p:nvGrpSpPr>
        <p:grpSpPr bwMode="auto">
          <a:xfrm>
            <a:off x="2133600" y="5127625"/>
            <a:ext cx="5105400" cy="555625"/>
            <a:chOff x="1248" y="3230"/>
            <a:chExt cx="3216" cy="350"/>
          </a:xfrm>
        </p:grpSpPr>
        <p:sp>
          <p:nvSpPr>
            <p:cNvPr id="25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8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chemeClr val="bg1"/>
                  </a:solidFill>
                </a:rPr>
                <a:t>5</a:t>
              </a: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3132233" y="2497474"/>
            <a:ext cx="4106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 узнаю тебя из тысячи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3132233" y="3322026"/>
            <a:ext cx="36013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 в имени тебе моем?!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3132233" y="4147396"/>
            <a:ext cx="32747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кому сейчас легко?!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3833064" y="5182088"/>
            <a:ext cx="20128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вам слабо?</a:t>
            </a:r>
          </a:p>
        </p:txBody>
      </p:sp>
    </p:spTree>
    <p:extLst>
      <p:ext uri="{BB962C8B-B14F-4D97-AF65-F5344CB8AC3E}">
        <p14:creationId xmlns:p14="http://schemas.microsoft.com/office/powerpoint/2010/main" val="305948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5894973"/>
              </p:ext>
            </p:extLst>
          </p:nvPr>
        </p:nvGraphicFramePr>
        <p:xfrm>
          <a:off x="293076" y="527537"/>
          <a:ext cx="8628186" cy="594360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438031"/>
                <a:gridCol w="1438031"/>
                <a:gridCol w="1438031"/>
                <a:gridCol w="1438031"/>
                <a:gridCol w="1438031"/>
                <a:gridCol w="1438031"/>
              </a:tblGrid>
              <a:tr h="594360">
                <a:tc rowSpan="2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Детский сад,</a:t>
                      </a:r>
                    </a:p>
                    <a:p>
                      <a:pPr algn="ctr"/>
                      <a:r>
                        <a:rPr lang="ru-RU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штаны на лямках</a:t>
                      </a:r>
                      <a:endParaRPr lang="ru-RU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ru-RU" sz="3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3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lang="ru-RU" sz="3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lang="ru-RU" sz="3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  <a:endParaRPr lang="ru-RU" sz="3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43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</a:t>
                      </a:r>
                      <a:endParaRPr lang="ru-RU" sz="3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</a:t>
                      </a:r>
                      <a:endParaRPr lang="ru-RU" sz="3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</a:t>
                      </a:r>
                      <a:endParaRPr lang="ru-RU" sz="3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  <a:endParaRPr lang="ru-RU" sz="3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</a:t>
                      </a:r>
                      <a:endParaRPr lang="ru-RU" sz="3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94360">
                <a:tc rowSpan="2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Я узнаю тебя из тысячи</a:t>
                      </a:r>
                      <a:endParaRPr lang="ru-RU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32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32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2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32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32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43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32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32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32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32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32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94360">
                <a:tc rowSpan="2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Что в имени тебе моем?!</a:t>
                      </a:r>
                      <a:endParaRPr lang="ru-RU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ru-RU" sz="3200" b="1" kern="12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3200" b="1" kern="12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lang="ru-RU" sz="3200" b="1" kern="12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lang="ru-RU" sz="3200" b="1" kern="12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  <a:endParaRPr lang="ru-RU" sz="3200" b="1" kern="12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43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</a:t>
                      </a:r>
                      <a:endParaRPr lang="ru-RU" sz="3200" b="1" kern="12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</a:t>
                      </a:r>
                      <a:endParaRPr lang="ru-RU" sz="3200" b="1" kern="12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</a:t>
                      </a:r>
                      <a:endParaRPr lang="ru-RU" sz="3200" b="1" kern="12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  <a:endParaRPr lang="ru-RU" sz="3200" b="1" kern="12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</a:t>
                      </a:r>
                      <a:endParaRPr lang="ru-RU" sz="3200" b="1" kern="12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18872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 кому сейчас легко?!</a:t>
                      </a:r>
                      <a:endParaRPr lang="ru-RU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6F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ru-RU" sz="3200" b="1" kern="1200" dirty="0">
                        <a:solidFill>
                          <a:srgbClr val="FF6F6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6F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3200" b="1" kern="1200" dirty="0">
                        <a:solidFill>
                          <a:srgbClr val="FF6F6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6F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lang="ru-RU" sz="3200" b="1" kern="1200" dirty="0">
                        <a:solidFill>
                          <a:srgbClr val="FF6F6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6F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lang="ru-RU" sz="3200" b="1" kern="1200" dirty="0">
                        <a:solidFill>
                          <a:srgbClr val="FF6F6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6F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  <a:endParaRPr lang="ru-RU" sz="3200" b="1" kern="1200" dirty="0">
                        <a:solidFill>
                          <a:srgbClr val="FF6F6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18872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 вам слабо?</a:t>
                      </a:r>
                      <a:endParaRPr lang="ru-RU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ru-RU" sz="3200" b="1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3200" b="1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lang="ru-RU" sz="3200" b="1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lang="ru-RU" sz="3200" b="1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32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  <a:endParaRPr lang="ru-RU" sz="3200" b="1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Овал 4">
            <a:hlinkClick r:id="rId2" action="ppaction://hlinksldjump"/>
          </p:cNvPr>
          <p:cNvSpPr/>
          <p:nvPr/>
        </p:nvSpPr>
        <p:spPr>
          <a:xfrm>
            <a:off x="1733266" y="518615"/>
            <a:ext cx="1392071" cy="5732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hlinkClick r:id="rId3" action="ppaction://hlinksldjump"/>
          </p:cNvPr>
          <p:cNvSpPr/>
          <p:nvPr/>
        </p:nvSpPr>
        <p:spPr>
          <a:xfrm>
            <a:off x="3125337" y="518616"/>
            <a:ext cx="1460311" cy="5732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hlinkClick r:id="rId4" action="ppaction://hlinksldjump"/>
          </p:cNvPr>
          <p:cNvSpPr/>
          <p:nvPr/>
        </p:nvSpPr>
        <p:spPr>
          <a:xfrm>
            <a:off x="4585648" y="518616"/>
            <a:ext cx="1487606" cy="5732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hlinkClick r:id="rId5" action="ppaction://hlinksldjump"/>
          </p:cNvPr>
          <p:cNvSpPr/>
          <p:nvPr/>
        </p:nvSpPr>
        <p:spPr>
          <a:xfrm>
            <a:off x="6073254" y="518616"/>
            <a:ext cx="1405719" cy="5732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hlinkClick r:id="rId6" action="ppaction://hlinksldjump"/>
          </p:cNvPr>
          <p:cNvSpPr/>
          <p:nvPr/>
        </p:nvSpPr>
        <p:spPr>
          <a:xfrm>
            <a:off x="7478973" y="518616"/>
            <a:ext cx="1419367" cy="5732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>
            <a:hlinkClick r:id="rId7" action="ppaction://hlinksldjump"/>
          </p:cNvPr>
          <p:cNvSpPr/>
          <p:nvPr/>
        </p:nvSpPr>
        <p:spPr>
          <a:xfrm>
            <a:off x="1733266" y="2934269"/>
            <a:ext cx="1392071" cy="54591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>
            <a:hlinkClick r:id="rId8" action="ppaction://hlinksldjump"/>
          </p:cNvPr>
          <p:cNvSpPr/>
          <p:nvPr/>
        </p:nvSpPr>
        <p:spPr>
          <a:xfrm>
            <a:off x="3220872" y="2934270"/>
            <a:ext cx="1364776" cy="54591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>
            <a:hlinkClick r:id="rId9" action="ppaction://hlinksldjump"/>
          </p:cNvPr>
          <p:cNvSpPr/>
          <p:nvPr/>
        </p:nvSpPr>
        <p:spPr>
          <a:xfrm>
            <a:off x="4585648" y="2934270"/>
            <a:ext cx="1487606" cy="5459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hlinkClick r:id="rId10" action="ppaction://hlinksldjump"/>
          </p:cNvPr>
          <p:cNvSpPr/>
          <p:nvPr/>
        </p:nvSpPr>
        <p:spPr>
          <a:xfrm>
            <a:off x="6073254" y="2934270"/>
            <a:ext cx="1405719" cy="5459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>
            <a:hlinkClick r:id="rId11" action="ppaction://hlinksldjump"/>
          </p:cNvPr>
          <p:cNvSpPr/>
          <p:nvPr/>
        </p:nvSpPr>
        <p:spPr>
          <a:xfrm>
            <a:off x="7478973" y="2934270"/>
            <a:ext cx="1419367" cy="5459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>
            <a:hlinkClick r:id="rId12" action="ppaction://hlinksldjump"/>
          </p:cNvPr>
          <p:cNvSpPr/>
          <p:nvPr/>
        </p:nvSpPr>
        <p:spPr>
          <a:xfrm>
            <a:off x="1733266" y="3480180"/>
            <a:ext cx="1392071" cy="55955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>
            <a:hlinkClick r:id="rId13" action="ppaction://hlinksldjump"/>
          </p:cNvPr>
          <p:cNvSpPr/>
          <p:nvPr/>
        </p:nvSpPr>
        <p:spPr>
          <a:xfrm>
            <a:off x="3220872" y="3480180"/>
            <a:ext cx="1364776" cy="55955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>
            <a:hlinkClick r:id="rId14" action="ppaction://hlinksldjump"/>
          </p:cNvPr>
          <p:cNvSpPr/>
          <p:nvPr/>
        </p:nvSpPr>
        <p:spPr>
          <a:xfrm>
            <a:off x="4585648" y="3480180"/>
            <a:ext cx="1392071" cy="55955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>
            <a:hlinkClick r:id="rId15" action="ppaction://hlinksldjump"/>
          </p:cNvPr>
          <p:cNvSpPr/>
          <p:nvPr/>
        </p:nvSpPr>
        <p:spPr>
          <a:xfrm>
            <a:off x="6073254" y="3480180"/>
            <a:ext cx="1405719" cy="55955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>
            <a:hlinkClick r:id="rId16" action="ppaction://hlinksldjump"/>
          </p:cNvPr>
          <p:cNvSpPr/>
          <p:nvPr/>
        </p:nvSpPr>
        <p:spPr>
          <a:xfrm>
            <a:off x="7478973" y="3480180"/>
            <a:ext cx="1419367" cy="55955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>
            <a:hlinkClick r:id="rId17" action="ppaction://hlinksldjump"/>
          </p:cNvPr>
          <p:cNvSpPr/>
          <p:nvPr/>
        </p:nvSpPr>
        <p:spPr>
          <a:xfrm>
            <a:off x="1733266" y="1746913"/>
            <a:ext cx="1392071" cy="5322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>
            <a:hlinkClick r:id="rId18" action="ppaction://hlinksldjump"/>
          </p:cNvPr>
          <p:cNvSpPr/>
          <p:nvPr/>
        </p:nvSpPr>
        <p:spPr>
          <a:xfrm>
            <a:off x="3220872" y="1746913"/>
            <a:ext cx="1364776" cy="5322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>
            <a:hlinkClick r:id="rId19" action="ppaction://hlinksldjump"/>
          </p:cNvPr>
          <p:cNvSpPr/>
          <p:nvPr/>
        </p:nvSpPr>
        <p:spPr>
          <a:xfrm>
            <a:off x="4585648" y="1746913"/>
            <a:ext cx="1392071" cy="5322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>
            <a:hlinkClick r:id="rId20" action="ppaction://hlinksldjump"/>
          </p:cNvPr>
          <p:cNvSpPr/>
          <p:nvPr/>
        </p:nvSpPr>
        <p:spPr>
          <a:xfrm>
            <a:off x="6073254" y="1746913"/>
            <a:ext cx="1405719" cy="5322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>
            <a:hlinkClick r:id="rId21" action="ppaction://hlinksldjump"/>
          </p:cNvPr>
          <p:cNvSpPr/>
          <p:nvPr/>
        </p:nvSpPr>
        <p:spPr>
          <a:xfrm>
            <a:off x="7478973" y="1746913"/>
            <a:ext cx="1419367" cy="5322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>
            <a:hlinkClick r:id="rId22" action="ppaction://hlinksldjump"/>
          </p:cNvPr>
          <p:cNvSpPr/>
          <p:nvPr/>
        </p:nvSpPr>
        <p:spPr>
          <a:xfrm>
            <a:off x="1733266" y="2279176"/>
            <a:ext cx="1392071" cy="55955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>
            <a:hlinkClick r:id="rId23" action="ppaction://hlinksldjump"/>
          </p:cNvPr>
          <p:cNvSpPr/>
          <p:nvPr/>
        </p:nvSpPr>
        <p:spPr>
          <a:xfrm>
            <a:off x="3220872" y="2374710"/>
            <a:ext cx="1364776" cy="5595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>
            <a:hlinkClick r:id="rId24" action="ppaction://hlinksldjump"/>
          </p:cNvPr>
          <p:cNvSpPr/>
          <p:nvPr/>
        </p:nvSpPr>
        <p:spPr>
          <a:xfrm>
            <a:off x="4585648" y="2374711"/>
            <a:ext cx="1392071" cy="4640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>
            <a:hlinkClick r:id="rId25" action="ppaction://hlinksldjump"/>
          </p:cNvPr>
          <p:cNvSpPr/>
          <p:nvPr/>
        </p:nvSpPr>
        <p:spPr>
          <a:xfrm>
            <a:off x="6073254" y="2374711"/>
            <a:ext cx="1405719" cy="55955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>
            <a:hlinkClick r:id="rId26" action="ppaction://hlinksldjump"/>
          </p:cNvPr>
          <p:cNvSpPr/>
          <p:nvPr/>
        </p:nvSpPr>
        <p:spPr>
          <a:xfrm>
            <a:off x="7478973" y="2374710"/>
            <a:ext cx="1419367" cy="5595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>
            <a:hlinkClick r:id="rId27" action="ppaction://hlinksldjump"/>
          </p:cNvPr>
          <p:cNvSpPr/>
          <p:nvPr/>
        </p:nvSpPr>
        <p:spPr>
          <a:xfrm>
            <a:off x="1733266" y="1091822"/>
            <a:ext cx="1392071" cy="55955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>
            <a:hlinkClick r:id="rId28" action="ppaction://hlinksldjump"/>
          </p:cNvPr>
          <p:cNvSpPr/>
          <p:nvPr/>
        </p:nvSpPr>
        <p:spPr>
          <a:xfrm>
            <a:off x="3220872" y="1091822"/>
            <a:ext cx="1364776" cy="55955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>
            <a:hlinkClick r:id="rId29" action="ppaction://hlinksldjump"/>
          </p:cNvPr>
          <p:cNvSpPr/>
          <p:nvPr/>
        </p:nvSpPr>
        <p:spPr>
          <a:xfrm>
            <a:off x="4585648" y="1091822"/>
            <a:ext cx="1392071" cy="55955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>
            <a:hlinkClick r:id="rId30" action="ppaction://hlinksldjump"/>
          </p:cNvPr>
          <p:cNvSpPr/>
          <p:nvPr/>
        </p:nvSpPr>
        <p:spPr>
          <a:xfrm>
            <a:off x="6073254" y="1091822"/>
            <a:ext cx="1405719" cy="55955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>
            <a:hlinkClick r:id="rId31" action="ppaction://hlinksldjump"/>
          </p:cNvPr>
          <p:cNvSpPr/>
          <p:nvPr/>
        </p:nvSpPr>
        <p:spPr>
          <a:xfrm>
            <a:off x="7478973" y="1091822"/>
            <a:ext cx="1419367" cy="55955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>
            <a:hlinkClick r:id="rId32" action="ppaction://hlinksldjump"/>
          </p:cNvPr>
          <p:cNvSpPr/>
          <p:nvPr/>
        </p:nvSpPr>
        <p:spPr>
          <a:xfrm>
            <a:off x="4585648" y="5377219"/>
            <a:ext cx="1487606" cy="10099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>
            <a:hlinkClick r:id="rId33" action="ppaction://hlinksldjump"/>
          </p:cNvPr>
          <p:cNvSpPr/>
          <p:nvPr/>
        </p:nvSpPr>
        <p:spPr>
          <a:xfrm>
            <a:off x="1733266" y="5377220"/>
            <a:ext cx="1392071" cy="10099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вал 36">
            <a:hlinkClick r:id="rId34" action="ppaction://hlinksldjump"/>
          </p:cNvPr>
          <p:cNvSpPr/>
          <p:nvPr/>
        </p:nvSpPr>
        <p:spPr>
          <a:xfrm>
            <a:off x="3220872" y="5377219"/>
            <a:ext cx="1241946" cy="10099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>
            <a:hlinkClick r:id="rId35" action="ppaction://hlinksldjump"/>
          </p:cNvPr>
          <p:cNvSpPr/>
          <p:nvPr/>
        </p:nvSpPr>
        <p:spPr>
          <a:xfrm>
            <a:off x="6073254" y="5377219"/>
            <a:ext cx="1405719" cy="10099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>
            <a:hlinkClick r:id="rId36" action="ppaction://hlinksldjump"/>
          </p:cNvPr>
          <p:cNvSpPr/>
          <p:nvPr/>
        </p:nvSpPr>
        <p:spPr>
          <a:xfrm>
            <a:off x="7478973" y="5377221"/>
            <a:ext cx="1419367" cy="10099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Овал 39">
            <a:hlinkClick r:id="rId37" action="ppaction://hlinksldjump"/>
          </p:cNvPr>
          <p:cNvSpPr/>
          <p:nvPr/>
        </p:nvSpPr>
        <p:spPr>
          <a:xfrm>
            <a:off x="1733266" y="4217158"/>
            <a:ext cx="1296537" cy="10099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>
            <a:hlinkClick r:id="rId38" action="ppaction://hlinksldjump"/>
          </p:cNvPr>
          <p:cNvSpPr/>
          <p:nvPr/>
        </p:nvSpPr>
        <p:spPr>
          <a:xfrm>
            <a:off x="3220873" y="4217158"/>
            <a:ext cx="1241946" cy="10099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>
            <a:hlinkClick r:id="rId39" action="ppaction://hlinksldjump"/>
          </p:cNvPr>
          <p:cNvSpPr/>
          <p:nvPr/>
        </p:nvSpPr>
        <p:spPr>
          <a:xfrm>
            <a:off x="4585648" y="4217158"/>
            <a:ext cx="1392071" cy="10099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Овал 42">
            <a:hlinkClick r:id="rId40" action="ppaction://hlinksldjump"/>
          </p:cNvPr>
          <p:cNvSpPr/>
          <p:nvPr/>
        </p:nvSpPr>
        <p:spPr>
          <a:xfrm>
            <a:off x="6073254" y="4217159"/>
            <a:ext cx="1296537" cy="95534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>
            <a:hlinkClick r:id="rId25" action="ppaction://hlinksldjump"/>
          </p:cNvPr>
          <p:cNvSpPr/>
          <p:nvPr/>
        </p:nvSpPr>
        <p:spPr>
          <a:xfrm>
            <a:off x="7478973" y="4217159"/>
            <a:ext cx="1419367" cy="10099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88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100549" cy="2123658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Перечислите основные отличия растительной клетки от животной.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434316" y="6209730"/>
            <a:ext cx="709684" cy="648269"/>
          </a:xfrm>
          <a:prstGeom prst="actionButtonHome">
            <a:avLst/>
          </a:prstGeom>
          <a:solidFill>
            <a:srgbClr val="358B88"/>
          </a:solidFill>
          <a:ln w="28575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93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100549" cy="2123658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Нарисуй бактериальную клетку. Подпиши ее части. 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794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100549" cy="2123658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Назови не менее 10 вариантов форм тела бактерии</a:t>
            </a:r>
            <a:r>
              <a:rPr lang="ru-RU" sz="4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24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438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7921" y="1064640"/>
            <a:ext cx="7751929" cy="3477875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Какие органоиды клетки имеют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немембранное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строение? 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Перечислите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немембранные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органоиды клетки.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772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694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73457" y="1050935"/>
            <a:ext cx="7206017" cy="3477875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Перечислите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двумембранные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органоиды клетки. 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Дайте более подробную характеристику одному из них на Ваш выбор.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4076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352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4024" y="914458"/>
            <a:ext cx="8311486" cy="4832092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Кариоплазма, гистоны, хроматин, поры и 2 мембраны.</a:t>
            </a:r>
          </a:p>
          <a:p>
            <a:pPr algn="ctr"/>
            <a:endParaRPr lang="ru-RU" sz="4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 каком органоиде идет речь? Почему иногда в информационных источниках его не относят к органоидам клетки.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2706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3081" y="887162"/>
            <a:ext cx="7942997" cy="4832092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клетках каких организмов можно обнаружить пластиды?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Какие виды пластид Вам известны?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Каковы особенности их строение и выполняемые функции?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434316" y="6209730"/>
            <a:ext cx="709684" cy="648269"/>
          </a:xfrm>
          <a:prstGeom prst="actionButtonHome">
            <a:avLst/>
          </a:prstGeom>
          <a:solidFill>
            <a:srgbClr val="358B88"/>
          </a:solidFill>
          <a:ln w="28575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4341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100549" cy="2800767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 общего и чем отличаются друг от друга процессы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фагоцитоза и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аутолиза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759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100549" cy="1446550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Какова функция спор у бактерии?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371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626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482687" cy="2800767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Вот это повезло!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+3 очка на ровном месте.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 что?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 просто так!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974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400800" cy="2800767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Вот это повезло!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 можете воспользоваться помощью друга.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825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400800" cy="4832092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Вот это повезло!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 можете воспользоваться дополнительным источником информации при ответе на следующий вопрос.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39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578221" cy="2800767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Вот это повезло!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+1 очко на ровном месте.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 что?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 просто так!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536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4275" y="1050935"/>
            <a:ext cx="7738279" cy="4154984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Кому-то повезло!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Можешь переадресовать свой следующий вопрос любому однокласснику</a:t>
            </a:r>
          </a:p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(очки за правильный ответ получат оба)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539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100549" cy="1446550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Почему лизосома не переваривает саму себя?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44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100549" cy="3477875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Поделитесь с аудиторией своими размышлениями на тему  «В чем смысл жизни?»</a:t>
            </a:r>
          </a:p>
          <a:p>
            <a:pPr algn="ctr"/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98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100549" cy="1446550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Докажи, что клетка является системой.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8312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307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100549" cy="4154984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Согласны ли Вы, что все клетки одного организма генетически идентичны. Аргументируйте свою позицию.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019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86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100549" cy="4832092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Клеточная мембрана имеет одинаковое строение у всех живых существ на Земле, кроме архей. О чем может свидетельствовать этот факт?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399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100549" cy="4154984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Почему вакуоли часто не 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рассматривают в 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качестве органоидов клетки? Аргументируйте свою точку зрения.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891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100549" cy="3477875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 такое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мезосомы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 Почему ученые долгое время считали их клеточными органоидами?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772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405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3332" y="849111"/>
            <a:ext cx="7287904" cy="4832092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Эритроциты млекопитающих в зрелом состоянии, не имеют ядра, в отличие от эритроцитов большинства других животных. Какой в этом физиологический смысл?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988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050935"/>
            <a:ext cx="6100549" cy="3477875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Назовите не менее 5 отличий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прокариотической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клетки от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эукариотической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210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0877" y="1037345"/>
            <a:ext cx="6796585" cy="4154984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чем заключается разница мембранного компонента у про -  и эукариот? Обоснуйте необходимость площади мембраны у одного из них.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4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71688" y="1385837"/>
            <a:ext cx="6359320" cy="4133558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571" y="3275463"/>
            <a:ext cx="4062826" cy="2546419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</p:pic>
      <p:sp>
        <p:nvSpPr>
          <p:cNvPr id="2" name="TextBox 1"/>
          <p:cNvSpPr txBox="1"/>
          <p:nvPr/>
        </p:nvSpPr>
        <p:spPr>
          <a:xfrm>
            <a:off x="4817660" y="1364776"/>
            <a:ext cx="4039737" cy="1569660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Органоид - 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Функция - 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Доказательство - ?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94571" y="3275462"/>
            <a:ext cx="4062826" cy="2546419"/>
          </a:xfrm>
          <a:prstGeom prst="rect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Подсказка</a:t>
            </a:r>
          </a:p>
        </p:txBody>
      </p:sp>
      <p:pic>
        <p:nvPicPr>
          <p:cNvPr id="29698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1338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36" y="203384"/>
            <a:ext cx="4256087" cy="649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962" y="3079762"/>
            <a:ext cx="4060825" cy="2547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619" y="3079762"/>
            <a:ext cx="4114800" cy="26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332" y="1054289"/>
            <a:ext cx="4256087" cy="183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2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2400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5259491" y="3321309"/>
            <a:ext cx="3156074" cy="2454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17660" y="1364776"/>
            <a:ext cx="4039737" cy="1569660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Органоид - 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Функция - 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Доказательство - ?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94571" y="3275461"/>
            <a:ext cx="4062826" cy="2546419"/>
          </a:xfrm>
          <a:prstGeom prst="rect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Подсказка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985423" y="1321047"/>
            <a:ext cx="6562004" cy="4252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5421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777" y="3079762"/>
            <a:ext cx="3558483" cy="2528396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619" y="3079762"/>
            <a:ext cx="4114800" cy="26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332" y="1054289"/>
            <a:ext cx="4256087" cy="183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26388" y="1239043"/>
            <a:ext cx="6588410" cy="4353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0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667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4355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718" y="3227278"/>
            <a:ext cx="2877313" cy="261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75" y="3241106"/>
            <a:ext cx="4114800" cy="26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332" y="1054289"/>
            <a:ext cx="4256087" cy="183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4289"/>
            <a:ext cx="4589615" cy="3979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4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0553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192" y="3105798"/>
            <a:ext cx="3133654" cy="2577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895" y="3105798"/>
            <a:ext cx="4114800" cy="26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332" y="1054289"/>
            <a:ext cx="4256087" cy="183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68" y="147649"/>
            <a:ext cx="4382883" cy="326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54"/>
          <a:stretch/>
        </p:blipFill>
        <p:spPr bwMode="auto">
          <a:xfrm>
            <a:off x="191068" y="3574863"/>
            <a:ext cx="4382883" cy="3135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18" name="Picture 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9018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957" y="3085864"/>
            <a:ext cx="3330836" cy="2667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75" y="3085864"/>
            <a:ext cx="4114800" cy="26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332" y="1054289"/>
            <a:ext cx="4256087" cy="183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57" y="1054289"/>
            <a:ext cx="4423886" cy="3333325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</p:pic>
      <p:pic>
        <p:nvPicPr>
          <p:cNvPr id="35842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659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618" y="3175296"/>
            <a:ext cx="3439416" cy="26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619" y="3175296"/>
            <a:ext cx="4114800" cy="26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332" y="1054289"/>
            <a:ext cx="4256087" cy="183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15" y="236267"/>
            <a:ext cx="3807726" cy="6521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6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648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07" y="732431"/>
            <a:ext cx="4041146" cy="3839569"/>
          </a:xfrm>
          <a:prstGeom prst="rect">
            <a:avLst/>
          </a:prstGeom>
          <a:ln w="57150">
            <a:solidFill>
              <a:srgbClr val="FF6F6F"/>
            </a:solidFill>
          </a:ln>
          <a:extLst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61" y="5037280"/>
            <a:ext cx="3475037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Управляющая кнопка: справка 2">
            <a:hlinkClick r:id="" action="ppaction://noaction" highlightClick="1"/>
          </p:cNvPr>
          <p:cNvSpPr/>
          <p:nvPr/>
        </p:nvSpPr>
        <p:spPr>
          <a:xfrm>
            <a:off x="629007" y="732431"/>
            <a:ext cx="4041146" cy="3839569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336275" y="1678675"/>
            <a:ext cx="45719" cy="81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149" y="732431"/>
            <a:ext cx="3105819" cy="3839569"/>
          </a:xfrm>
          <a:prstGeom prst="rect">
            <a:avLst/>
          </a:prstGeom>
          <a:noFill/>
          <a:ln w="57150">
            <a:solidFill>
              <a:srgbClr val="FF6F6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Управляющая кнопка: справка 4">
            <a:hlinkClick r:id="" action="ppaction://noaction" highlightClick="1"/>
          </p:cNvPr>
          <p:cNvSpPr/>
          <p:nvPr/>
        </p:nvSpPr>
        <p:spPr>
          <a:xfrm>
            <a:off x="5186149" y="732431"/>
            <a:ext cx="3105819" cy="3839569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670153" y="5037280"/>
            <a:ext cx="3998794" cy="1384995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«кирпичики жизни» = «клетка»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1665г</a:t>
            </a:r>
            <a:endParaRPr lang="ru-RU" dirty="0"/>
          </a:p>
        </p:txBody>
      </p:sp>
      <p:sp>
        <p:nvSpPr>
          <p:cNvPr id="7" name="Управляющая кнопка: справка 6">
            <a:hlinkClick r:id="" action="ppaction://noaction" highlightClick="1"/>
          </p:cNvPr>
          <p:cNvSpPr/>
          <p:nvPr/>
        </p:nvSpPr>
        <p:spPr>
          <a:xfrm>
            <a:off x="4670153" y="5037280"/>
            <a:ext cx="3998794" cy="1384995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2" name="Picture 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8437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60" y="706059"/>
            <a:ext cx="3693427" cy="4278220"/>
          </a:xfrm>
          <a:prstGeom prst="rect">
            <a:avLst/>
          </a:prstGeom>
          <a:noFill/>
          <a:ln w="57150">
            <a:solidFill>
              <a:srgbClr val="FF6F6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13" y="5322627"/>
            <a:ext cx="3475037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Управляющая кнопка: справка 1">
            <a:hlinkClick r:id="" action="ppaction://noaction" highlightClick="1"/>
          </p:cNvPr>
          <p:cNvSpPr/>
          <p:nvPr/>
        </p:nvSpPr>
        <p:spPr>
          <a:xfrm>
            <a:off x="960460" y="706059"/>
            <a:ext cx="3693427" cy="4278220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70" y="706059"/>
            <a:ext cx="2813326" cy="4291725"/>
          </a:xfrm>
          <a:prstGeom prst="rect">
            <a:avLst/>
          </a:prstGeom>
          <a:noFill/>
          <a:ln w="57150">
            <a:solidFill>
              <a:srgbClr val="FF6F6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Управляющая кнопка: справка 2">
            <a:hlinkClick r:id="" action="ppaction://noaction" highlightClick="1"/>
          </p:cNvPr>
          <p:cNvSpPr/>
          <p:nvPr/>
        </p:nvSpPr>
        <p:spPr>
          <a:xfrm>
            <a:off x="5443570" y="706059"/>
            <a:ext cx="2813326" cy="4291725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960460" y="5322627"/>
            <a:ext cx="3693427" cy="1200329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Анималькули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сперматозоиды и эритроциты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справка 4">
            <a:hlinkClick r:id="" action="ppaction://noaction" highlightClick="1"/>
          </p:cNvPr>
          <p:cNvSpPr/>
          <p:nvPr/>
        </p:nvSpPr>
        <p:spPr>
          <a:xfrm>
            <a:off x="960460" y="5322627"/>
            <a:ext cx="3693427" cy="1200329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4" name="Picture 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84818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424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84" r="30145"/>
          <a:stretch/>
        </p:blipFill>
        <p:spPr bwMode="auto">
          <a:xfrm>
            <a:off x="4899546" y="915893"/>
            <a:ext cx="2934269" cy="3887994"/>
          </a:xfrm>
          <a:prstGeom prst="rect">
            <a:avLst/>
          </a:prstGeom>
          <a:solidFill>
            <a:srgbClr val="358B88"/>
          </a:solidFill>
          <a:ln w="57150">
            <a:solidFill>
              <a:srgbClr val="FF6F6F"/>
            </a:solidFill>
            <a:miter lim="800000"/>
            <a:headEnd/>
            <a:tailEnd/>
          </a:ln>
          <a:effectLst/>
          <a:ex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161" y="5085283"/>
            <a:ext cx="3475037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09934" y="915893"/>
            <a:ext cx="3480179" cy="1815882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Протоплазма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(от греч. </a:t>
            </a:r>
            <a:r>
              <a:rPr lang="en-US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Protos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первый и 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plasma –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оформленное)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справка 3">
            <a:hlinkClick r:id="" action="ppaction://noaction" highlightClick="1"/>
          </p:cNvPr>
          <p:cNvSpPr/>
          <p:nvPr/>
        </p:nvSpPr>
        <p:spPr>
          <a:xfrm>
            <a:off x="4899546" y="915893"/>
            <a:ext cx="2934269" cy="3887994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справка 4">
            <a:hlinkClick r:id="" action="ppaction://noaction" highlightClick="1"/>
          </p:cNvPr>
          <p:cNvSpPr/>
          <p:nvPr/>
        </p:nvSpPr>
        <p:spPr>
          <a:xfrm>
            <a:off x="1009934" y="915893"/>
            <a:ext cx="3480179" cy="1815882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934" y="2990353"/>
            <a:ext cx="3511932" cy="2823593"/>
          </a:xfrm>
          <a:prstGeom prst="rect">
            <a:avLst/>
          </a:prstGeom>
          <a:noFill/>
          <a:ln w="57150">
            <a:solidFill>
              <a:srgbClr val="FF6F6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Управляющая кнопка: справка 7">
            <a:hlinkClick r:id="" action="ppaction://noaction" highlightClick="1"/>
          </p:cNvPr>
          <p:cNvSpPr/>
          <p:nvPr/>
        </p:nvSpPr>
        <p:spPr>
          <a:xfrm>
            <a:off x="1009934" y="2990353"/>
            <a:ext cx="3511932" cy="2823593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7" name="Picture 5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204470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8805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/>
          <p:cNvGrpSpPr/>
          <p:nvPr/>
        </p:nvGrpSpPr>
        <p:grpSpPr>
          <a:xfrm>
            <a:off x="535746" y="162635"/>
            <a:ext cx="2535000" cy="6588424"/>
            <a:chOff x="535746" y="162635"/>
            <a:chExt cx="2535000" cy="6588424"/>
          </a:xfrm>
        </p:grpSpPr>
        <p:pic>
          <p:nvPicPr>
            <p:cNvPr id="15364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747" y="162635"/>
              <a:ext cx="2534999" cy="3294212"/>
            </a:xfrm>
            <a:prstGeom prst="rect">
              <a:avLst/>
            </a:prstGeom>
            <a:noFill/>
            <a:ln w="57150">
              <a:solidFill>
                <a:srgbClr val="FF6F6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365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746" y="3456847"/>
              <a:ext cx="2534999" cy="3294212"/>
            </a:xfrm>
            <a:prstGeom prst="rect">
              <a:avLst/>
            </a:prstGeom>
            <a:noFill/>
            <a:ln w="57150">
              <a:solidFill>
                <a:srgbClr val="FF6F6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4647059" y="4751470"/>
            <a:ext cx="3070747" cy="923330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Кто это?</a:t>
            </a:r>
            <a:endParaRPr lang="ru-RU" sz="5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5711" y="492797"/>
            <a:ext cx="5213445" cy="2677656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Он первый высказал идею, о том что клетка является основной структурной единицей растений и ставил вопрос о возникновении новых клеток в организме.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5711" y="3456846"/>
            <a:ext cx="5213445" cy="954107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/>
              <a:t>Он сформулировал первую версию клеточной теории</a:t>
            </a:r>
          </a:p>
        </p:txBody>
      </p:sp>
      <p:sp>
        <p:nvSpPr>
          <p:cNvPr id="7" name="Управляющая кнопка: справка 6">
            <a:hlinkClick r:id="" action="ppaction://noaction" highlightClick="1"/>
          </p:cNvPr>
          <p:cNvSpPr/>
          <p:nvPr/>
        </p:nvSpPr>
        <p:spPr>
          <a:xfrm>
            <a:off x="3575710" y="492797"/>
            <a:ext cx="5213445" cy="2677656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справка 7">
            <a:hlinkClick r:id="" action="ppaction://noaction" highlightClick="1"/>
          </p:cNvPr>
          <p:cNvSpPr/>
          <p:nvPr/>
        </p:nvSpPr>
        <p:spPr>
          <a:xfrm>
            <a:off x="3575710" y="3456846"/>
            <a:ext cx="5213445" cy="954107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справка 8">
            <a:hlinkClick r:id="" action="ppaction://noaction" highlightClick="1"/>
          </p:cNvPr>
          <p:cNvSpPr/>
          <p:nvPr/>
        </p:nvSpPr>
        <p:spPr>
          <a:xfrm>
            <a:off x="535747" y="162635"/>
            <a:ext cx="2534998" cy="6588424"/>
          </a:xfrm>
          <a:prstGeom prst="actionButtonHelp">
            <a:avLst/>
          </a:prstGeom>
          <a:solidFill>
            <a:srgbClr val="358B88"/>
          </a:solidFill>
          <a:ln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274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04512" y="1009935"/>
            <a:ext cx="2874857" cy="3725838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295" y="1009935"/>
            <a:ext cx="2874857" cy="3725838"/>
          </a:xfrm>
          <a:prstGeom prst="rect">
            <a:avLst/>
          </a:prstGeom>
          <a:noFill/>
          <a:ln w="57150">
            <a:solidFill>
              <a:srgbClr val="FF6F6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295" y="4890715"/>
            <a:ext cx="2853176" cy="1196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04512" y="1441693"/>
            <a:ext cx="287485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«Каждая клетка </a:t>
            </a:r>
          </a:p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</a:p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из </a:t>
            </a:r>
          </a:p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клетки»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справка 4">
            <a:hlinkClick r:id="" action="ppaction://noaction" highlightClick="1"/>
          </p:cNvPr>
          <p:cNvSpPr/>
          <p:nvPr/>
        </p:nvSpPr>
        <p:spPr>
          <a:xfrm>
            <a:off x="4849614" y="1009935"/>
            <a:ext cx="2896538" cy="3725838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104512" y="5104263"/>
            <a:ext cx="28748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1838г</a:t>
            </a:r>
            <a:endParaRPr lang="ru-RU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Управляющая кнопка: справка 6">
            <a:hlinkClick r:id="" action="ppaction://noaction" highlightClick="1"/>
          </p:cNvPr>
          <p:cNvSpPr/>
          <p:nvPr/>
        </p:nvSpPr>
        <p:spPr>
          <a:xfrm>
            <a:off x="1066358" y="5104263"/>
            <a:ext cx="2913011" cy="769441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358" y="982935"/>
            <a:ext cx="2951163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2694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85"/>
          <a:stretch/>
        </p:blipFill>
        <p:spPr bwMode="auto">
          <a:xfrm>
            <a:off x="853057" y="789567"/>
            <a:ext cx="3016305" cy="4273752"/>
          </a:xfrm>
          <a:prstGeom prst="rect">
            <a:avLst/>
          </a:prstGeom>
          <a:ln w="57150">
            <a:solidFill>
              <a:srgbClr val="FF6F6F"/>
            </a:solidFill>
          </a:ln>
          <a:extLst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90" y="5291493"/>
            <a:ext cx="3475037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53636" y="803215"/>
            <a:ext cx="3098042" cy="1815882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Информация о наследственных признаках клетки заключена в  ядре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Управляющая кнопка: справка 2">
            <a:hlinkClick r:id="" action="ppaction://noaction" highlightClick="1"/>
          </p:cNvPr>
          <p:cNvSpPr/>
          <p:nvPr/>
        </p:nvSpPr>
        <p:spPr>
          <a:xfrm>
            <a:off x="853057" y="789567"/>
            <a:ext cx="3016305" cy="4273752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4" t="12432" r="42312" b="6644"/>
          <a:stretch/>
        </p:blipFill>
        <p:spPr bwMode="auto">
          <a:xfrm>
            <a:off x="4353636" y="2926443"/>
            <a:ext cx="3098042" cy="3491725"/>
          </a:xfrm>
          <a:prstGeom prst="rect">
            <a:avLst/>
          </a:prstGeom>
          <a:noFill/>
          <a:ln w="57150">
            <a:solidFill>
              <a:srgbClr val="FF6F6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Управляющая кнопка: справка 3">
            <a:hlinkClick r:id="" action="ppaction://noaction" highlightClick="1"/>
          </p:cNvPr>
          <p:cNvSpPr/>
          <p:nvPr/>
        </p:nvSpPr>
        <p:spPr>
          <a:xfrm>
            <a:off x="4353636" y="803215"/>
            <a:ext cx="3098042" cy="1815882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справка 5">
            <a:hlinkClick r:id="" action="ppaction://noaction" highlightClick="1"/>
          </p:cNvPr>
          <p:cNvSpPr/>
          <p:nvPr/>
        </p:nvSpPr>
        <p:spPr>
          <a:xfrm>
            <a:off x="4353636" y="2926443"/>
            <a:ext cx="3098042" cy="3491725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3" name="Picture 5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127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82" y="730155"/>
            <a:ext cx="3157679" cy="4210238"/>
          </a:xfrm>
          <a:prstGeom prst="rect">
            <a:avLst/>
          </a:prstGeom>
          <a:noFill/>
          <a:ln w="57150">
            <a:solidFill>
              <a:srgbClr val="FF6F6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808" y="5171363"/>
            <a:ext cx="3475037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Управляющая кнопка: справка 1">
            <a:hlinkClick r:id="" action="ppaction://noaction" highlightClick="1"/>
          </p:cNvPr>
          <p:cNvSpPr/>
          <p:nvPr/>
        </p:nvSpPr>
        <p:spPr>
          <a:xfrm>
            <a:off x="431683" y="730156"/>
            <a:ext cx="3157679" cy="4210238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756" y="730153"/>
            <a:ext cx="4817659" cy="3011037"/>
          </a:xfrm>
          <a:prstGeom prst="rect">
            <a:avLst/>
          </a:prstGeom>
          <a:noFill/>
          <a:ln w="57150">
            <a:solidFill>
              <a:srgbClr val="FF6F6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Управляющая кнопка: справка 2">
            <a:hlinkClick r:id="" action="ppaction://noaction" highlightClick="1"/>
          </p:cNvPr>
          <p:cNvSpPr/>
          <p:nvPr/>
        </p:nvSpPr>
        <p:spPr>
          <a:xfrm>
            <a:off x="3952756" y="730153"/>
            <a:ext cx="4817659" cy="3011037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952755" y="4203511"/>
            <a:ext cx="4817659" cy="584775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Изменил мейоз на митоз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справка 4">
            <a:hlinkClick r:id="" action="ppaction://noaction" highlightClick="1"/>
          </p:cNvPr>
          <p:cNvSpPr/>
          <p:nvPr/>
        </p:nvSpPr>
        <p:spPr>
          <a:xfrm>
            <a:off x="3952756" y="4011971"/>
            <a:ext cx="4817659" cy="967853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01" name="Picture 5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0866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79" y="917313"/>
            <a:ext cx="2936119" cy="4135733"/>
          </a:xfrm>
          <a:prstGeom prst="rect">
            <a:avLst/>
          </a:prstGeom>
          <a:noFill/>
          <a:ln w="57150">
            <a:solidFill>
              <a:srgbClr val="FF6F6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924" y="5241996"/>
            <a:ext cx="3475037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4039738" y="917313"/>
            <a:ext cx="4261410" cy="2439592"/>
            <a:chOff x="4039738" y="917313"/>
            <a:chExt cx="4261410" cy="2439592"/>
          </a:xfrm>
        </p:grpSpPr>
        <p:pic>
          <p:nvPicPr>
            <p:cNvPr id="614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1114" y="917313"/>
              <a:ext cx="1880034" cy="2439592"/>
            </a:xfrm>
            <a:prstGeom prst="rect">
              <a:avLst/>
            </a:prstGeom>
            <a:noFill/>
            <a:ln w="57150">
              <a:solidFill>
                <a:srgbClr val="FF6F6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49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9738" y="917313"/>
              <a:ext cx="2381376" cy="2439592"/>
            </a:xfrm>
            <a:prstGeom prst="rect">
              <a:avLst/>
            </a:prstGeom>
            <a:noFill/>
            <a:ln w="57150">
              <a:solidFill>
                <a:srgbClr val="FF6F6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Управляющая кнопка: справка 3">
            <a:hlinkClick r:id="" action="ppaction://noaction" highlightClick="1"/>
          </p:cNvPr>
          <p:cNvSpPr/>
          <p:nvPr/>
        </p:nvSpPr>
        <p:spPr>
          <a:xfrm>
            <a:off x="434879" y="893213"/>
            <a:ext cx="2936119" cy="4135733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справка 4">
            <a:hlinkClick r:id="" action="ppaction://noaction" highlightClick="1"/>
          </p:cNvPr>
          <p:cNvSpPr/>
          <p:nvPr/>
        </p:nvSpPr>
        <p:spPr>
          <a:xfrm>
            <a:off x="4039738" y="917313"/>
            <a:ext cx="4261410" cy="2439592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039738" y="3643952"/>
            <a:ext cx="4261410" cy="1384995"/>
          </a:xfrm>
          <a:prstGeom prst="rect">
            <a:avLst/>
          </a:prstGeom>
          <a:noFill/>
          <a:ln w="57150">
            <a:solidFill>
              <a:srgbClr val="FF6F6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Фагоцитоз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Фагоциты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Иммунитет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Управляющая кнопка: справка 6">
            <a:hlinkClick r:id="" action="ppaction://noaction" highlightClick="1"/>
          </p:cNvPr>
          <p:cNvSpPr/>
          <p:nvPr/>
        </p:nvSpPr>
        <p:spPr>
          <a:xfrm>
            <a:off x="4039738" y="3643952"/>
            <a:ext cx="4261410" cy="1384995"/>
          </a:xfrm>
          <a:prstGeom prst="actionButtonHelp">
            <a:avLst/>
          </a:prstGeom>
          <a:solidFill>
            <a:srgbClr val="358B88"/>
          </a:solidFill>
          <a:ln w="57150">
            <a:solidFill>
              <a:srgbClr val="FF6F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50" name="Picture 6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813" y="6181725"/>
            <a:ext cx="738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6812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809</TotalTime>
  <Words>562</Words>
  <Application>Microsoft Office PowerPoint</Application>
  <PresentationFormat>Экран (4:3)</PresentationFormat>
  <Paragraphs>127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Office Theme</vt:lpstr>
      <vt:lpstr>Клетка</vt:lpstr>
      <vt:lpstr>Урок – зачет «Клетка»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Пользователь Windows</cp:lastModifiedBy>
  <cp:revision>40</cp:revision>
  <dcterms:created xsi:type="dcterms:W3CDTF">2019-08-22T12:28:48Z</dcterms:created>
  <dcterms:modified xsi:type="dcterms:W3CDTF">2021-12-16T13:02:52Z</dcterms:modified>
</cp:coreProperties>
</file>