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72" r:id="rId4"/>
    <p:sldId id="269" r:id="rId5"/>
    <p:sldId id="260" r:id="rId6"/>
    <p:sldId id="270" r:id="rId7"/>
    <p:sldId id="261" r:id="rId8"/>
    <p:sldId id="265" r:id="rId9"/>
    <p:sldId id="273" r:id="rId10"/>
    <p:sldId id="271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>
        <p:scale>
          <a:sx n="68" d="100"/>
          <a:sy n="68" d="100"/>
        </p:scale>
        <p:origin x="-135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3CB216A-A266-41B8-9C59-E3C2EF23D139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09918E6-8C9D-49D3-871E-3A17238240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0103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E242AC-6521-4E5B-9E4A-BAF7804741C5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0704CE-651C-4FA4-83F0-D763B430B0E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701B6-584F-4991-80C8-03A17EB6C68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7FF6B4-584A-4952-AA08-8FAE0A82F1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AE2AC-B7AB-46A0-BE14-86505E432849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DD904-0F81-436C-9022-0920B67FCF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C1E0D-3B97-452E-A77A-5FA8501A394A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31E67-4C05-4D5B-8336-A4ACD16662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73E16-E402-473D-A0BD-DF870658514D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BB9E9-3A67-470E-B6C9-3D3ED16DD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467B1-8E63-4B9B-8B11-F940B06431CC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673A2-B2A0-47A6-BBDA-729BE86A87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5FBA9-4DF5-47B4-9BBA-A3345AD41EA3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25988-33B8-4AE5-9585-DF5A802719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53419-3DA6-4669-851A-18FC85B0C34A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AE779-4747-4FB3-BA55-87C5D43C98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6C868-CCE6-42C3-AC8C-D498385FDF20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914E4-DD8C-4281-8544-1C897ECC4B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FDE6D-1A4B-4977-BCA7-96F7E6C8632F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1E0AB-727F-43A4-A32A-734CAB6C4A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5F0A3-18C5-4532-9285-4D64AB5A2F90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58461-94A7-4244-842B-F7CFD5E8D9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16036-8C56-4201-854C-01C00B1BD1EB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52072-CD8A-4CF8-BC9A-8704332845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A4062-1A54-4157-A6F8-D9AE808163C6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3F48A-54C5-46DE-AA2E-26EC14E457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250825" y="260350"/>
            <a:ext cx="8642350" cy="6337300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7" name="Рисунок 7" descr="plasticine-man-2.jpg"/>
          <p:cNvPicPr>
            <a:picLocks noChangeAspect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5340350"/>
            <a:ext cx="115252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C69FE3-CE07-4BB9-8E47-11AB3DCAD788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0AAD6AA-1360-423C-B822-5C9F954134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992610"/>
            <a:ext cx="8352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000000"/>
              </a:solidFill>
              <a:latin typeface="PT Sans"/>
            </a:endParaRPr>
          </a:p>
          <a:p>
            <a:pPr algn="ctr"/>
            <a:endParaRPr lang="ru-RU" sz="2000" b="1" dirty="0">
              <a:solidFill>
                <a:srgbClr val="000000"/>
              </a:solidFill>
              <a:latin typeface="PT Sans"/>
            </a:endParaRPr>
          </a:p>
          <a:p>
            <a:pPr algn="ctr"/>
            <a:endParaRPr lang="ru-RU" sz="2000" b="1" dirty="0" smtClean="0">
              <a:solidFill>
                <a:srgbClr val="000000"/>
              </a:solidFill>
              <a:latin typeface="PT Sans"/>
            </a:endParaRPr>
          </a:p>
          <a:p>
            <a:pPr algn="ctr"/>
            <a:endParaRPr lang="ru-RU" sz="2000" b="1" dirty="0">
              <a:solidFill>
                <a:srgbClr val="000000"/>
              </a:solidFill>
              <a:latin typeface="PT Sans"/>
            </a:endParaRPr>
          </a:p>
          <a:p>
            <a:pPr algn="ctr"/>
            <a:endParaRPr lang="ru-RU" sz="2000" b="1" dirty="0" smtClean="0">
              <a:solidFill>
                <a:srgbClr val="000000"/>
              </a:solidFill>
              <a:latin typeface="PT Sans"/>
            </a:endParaRPr>
          </a:p>
          <a:p>
            <a:pPr algn="ctr"/>
            <a:endParaRPr lang="ru-RU" sz="2000" b="1" dirty="0" smtClean="0">
              <a:solidFill>
                <a:srgbClr val="000000"/>
              </a:solidFill>
              <a:latin typeface="PT San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37566"/>
            <a:ext cx="3591881" cy="2020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694" y="254968"/>
            <a:ext cx="2768943" cy="306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1354"/>
            <a:ext cx="5975350" cy="173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611560" y="260648"/>
            <a:ext cx="784887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  <a:latin typeface="PT Sans"/>
              </a:rPr>
              <a:t>Тема методического семинара:</a:t>
            </a:r>
            <a:endParaRPr lang="ru-RU" sz="2800" dirty="0">
              <a:solidFill>
                <a:srgbClr val="000000"/>
              </a:solidFill>
              <a:latin typeface="PT Sans"/>
            </a:endParaRPr>
          </a:p>
          <a:p>
            <a:pPr algn="ctr"/>
            <a:r>
              <a:rPr lang="ru-RU" sz="2400" dirty="0" smtClean="0">
                <a:solidFill>
                  <a:srgbClr val="000000"/>
                </a:solidFill>
                <a:latin typeface="PT Sans"/>
              </a:rPr>
              <a:t>«Использование средств  и инструментов информационно- коммуникативных технологий для активизации познавательной деятельности обучающихся в условиях реализации </a:t>
            </a:r>
          </a:p>
          <a:p>
            <a:pPr algn="ctr"/>
            <a:r>
              <a:rPr lang="ru-RU" sz="2400" dirty="0" smtClean="0">
                <a:solidFill>
                  <a:srgbClr val="000000"/>
                </a:solidFill>
                <a:latin typeface="PT Sans"/>
              </a:rPr>
              <a:t>обновленного ФГОС»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PT Sans"/>
              </a:rPr>
              <a:t>Цель:</a:t>
            </a:r>
            <a:r>
              <a:rPr lang="ru-RU" sz="2400" b="1" dirty="0">
                <a:latin typeface="Calibri"/>
                <a:ea typeface="Calibri"/>
                <a:cs typeface="Times New Roman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повысить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качество обучения.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/>
            <a:r>
              <a:rPr lang="ru-RU" sz="2400" dirty="0" smtClean="0">
                <a:solidFill>
                  <a:srgbClr val="000000"/>
                </a:solidFill>
                <a:latin typeface="PT Sans"/>
              </a:rPr>
              <a:t>Задачи: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сделать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образовательный процесс более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разнообразным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 увлекательным;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пробудить 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интерес к познавательной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деятельности,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помочь  сконцентрировать внимание на учебном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процессе, развить информационную грамотность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8" t="38956" r="33858" b="5678"/>
          <a:stretch/>
        </p:blipFill>
        <p:spPr bwMode="auto">
          <a:xfrm>
            <a:off x="0" y="4324190"/>
            <a:ext cx="3672408" cy="253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vavilonmarket.ru/upload/iblock/0cb/8eyid7lf9zh9wnrb7g1jeg00f8iff24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4" t="29374" r="25077" b="15986"/>
          <a:stretch/>
        </p:blipFill>
        <p:spPr bwMode="auto">
          <a:xfrm>
            <a:off x="251520" y="4016326"/>
            <a:ext cx="2885793" cy="265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332656"/>
            <a:ext cx="7992888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ИКТ (информационно-коммуникационные технологии) –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процессы подготовки и передачи информации обучающему, средством осуществления которых является компьютер.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средства ИКТ: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Инструменты ИКТ:</a:t>
            </a:r>
          </a:p>
          <a:p>
            <a:pPr lvl="0" algn="ctr">
              <a:spcAft>
                <a:spcPts val="600"/>
              </a:spcAft>
            </a:pPr>
            <a:r>
              <a:rPr lang="ru-RU" sz="2000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Интернет</a:t>
            </a:r>
          </a:p>
          <a:p>
            <a:pPr lvl="0" algn="ctr">
              <a:spcAft>
                <a:spcPts val="600"/>
              </a:spcAft>
            </a:pPr>
            <a:r>
              <a:rPr lang="ru-RU" sz="2000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Электронная почта</a:t>
            </a:r>
          </a:p>
          <a:p>
            <a:pPr lvl="0" algn="r">
              <a:spcAft>
                <a:spcPts val="600"/>
              </a:spcAft>
            </a:pPr>
            <a:r>
              <a:rPr lang="ru-RU" sz="2000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 и видео конференции</a:t>
            </a:r>
          </a:p>
          <a:p>
            <a:pPr lvl="0" algn="ctr">
              <a:spcAft>
                <a:spcPts val="600"/>
              </a:spcAft>
            </a:pPr>
            <a:r>
              <a:rPr lang="ru-RU" sz="2000" dirty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Обмен сообщениями</a:t>
            </a:r>
          </a:p>
          <a:p>
            <a:pPr lvl="0" algn="ctr">
              <a:spcAft>
                <a:spcPts val="600"/>
              </a:spcAft>
            </a:pPr>
            <a:r>
              <a:rPr lang="ru-RU" sz="2000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Чаты</a:t>
            </a:r>
          </a:p>
          <a:p>
            <a:pPr lvl="0" algn="r"/>
            <a:r>
              <a:rPr lang="ru-RU" sz="2000" i="1" dirty="0" smtClean="0">
                <a:solidFill>
                  <a:srgbClr val="1A1A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1A1A1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91914"/>
            <a:ext cx="6768752" cy="428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51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наше время перед педагогами стоит важнейшая проблема: как сделать процесс образования еще более интересным и продуктивным, чтобы в него были вовлечены практически все учащиеся, чтобы среди них не было скучающих и безразличных. Как создать на уроке такие условия, при которых каждый ученик чувствовал бы свою успешность, свою интеллектуальную состоятельность?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58990"/>
            <a:ext cx="8856983" cy="469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96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395536" y="620713"/>
            <a:ext cx="842493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возможностей ИКТ в начальной школе способствует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-повышению мотивации к учению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-повышению эффективности образовательного процесса за счет высокой степени наглядности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-повышению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качественной успеваемости обучающихся;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наглядно—образного, информационного мышления;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совершенствованию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самообразования и самоконтроля у младших школьников;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повышению активности и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инициативности, обучающихся на уроке.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cdn.culture.ru/images/1ef53d7c-efae-53d7-82a3-bc47e22132b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9"/>
            <a:ext cx="4312817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764704"/>
            <a:ext cx="7704856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Таким образом, в результате применения ИКТ происходит личностное развитие школьников. Активизируется учебная деятельность учеников. На уроках наблюдается сосредоточенность учащихся, напряжённая мыслительная деятельность, серьёзная работа памяти и умение правильно и логично выражать свои мысли.</a:t>
            </a:r>
            <a:endParaRPr lang="ru-RU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28419"/>
            <a:ext cx="5079889" cy="3811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48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548680"/>
            <a:ext cx="569840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каких учебных ситуациях актуально использование ИКТ?</a:t>
            </a:r>
            <a:r>
              <a:rPr lang="ru-RU" sz="2000" dirty="0"/>
              <a:t> </a:t>
            </a:r>
            <a:endParaRPr lang="ru-RU" sz="20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применимы на уроках любых типов и в любой момент урока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наиболее удачных форм подготовки и представления учебного материала к урокам в начальной школе можно назвать создание и использование  мультимедийных презентаций.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винд8.1\Desktop\Праздники.ФОТО\Урок окружающего мира\IMG_20221014_1128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982381"/>
            <a:ext cx="4680519" cy="2823964"/>
          </a:xfrm>
          <a:prstGeom prst="snip2DiagRect">
            <a:avLst>
              <a:gd name="adj1" fmla="val 0"/>
              <a:gd name="adj2" fmla="val 50000"/>
            </a:avLst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50412"/>
            <a:ext cx="4116578" cy="308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https://sun9-34.userapi.com/impg/lxWdh1sBIbKuSiup0PfDNvJCj-zi50vstTfyWQ/xpK8OfEaXrA.jpg?size=780x1040&amp;quality=95&amp;sign=af32d1e5a22872867809073569d2ef89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954" y="323657"/>
            <a:ext cx="2880320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35" y="4797152"/>
            <a:ext cx="462956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332656"/>
            <a:ext cx="734481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внедряю в практику своей работы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здоровье-сберегающие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технологии. С целью предотвращения перегрузки обучающихся и сохранения их здоровья использую различные виды деятельности для снятия физического и умственного напряжения: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гимнастику для глаз, музыкальную паузу, пальчиковую гимнастику.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xn--2-7sbm4am4a.xn--p1ai/800/600/https/ds04.infourok.ru/uploads/ex/1299/00035a70-a25e0fdd/img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914258"/>
            <a:ext cx="3907458" cy="293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винд8.1\Desktop\Праздники.ФОТО\Урок окружающего мира\IMG_20221014_11484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60"/>
          <a:stretch/>
        </p:blipFill>
        <p:spPr bwMode="auto">
          <a:xfrm>
            <a:off x="3059832" y="2213269"/>
            <a:ext cx="4633917" cy="284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0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1124744"/>
            <a:ext cx="763284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 становится помощником педагога, появляются новые  методы и организационные формы обучения, которые повышают эффективность проведения уроков, занятий мероприятий. Современные компьютерные технологии представляют огромные возможности для развития процесса образования. Ещё К. Д. Ушинский заметил « Детская природа требует наглядности». Поэтому нам, учителям приходится постоянно искать наиболее эффективные способы ведения уроков.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7" y="4527591"/>
            <a:ext cx="2378075" cy="231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451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0"/>
          <a:stretch/>
        </p:blipFill>
        <p:spPr bwMode="auto">
          <a:xfrm>
            <a:off x="467544" y="476672"/>
            <a:ext cx="573596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243408"/>
            <a:ext cx="8856984" cy="6946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232460"/>
            <a:ext cx="3048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19128"/>
            <a:ext cx="3106867" cy="2702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://i48.fastpic.org/big/2012/1118/cf/d6eadb8c701461a737b10d64f1cd8bcf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11567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" t="3156" r="74107" b="70756"/>
          <a:stretch/>
        </p:blipFill>
        <p:spPr bwMode="auto">
          <a:xfrm>
            <a:off x="3181027" y="1386660"/>
            <a:ext cx="2914973" cy="273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7" t="40226" r="13540" b="10890"/>
          <a:stretch/>
        </p:blipFill>
        <p:spPr bwMode="auto">
          <a:xfrm rot="16200000">
            <a:off x="1069067" y="4022705"/>
            <a:ext cx="2992647" cy="3022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43" y="762220"/>
            <a:ext cx="8844453" cy="4975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113196"/>
            <a:ext cx="8220498" cy="462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07" y="1699432"/>
            <a:ext cx="8024449" cy="4037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2023-01-22_18-37-4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09164"/>
            <a:ext cx="7488831" cy="4073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53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lubmama.ru/uploads/posts/2022-08/1660395397_30-klubmama-ru-p-podelki-iz-bumagi-uchi-ru-foto-3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9" r="11127" b="11646"/>
          <a:stretch/>
        </p:blipFill>
        <p:spPr bwMode="auto">
          <a:xfrm>
            <a:off x="-35064" y="14245"/>
            <a:ext cx="468196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Users\винд8.1\YandexDisk\Скриншоты\2023-01-22_14-26-30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9" r="9643"/>
          <a:stretch/>
        </p:blipFill>
        <p:spPr bwMode="auto">
          <a:xfrm>
            <a:off x="-31818" y="3831873"/>
            <a:ext cx="4692296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2" r="10169" b="10967"/>
          <a:stretch/>
        </p:blipFill>
        <p:spPr bwMode="auto">
          <a:xfrm>
            <a:off x="4650146" y="25030"/>
            <a:ext cx="4493854" cy="278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6" t="-4896" r="10470" b="4896"/>
          <a:stretch/>
        </p:blipFill>
        <p:spPr bwMode="auto">
          <a:xfrm>
            <a:off x="4650146" y="3592880"/>
            <a:ext cx="4528457" cy="333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8" t="28805" r="28205" b="29318"/>
          <a:stretch/>
        </p:blipFill>
        <p:spPr bwMode="auto">
          <a:xfrm>
            <a:off x="467544" y="2431808"/>
            <a:ext cx="2547257" cy="140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87" t="26713" r="25274" b="26057"/>
          <a:stretch/>
        </p:blipFill>
        <p:spPr bwMode="auto">
          <a:xfrm>
            <a:off x="3131840" y="2342328"/>
            <a:ext cx="2623457" cy="1579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09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20688"/>
            <a:ext cx="756084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продолжает стремительно изменяться, а значит, будут изменения и в образовании. Мы - учителя, а это значит нельзя стоять на месте, нужно искать и узнавать новое, внедрять новые идеи в работу, нужно идти вперед в ногу со временем, уважая старые традиции, не боясь нововведений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Миссия педагога в этой среде - быть проводником по пути научного познания, а не транслятором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информации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Сопровождать, поддерживать, объяснять, аргументировать - вот наши задачи.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" name="Рисунок 2" descr="C:\Users\винд8.1\Desktop\Праздники.ФОТО\1 сентября\IMG_20220901_1158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38537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catherineasquithgallery.com/uploads/posts/2021-03/1614596883_75-p-spasibo-na-belom-fone-11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2" t="22625" r="17874" b="31674"/>
          <a:stretch/>
        </p:blipFill>
        <p:spPr bwMode="auto">
          <a:xfrm>
            <a:off x="5220072" y="4082323"/>
            <a:ext cx="2952328" cy="16509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5087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3528</TotalTime>
  <Words>438</Words>
  <Application>Microsoft Office PowerPoint</Application>
  <PresentationFormat>Экран (4:3)</PresentationFormat>
  <Paragraphs>41</Paragraphs>
  <Slides>12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prostie_podelki</dc:title>
  <dc:creator>oxana</dc:creator>
  <cp:lastModifiedBy>винд8.1</cp:lastModifiedBy>
  <cp:revision>89</cp:revision>
  <dcterms:created xsi:type="dcterms:W3CDTF">2012-04-07T14:23:28Z</dcterms:created>
  <dcterms:modified xsi:type="dcterms:W3CDTF">2023-02-09T14:27:14Z</dcterms:modified>
</cp:coreProperties>
</file>