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2" r:id="rId3"/>
    <p:sldId id="265" r:id="rId4"/>
    <p:sldId id="266" r:id="rId5"/>
    <p:sldId id="267" r:id="rId6"/>
    <p:sldId id="268" r:id="rId7"/>
    <p:sldId id="269" r:id="rId8"/>
    <p:sldId id="270" r:id="rId9"/>
    <p:sldId id="278" r:id="rId10"/>
    <p:sldId id="279" r:id="rId11"/>
    <p:sldId id="284" r:id="rId12"/>
    <p:sldId id="280" r:id="rId13"/>
    <p:sldId id="281" r:id="rId14"/>
    <p:sldId id="287" r:id="rId15"/>
    <p:sldId id="285" r:id="rId16"/>
    <p:sldId id="289" r:id="rId17"/>
    <p:sldId id="290" r:id="rId18"/>
    <p:sldId id="28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E4690"/>
    <a:srgbClr val="131420"/>
    <a:srgbClr val="005A7E"/>
    <a:srgbClr val="C5700A"/>
    <a:srgbClr val="4A2B0E"/>
    <a:srgbClr val="1D120E"/>
    <a:srgbClr val="000306"/>
    <a:srgbClr val="FF6C99"/>
    <a:srgbClr val="526664"/>
    <a:srgbClr val="B5B5B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>
        <p:scale>
          <a:sx n="110" d="100"/>
          <a:sy n="110" d="100"/>
        </p:scale>
        <p:origin x="-1650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54908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7568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759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2014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8773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7218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9966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714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6122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0634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1014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16556-29AD-44B1-8A1C-ABE338D926E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DFFB4-B522-49A9-895A-71E37BE27F0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1535"/>
          <a:stretch/>
        </p:blipFill>
        <p:spPr>
          <a:xfrm>
            <a:off x="-1" y="-1"/>
            <a:ext cx="9144001" cy="1902721"/>
          </a:xfrm>
          <a:prstGeom prst="rect">
            <a:avLst/>
          </a:prstGeom>
        </p:spPr>
      </p:pic>
      <p:sp>
        <p:nvSpPr>
          <p:cNvPr id="13" name="Прямоугольник 12"/>
          <p:cNvSpPr/>
          <p:nvPr userDrawn="1"/>
        </p:nvSpPr>
        <p:spPr>
          <a:xfrm>
            <a:off x="0" y="887896"/>
            <a:ext cx="2504661" cy="1014824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9615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2465" y="181232"/>
            <a:ext cx="820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общеобразовательное учреждение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«Средняя общеобразовательная школа №3»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5630" y="2089836"/>
            <a:ext cx="7438767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Проектная работа:</a:t>
            </a:r>
          </a:p>
          <a:p>
            <a:pPr algn="ctr"/>
            <a:r>
              <a:rPr lang="ru-RU" sz="6600" b="1" dirty="0" smtClean="0">
                <a:solidFill>
                  <a:srgbClr val="C00000"/>
                </a:solidFill>
              </a:rPr>
              <a:t>«ПУТЬ К ОЛИМПУ»</a:t>
            </a:r>
            <a:endParaRPr lang="ru-RU" sz="6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404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042029" y="302225"/>
            <a:ext cx="64643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539580" anchor="ctr">
            <a:spAutoFit/>
          </a:bodyPr>
          <a:lstStyle/>
          <a:p>
            <a:pPr algn="ctr" eaLnBrk="0" hangingPunct="0"/>
            <a:r>
              <a:rPr lang="ru-RU" sz="4800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Визитная карточка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4800" dirty="0">
              <a:ea typeface="Times New Roman" pitchFamily="18" charset="0"/>
              <a:cs typeface="Aharoni" pitchFamily="2" charset="-79"/>
            </a:endParaRPr>
          </a:p>
        </p:txBody>
      </p:sp>
      <p:sp>
        <p:nvSpPr>
          <p:cNvPr id="23556" name="Rectangle 3"/>
          <p:cNvSpPr>
            <a:spLocks noChangeArrowheads="1"/>
          </p:cNvSpPr>
          <p:nvPr/>
        </p:nvSpPr>
        <p:spPr bwMode="auto">
          <a:xfrm>
            <a:off x="250166" y="1714500"/>
            <a:ext cx="6211019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90488" eaLnBrk="0" hangingPunct="0"/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Романова Ирина Васильевна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90488" eaLnBrk="0" hangingPunct="0"/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31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.01.1971 </a:t>
            </a:r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года рождения</a:t>
            </a:r>
            <a:endParaRPr lang="ru-RU" sz="2400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90488" eaLnBrk="0" hangingPunct="0"/>
            <a:r>
              <a:rPr lang="ru-RU" sz="2400" b="1" i="1" u="sng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Образование:</a:t>
            </a:r>
            <a:endParaRPr lang="ru-RU" sz="2400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90488" eaLnBrk="0" hangingPunct="0"/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высшее , окончила в 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1994 </a:t>
            </a:r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 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КГПИ</a:t>
            </a:r>
            <a:endParaRPr lang="ru-RU" sz="2400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90488" eaLnBrk="0" hangingPunct="0"/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специальности:</a:t>
            </a:r>
          </a:p>
          <a:p>
            <a:pPr indent="90488" eaLnBrk="0" hangingPunct="0"/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иологии и химии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indent="90488" eaLnBrk="0" hangingPunct="0"/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высшая 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квалификационная</a:t>
            </a:r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категория</a:t>
            </a:r>
            <a:endParaRPr lang="ru-RU" sz="2400" b="1" i="1" dirty="0">
              <a:solidFill>
                <a:srgbClr val="17365D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90488" eaLnBrk="0" hangingPunct="0"/>
            <a:endParaRPr lang="ru-RU" sz="2000" b="1" i="1" dirty="0">
              <a:solidFill>
                <a:srgbClr val="17365D"/>
              </a:solidFill>
              <a:latin typeface="Calibri" pitchFamily="34" charset="0"/>
              <a:ea typeface="Times New Roman" pitchFamily="18" charset="0"/>
              <a:cs typeface="Aharoni" pitchFamily="2" charset="-79"/>
            </a:endParaRPr>
          </a:p>
          <a:p>
            <a:pPr indent="90488" eaLnBrk="0" hangingPunct="0"/>
            <a:endParaRPr lang="ru-RU" sz="2000" b="1" i="1" dirty="0">
              <a:solidFill>
                <a:srgbClr val="17365D"/>
              </a:solidFill>
              <a:latin typeface="Calibri" pitchFamily="34" charset="0"/>
              <a:ea typeface="Times New Roman" pitchFamily="18" charset="0"/>
              <a:cs typeface="Aharoni" pitchFamily="2" charset="-79"/>
            </a:endParaRPr>
          </a:p>
          <a:p>
            <a:pPr indent="90488" eaLnBrk="0" hangingPunct="0"/>
            <a:endParaRPr lang="ru-RU" sz="2000" b="1" i="1" dirty="0">
              <a:solidFill>
                <a:srgbClr val="17365D"/>
              </a:solidFill>
              <a:latin typeface="Calibri" pitchFamily="34" charset="0"/>
              <a:ea typeface="Times New Roman" pitchFamily="18" charset="0"/>
              <a:cs typeface="Aharoni" pitchFamily="2" charset="-79"/>
            </a:endParaRPr>
          </a:p>
          <a:p>
            <a:pPr indent="90488" eaLnBrk="0" hangingPunct="0"/>
            <a:endParaRPr lang="ru-RU" sz="2000" b="1" i="1" dirty="0">
              <a:solidFill>
                <a:srgbClr val="17365D"/>
              </a:solidFill>
              <a:latin typeface="Calibri" pitchFamily="34" charset="0"/>
              <a:ea typeface="Times New Roman" pitchFamily="18" charset="0"/>
              <a:cs typeface="Aharoni" pitchFamily="2" charset="-79"/>
            </a:endParaRPr>
          </a:p>
          <a:p>
            <a:pPr indent="90488" eaLnBrk="0" hangingPunct="0"/>
            <a:endParaRPr lang="ru-RU" sz="2000" dirty="0">
              <a:ea typeface="Times New Roman" pitchFamily="18" charset="0"/>
              <a:cs typeface="Aharoni" pitchFamily="2" charset="-79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06765" y="4642089"/>
            <a:ext cx="81438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90488" eaLnBrk="0" hangingPunct="0"/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Занимаемая должность и дата назначения на эту должность:</a:t>
            </a:r>
            <a:endParaRPr lang="ru-RU" sz="2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90488" eaLnBrk="0" hangingPunct="0"/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биологии и химии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- 1994 </a:t>
            </a:r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</a:t>
            </a:r>
            <a:endParaRPr lang="ru-RU" sz="2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90488" eaLnBrk="0" hangingPunct="0"/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Стаж педагогической работы- 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37</a:t>
            </a:r>
            <a:r>
              <a:rPr lang="ru-RU" sz="2400" b="1" i="1" dirty="0" smtClean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rgbClr val="17365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лет</a:t>
            </a:r>
            <a:endParaRPr lang="ru-RU" sz="2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5355" y="1345002"/>
            <a:ext cx="2418440" cy="30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684213" y="692150"/>
            <a:ext cx="7488237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Calibri" pitchFamily="34" charset="0"/>
              </a:rPr>
              <a:t>Олимпиадное движение —</a:t>
            </a:r>
          </a:p>
          <a:p>
            <a:pPr algn="ctr"/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Calibri" pitchFamily="34" charset="0"/>
              </a:rPr>
              <a:t> </a:t>
            </a:r>
            <a:r>
              <a:rPr lang="ru-RU" sz="3200" b="1">
                <a:latin typeface="Times New Roman" pitchFamily="18" charset="0"/>
                <a:cs typeface="Calibri" pitchFamily="34" charset="0"/>
              </a:rPr>
              <a:t>это часть большой и серьезной работы по развитию талантов, интеллекта и одарённости школьников.</a:t>
            </a:r>
            <a:endParaRPr lang="ru-RU" sz="3200" b="1"/>
          </a:p>
        </p:txBody>
      </p:sp>
      <p:pic>
        <p:nvPicPr>
          <p:cNvPr id="24579" name="Picture 2" descr="C:\Users\Рабочий\Desktop\ПНПО\маришка\маришка 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0575" y="3046413"/>
            <a:ext cx="4752975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Изображение 1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6511" y="3214688"/>
            <a:ext cx="4024314" cy="301823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34" y="285728"/>
            <a:ext cx="835824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Предметные олимпиады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— это состязания среди школьников, в ходе которых они должны продемонстрировать свои знания и умения по тому или иному школьному предмету. Проводятся олимпиады для того, чтобы выявлять талантливых школьников, а также вызвать интерес к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научным знаниям.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Прямоугольник 1"/>
          <p:cNvSpPr>
            <a:spLocks noChangeArrowheads="1"/>
          </p:cNvSpPr>
          <p:nvPr/>
        </p:nvSpPr>
        <p:spPr bwMode="auto">
          <a:xfrm>
            <a:off x="204757" y="923904"/>
            <a:ext cx="4500595" cy="518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Образовательный стандарт ориентирует учителя на организацию учебного процесса, в котором ведущая роль отводится самостоятельной познавательной деятельности учащихся, предусматривает формирование у школьников умений, универсальных способов деятельности и ключевых компетенций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5" name="Picture 4" descr="Изображение 1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1584" y="1745459"/>
            <a:ext cx="4086220" cy="30646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Прямоугольник 2"/>
          <p:cNvSpPr>
            <a:spLocks noChangeArrowheads="1"/>
          </p:cNvSpPr>
          <p:nvPr/>
        </p:nvSpPr>
        <p:spPr bwMode="auto">
          <a:xfrm>
            <a:off x="468313" y="1700213"/>
            <a:ext cx="82804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  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создать модель работы с одаренными детьми, в условиях  современной школы  для подготовки их к успешному  выступлению на предметных олимпиадах</a:t>
            </a:r>
            <a:endParaRPr lang="ru-RU" sz="28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   -  подготовка учащихся к самостоятельной деятельности, развитие и воспитание широко образованной, культурной, творческой, инициативной и предприимчивой личности</a:t>
            </a:r>
            <a:endParaRPr lang="ru-RU" sz="28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304054"/>
            <a:ext cx="9144000" cy="723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ПРОЕКТА: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разработать оптимальный план выявления одаренных детей;</a:t>
            </a: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  -  изучение теоретических и практических подходов к работе с одаренными детьми при подготовке их к предметным олимпиадам;</a:t>
            </a: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-внедрение новых образовательных технологий для развития биологических данных у обучающихся;</a:t>
            </a: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    - создание пространства для самовыражения учащихся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-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разработка и апробация научно – методических материалов по формированию и развитию компетентностей учащихся;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76450" y="4973038"/>
            <a:ext cx="4572000" cy="68788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algn="just">
              <a:lnSpc>
                <a:spcPct val="115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28600"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   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0" name="Line 18"/>
          <p:cNvSpPr>
            <a:spLocks noChangeShapeType="1"/>
          </p:cNvSpPr>
          <p:nvPr/>
        </p:nvSpPr>
        <p:spPr bwMode="auto">
          <a:xfrm flipV="1">
            <a:off x="5295905" y="1619239"/>
            <a:ext cx="1143004" cy="71438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31" name="AutoShape 19"/>
          <p:cNvSpPr>
            <a:spLocks noChangeArrowheads="1"/>
          </p:cNvSpPr>
          <p:nvPr/>
        </p:nvSpPr>
        <p:spPr bwMode="auto">
          <a:xfrm>
            <a:off x="3286116" y="571480"/>
            <a:ext cx="2357454" cy="889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Имеет способность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прогнозированию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9" name="AutoShape 17"/>
          <p:cNvSpPr>
            <a:spLocks noChangeArrowheads="1"/>
          </p:cNvSpPr>
          <p:nvPr/>
        </p:nvSpPr>
        <p:spPr bwMode="auto">
          <a:xfrm>
            <a:off x="785786" y="714356"/>
            <a:ext cx="2003425" cy="8985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Умеет четко излагать свои мысли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13" name="AutoShape 1"/>
          <p:cNvSpPr>
            <a:spLocks noChangeArrowheads="1"/>
          </p:cNvSpPr>
          <p:nvPr/>
        </p:nvSpPr>
        <p:spPr bwMode="auto">
          <a:xfrm>
            <a:off x="4673600" y="5592763"/>
            <a:ext cx="2035175" cy="9048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Обладает  высокими коммуникативными способностями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8" name="AutoShape 16"/>
          <p:cNvSpPr>
            <a:spLocks noChangeArrowheads="1"/>
          </p:cNvSpPr>
          <p:nvPr/>
        </p:nvSpPr>
        <p:spPr bwMode="auto">
          <a:xfrm>
            <a:off x="1819260" y="5500702"/>
            <a:ext cx="2657476" cy="121444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Умеет анализировать  и синтезировать  полученную информацию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7" name="AutoShape 15"/>
          <p:cNvSpPr>
            <a:spLocks noChangeArrowheads="1"/>
          </p:cNvSpPr>
          <p:nvPr/>
        </p:nvSpPr>
        <p:spPr bwMode="auto">
          <a:xfrm>
            <a:off x="6572264" y="857232"/>
            <a:ext cx="2254250" cy="85248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Имеет оригинальность и гибкость мышления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6" name="AutoShape 14"/>
          <p:cNvSpPr>
            <a:spLocks noChangeArrowheads="1"/>
          </p:cNvSpPr>
          <p:nvPr/>
        </p:nvSpPr>
        <p:spPr bwMode="auto">
          <a:xfrm>
            <a:off x="6648464" y="3619504"/>
            <a:ext cx="2214578" cy="128588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Обладает повышенной интеллектуальной  одаренностью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5" name="AutoShape 13"/>
          <p:cNvSpPr>
            <a:spLocks noChangeArrowheads="1"/>
          </p:cNvSpPr>
          <p:nvPr/>
        </p:nvSpPr>
        <p:spPr bwMode="auto">
          <a:xfrm>
            <a:off x="0" y="4071942"/>
            <a:ext cx="2714644" cy="13843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Умеет рационально организовать свой труд, владеет разными способами контроля и самоконтроля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4" name="AutoShape 12"/>
          <p:cNvSpPr>
            <a:spLocks noChangeArrowheads="1"/>
          </p:cNvSpPr>
          <p:nvPr/>
        </p:nvSpPr>
        <p:spPr bwMode="auto">
          <a:xfrm>
            <a:off x="6724660" y="5191140"/>
            <a:ext cx="1914525" cy="92868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Обладает возрастным опережением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3" name="AutoShape 11"/>
          <p:cNvSpPr>
            <a:spLocks noChangeArrowheads="1"/>
          </p:cNvSpPr>
          <p:nvPr/>
        </p:nvSpPr>
        <p:spPr bwMode="auto">
          <a:xfrm>
            <a:off x="0" y="2357430"/>
            <a:ext cx="2428892" cy="914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Имеет склонность к самостоятельному поиску решений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2" name="AutoShape 10"/>
          <p:cNvSpPr>
            <a:spLocks noChangeArrowheads="1"/>
          </p:cNvSpPr>
          <p:nvPr/>
        </p:nvSpPr>
        <p:spPr bwMode="auto">
          <a:xfrm>
            <a:off x="6500826" y="2214554"/>
            <a:ext cx="2428860" cy="107157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Имеет способность  к творческому мышлению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21" name="Oval 9"/>
          <p:cNvSpPr>
            <a:spLocks noChangeArrowheads="1"/>
          </p:cNvSpPr>
          <p:nvPr/>
        </p:nvSpPr>
        <p:spPr bwMode="auto">
          <a:xfrm>
            <a:off x="3428992" y="2357430"/>
            <a:ext cx="1971676" cy="171451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Одаренный ученик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H="1" flipV="1">
            <a:off x="4429124" y="1428736"/>
            <a:ext cx="0" cy="85725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 flipV="1">
            <a:off x="5548319" y="2633658"/>
            <a:ext cx="857256" cy="29368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 flipH="1" flipV="1">
            <a:off x="2786048" y="1643050"/>
            <a:ext cx="785819" cy="107157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 flipH="1" flipV="1">
            <a:off x="2500298" y="2786058"/>
            <a:ext cx="742952" cy="3000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>
            <a:off x="3500430" y="4071942"/>
            <a:ext cx="714380" cy="142876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>
            <a:off x="5476881" y="3471865"/>
            <a:ext cx="1000132" cy="57150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4" name="Line 2"/>
          <p:cNvSpPr>
            <a:spLocks noChangeShapeType="1"/>
          </p:cNvSpPr>
          <p:nvPr/>
        </p:nvSpPr>
        <p:spPr bwMode="auto">
          <a:xfrm flipH="1">
            <a:off x="2714612" y="3929066"/>
            <a:ext cx="736602" cy="57150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32" name="Rectangle 20"/>
          <p:cNvSpPr>
            <a:spLocks noChangeArrowheads="1"/>
          </p:cNvSpPr>
          <p:nvPr/>
        </p:nvSpPr>
        <p:spPr bwMode="auto">
          <a:xfrm>
            <a:off x="0" y="24981"/>
            <a:ext cx="84296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Модель одаренного ученика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  <p:sp>
        <p:nvSpPr>
          <p:cNvPr id="13344" name="Rectangle 32"/>
          <p:cNvSpPr>
            <a:spLocks noChangeArrowheads="1"/>
          </p:cNvSpPr>
          <p:nvPr/>
        </p:nvSpPr>
        <p:spPr bwMode="auto">
          <a:xfrm>
            <a:off x="0" y="42860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" name="Line 4"/>
          <p:cNvSpPr>
            <a:spLocks noChangeShapeType="1"/>
          </p:cNvSpPr>
          <p:nvPr/>
        </p:nvSpPr>
        <p:spPr bwMode="auto">
          <a:xfrm>
            <a:off x="5110165" y="3867154"/>
            <a:ext cx="1357322" cy="150019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" name="Line 2"/>
          <p:cNvSpPr>
            <a:spLocks noChangeShapeType="1"/>
          </p:cNvSpPr>
          <p:nvPr/>
        </p:nvSpPr>
        <p:spPr bwMode="auto">
          <a:xfrm>
            <a:off x="4765663" y="4110041"/>
            <a:ext cx="711211" cy="127158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092450" y="3032125"/>
            <a:ext cx="3082925" cy="172085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3276600" y="3284538"/>
            <a:ext cx="28987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0000"/>
                </a:solidFill>
              </a:rPr>
              <a:t>Положительные эмоции</a:t>
            </a:r>
          </a:p>
          <a:p>
            <a:pPr algn="ctr"/>
            <a:r>
              <a:rPr lang="ru-RU" sz="2000" b="1">
                <a:solidFill>
                  <a:srgbClr val="000000"/>
                </a:solidFill>
              </a:rPr>
              <a:t>Учитель- ученик</a:t>
            </a:r>
          </a:p>
        </p:txBody>
      </p:sp>
      <p:sp>
        <p:nvSpPr>
          <p:cNvPr id="6" name="Овал 5"/>
          <p:cNvSpPr/>
          <p:nvPr/>
        </p:nvSpPr>
        <p:spPr>
          <a:xfrm>
            <a:off x="6175375" y="1858963"/>
            <a:ext cx="2679700" cy="1944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2875" y="3792538"/>
            <a:ext cx="2954338" cy="18573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</a:rPr>
              <a:t>Турниры и конкурсы</a:t>
            </a:r>
          </a:p>
        </p:txBody>
      </p:sp>
      <p:sp>
        <p:nvSpPr>
          <p:cNvPr id="8" name="Овал 7"/>
          <p:cNvSpPr/>
          <p:nvPr/>
        </p:nvSpPr>
        <p:spPr>
          <a:xfrm>
            <a:off x="6046788" y="4025900"/>
            <a:ext cx="3097212" cy="19716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8679" name="TextBox 8"/>
          <p:cNvSpPr txBox="1">
            <a:spLocks noChangeArrowheads="1"/>
          </p:cNvSpPr>
          <p:nvPr/>
        </p:nvSpPr>
        <p:spPr bwMode="auto">
          <a:xfrm>
            <a:off x="611188" y="1557338"/>
            <a:ext cx="2447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000" b="1">
              <a:solidFill>
                <a:srgbClr val="000000"/>
              </a:solidFill>
            </a:endParaRPr>
          </a:p>
        </p:txBody>
      </p:sp>
      <p:sp>
        <p:nvSpPr>
          <p:cNvPr id="28680" name="TextBox 9"/>
          <p:cNvSpPr txBox="1">
            <a:spLocks noChangeArrowheads="1"/>
          </p:cNvSpPr>
          <p:nvPr/>
        </p:nvSpPr>
        <p:spPr bwMode="auto">
          <a:xfrm>
            <a:off x="6480175" y="2514600"/>
            <a:ext cx="22320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15000"/>
              </a:lnSpc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endParaRPr lang="ru-RU" sz="2400" b="1">
              <a:solidFill>
                <a:srgbClr val="00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8681" name="TextBox 11"/>
          <p:cNvSpPr txBox="1">
            <a:spLocks noChangeArrowheads="1"/>
          </p:cNvSpPr>
          <p:nvPr/>
        </p:nvSpPr>
        <p:spPr bwMode="auto">
          <a:xfrm>
            <a:off x="6242050" y="4660900"/>
            <a:ext cx="23828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Урок</a:t>
            </a:r>
            <a:endParaRPr lang="ru-RU" sz="2400" b="1">
              <a:solidFill>
                <a:srgbClr val="000000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5789613" y="3284538"/>
            <a:ext cx="552450" cy="16033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3" idx="5"/>
          </p:cNvCxnSpPr>
          <p:nvPr/>
        </p:nvCxnSpPr>
        <p:spPr>
          <a:xfrm>
            <a:off x="5724525" y="4500563"/>
            <a:ext cx="376238" cy="3349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2832100" y="4276725"/>
            <a:ext cx="530225" cy="2000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8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488" y="1757363"/>
            <a:ext cx="2819400" cy="184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686" name="TextBox 12"/>
          <p:cNvSpPr txBox="1">
            <a:spLocks noChangeArrowheads="1"/>
          </p:cNvSpPr>
          <p:nvPr/>
        </p:nvSpPr>
        <p:spPr bwMode="auto">
          <a:xfrm rot="10800000" flipV="1">
            <a:off x="323850" y="2292350"/>
            <a:ext cx="23653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Библиотека, Интернет</a:t>
            </a:r>
            <a:endParaRPr lang="ru-RU" sz="2400" b="1">
              <a:solidFill>
                <a:srgbClr val="000000"/>
              </a:solidFill>
            </a:endParaRPr>
          </a:p>
        </p:txBody>
      </p:sp>
      <p:pic>
        <p:nvPicPr>
          <p:cNvPr id="286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5135563"/>
            <a:ext cx="3433763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688" name="TextBox 14"/>
          <p:cNvSpPr txBox="1">
            <a:spLocks noChangeArrowheads="1"/>
          </p:cNvSpPr>
          <p:nvPr/>
        </p:nvSpPr>
        <p:spPr bwMode="auto">
          <a:xfrm>
            <a:off x="3097213" y="5649913"/>
            <a:ext cx="27384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Олимпиады</a:t>
            </a:r>
            <a:endParaRPr lang="ru-RU" sz="2400" b="1">
              <a:solidFill>
                <a:srgbClr val="000000"/>
              </a:solidFill>
            </a:endParaRPr>
          </a:p>
        </p:txBody>
      </p:sp>
      <p:cxnSp>
        <p:nvCxnSpPr>
          <p:cNvPr id="21" name="Прямая со стрелкой 20"/>
          <p:cNvCxnSpPr>
            <a:stCxn id="3" idx="1"/>
          </p:cNvCxnSpPr>
          <p:nvPr/>
        </p:nvCxnSpPr>
        <p:spPr>
          <a:xfrm flipH="1" flipV="1">
            <a:off x="3044825" y="2946400"/>
            <a:ext cx="498475" cy="33813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540250" y="4752975"/>
            <a:ext cx="0" cy="482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2794000" y="1268413"/>
            <a:ext cx="3548063" cy="156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</a:rPr>
              <a:t>Информационные технологии</a:t>
            </a:r>
          </a:p>
        </p:txBody>
      </p:sp>
      <p:cxnSp>
        <p:nvCxnSpPr>
          <p:cNvPr id="56" name="Прямая со стрелкой 55"/>
          <p:cNvCxnSpPr>
            <a:stCxn id="3" idx="0"/>
          </p:cNvCxnSpPr>
          <p:nvPr/>
        </p:nvCxnSpPr>
        <p:spPr>
          <a:xfrm flipH="1" flipV="1">
            <a:off x="4606925" y="2611438"/>
            <a:ext cx="26988" cy="4206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93" name="Прямоугольник 30748"/>
          <p:cNvSpPr>
            <a:spLocks noChangeArrowheads="1"/>
          </p:cNvSpPr>
          <p:nvPr/>
        </p:nvSpPr>
        <p:spPr bwMode="auto">
          <a:xfrm>
            <a:off x="142875" y="157163"/>
            <a:ext cx="88931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МОДЕЛЬ РАБОТЫ </a:t>
            </a:r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ОДАРЕННЫМИ </a:t>
            </a: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ДЕТЬМИ</a:t>
            </a:r>
            <a:endParaRPr lang="ru-RU" sz="4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392113" y="319088"/>
            <a:ext cx="8351837" cy="5219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Методы и средства обучения</a:t>
            </a:r>
            <a:endParaRPr lang="ru-RU" sz="3200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                 базируются на основных положениях</a:t>
            </a:r>
            <a:endParaRPr lang="ru-RU" sz="2400" b="1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концепции развивающего обучения:</a:t>
            </a:r>
            <a:endParaRPr lang="ru-RU" sz="2400" b="1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115000"/>
              </a:lnSpc>
              <a:buFont typeface="Wingdings 2" pitchFamily="18" charset="2"/>
              <a:buChar char="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Усвоение «знаний-умений-навыков» из цели образования превращается в средство развития способностей;</a:t>
            </a:r>
            <a:endParaRPr lang="ru-RU" sz="2400" b="1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115000"/>
              </a:lnSpc>
              <a:buFont typeface="Wingdings 2" pitchFamily="18" charset="2"/>
              <a:buChar char="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 смену «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субъект-объектной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» логике воздействия на ученика приходит логика содействия, сотрудничества;</a:t>
            </a:r>
            <a:endParaRPr lang="ru-RU" sz="2400" b="1" dirty="0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115000"/>
              </a:lnSpc>
              <a:buFont typeface="Wingdings 2" pitchFamily="18" charset="2"/>
              <a:buChar char="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Учащийся становится субъектом своего собственного развития;</a:t>
            </a:r>
            <a:endParaRPr lang="ru-RU" sz="2400" b="1" dirty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Требование соответствия образовательных технологий природным закономерностям развития личности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367088" y="2701925"/>
            <a:ext cx="2808287" cy="19446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0723" name="TextBox 3"/>
          <p:cNvSpPr txBox="1">
            <a:spLocks noChangeArrowheads="1"/>
          </p:cNvSpPr>
          <p:nvPr/>
        </p:nvSpPr>
        <p:spPr bwMode="auto">
          <a:xfrm>
            <a:off x="3276600" y="3284538"/>
            <a:ext cx="28987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Методы творческого характера</a:t>
            </a:r>
            <a:endParaRPr lang="ru-RU" sz="2000" b="1">
              <a:solidFill>
                <a:srgbClr val="00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372225" y="1008063"/>
            <a:ext cx="2808288" cy="1944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-31750" y="2714625"/>
            <a:ext cx="3057525" cy="1943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765800" y="4338638"/>
            <a:ext cx="3052763" cy="1944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0727" name="TextBox 8"/>
          <p:cNvSpPr txBox="1">
            <a:spLocks noChangeArrowheads="1"/>
          </p:cNvSpPr>
          <p:nvPr/>
        </p:nvSpPr>
        <p:spPr bwMode="auto">
          <a:xfrm>
            <a:off x="611188" y="1557338"/>
            <a:ext cx="2447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000" b="1">
              <a:solidFill>
                <a:srgbClr val="000000"/>
              </a:solidFill>
            </a:endParaRPr>
          </a:p>
        </p:txBody>
      </p:sp>
      <p:sp>
        <p:nvSpPr>
          <p:cNvPr id="30728" name="TextBox 9"/>
          <p:cNvSpPr txBox="1">
            <a:spLocks noChangeArrowheads="1"/>
          </p:cNvSpPr>
          <p:nvPr/>
        </p:nvSpPr>
        <p:spPr bwMode="auto">
          <a:xfrm>
            <a:off x="6802438" y="1819275"/>
            <a:ext cx="20161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lnSpc>
                <a:spcPct val="115000"/>
              </a:lnSpc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Проблемные</a:t>
            </a:r>
            <a:endParaRPr lang="ru-RU" sz="2400" b="1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0729" name="TextBox 10"/>
          <p:cNvSpPr txBox="1">
            <a:spLocks noChangeArrowheads="1"/>
          </p:cNvSpPr>
          <p:nvPr/>
        </p:nvSpPr>
        <p:spPr bwMode="auto">
          <a:xfrm>
            <a:off x="0" y="3386138"/>
            <a:ext cx="30591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Исследовательские</a:t>
            </a:r>
            <a:endParaRPr lang="ru-RU" sz="2400" b="1">
              <a:solidFill>
                <a:srgbClr val="000000"/>
              </a:solidFill>
            </a:endParaRPr>
          </a:p>
        </p:txBody>
      </p:sp>
      <p:sp>
        <p:nvSpPr>
          <p:cNvPr id="30730" name="TextBox 11"/>
          <p:cNvSpPr txBox="1">
            <a:spLocks noChangeArrowheads="1"/>
          </p:cNvSpPr>
          <p:nvPr/>
        </p:nvSpPr>
        <p:spPr bwMode="auto">
          <a:xfrm>
            <a:off x="6372225" y="4941888"/>
            <a:ext cx="22018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Поисковые</a:t>
            </a:r>
            <a:endParaRPr lang="ru-RU" sz="2400" b="1">
              <a:solidFill>
                <a:srgbClr val="000000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5795963" y="2492375"/>
            <a:ext cx="792162" cy="46037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3" idx="5"/>
            <a:endCxn id="8" idx="1"/>
          </p:cNvCxnSpPr>
          <p:nvPr/>
        </p:nvCxnSpPr>
        <p:spPr>
          <a:xfrm>
            <a:off x="5764213" y="4362450"/>
            <a:ext cx="449262" cy="26193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2968625" y="3848100"/>
            <a:ext cx="500063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7425" y="285750"/>
            <a:ext cx="28194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35" name="TextBox 12"/>
          <p:cNvSpPr txBox="1">
            <a:spLocks noChangeArrowheads="1"/>
          </p:cNvSpPr>
          <p:nvPr/>
        </p:nvSpPr>
        <p:spPr bwMode="auto">
          <a:xfrm rot="10800000" flipV="1">
            <a:off x="2625725" y="1082675"/>
            <a:ext cx="2082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Проектные</a:t>
            </a:r>
            <a:endParaRPr lang="ru-RU" sz="2400" b="1">
              <a:solidFill>
                <a:srgbClr val="000000"/>
              </a:solidFill>
            </a:endParaRPr>
          </a:p>
        </p:txBody>
      </p:sp>
      <p:pic>
        <p:nvPicPr>
          <p:cNvPr id="3073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7425" y="5011738"/>
            <a:ext cx="3433763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37" name="TextBox 14"/>
          <p:cNvSpPr txBox="1">
            <a:spLocks noChangeArrowheads="1"/>
          </p:cNvSpPr>
          <p:nvPr/>
        </p:nvSpPr>
        <p:spPr bwMode="auto">
          <a:xfrm>
            <a:off x="2625725" y="5595938"/>
            <a:ext cx="2738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Эвристические</a:t>
            </a:r>
            <a:endParaRPr lang="ru-RU" sz="2400" b="1">
              <a:solidFill>
                <a:srgbClr val="000000"/>
              </a:solidFill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4486275" y="2038350"/>
            <a:ext cx="0" cy="6286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0" idx="0"/>
          </p:cNvCxnSpPr>
          <p:nvPr/>
        </p:nvCxnSpPr>
        <p:spPr>
          <a:xfrm flipH="1">
            <a:off x="3973513" y="4638675"/>
            <a:ext cx="266700" cy="3730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14282" y="145770"/>
            <a:ext cx="8715436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период подготовки к  олимпиадам  у учащихся развиваются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метапредметные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компетентности: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длительное время (прочность знаний) сохранять и систематизировать тематическую информацию;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понимать задания в различных формулировках и контекстах;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аргументировать собственную точку зрения;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находить, исправлять и анализировать ошибки в ответах заданий;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оценивать достоверность полученной информации.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71472" y="1372170"/>
            <a:ext cx="814393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Знаю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могу применить</a:t>
            </a:r>
          </a:p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владею способами </a:t>
            </a:r>
          </a:p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применения  </a:t>
            </a:r>
          </a:p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имею своё отношение 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285728"/>
            <a:ext cx="8643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ЛОГИЧЕСКАЯ ЦЕПОЧКА РАЗВИТИЯ ОЛИМПИАДНЫХ ДЕТЕЙ.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rot="5400000">
            <a:off x="7858942" y="2285198"/>
            <a:ext cx="71438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>
            <a:off x="7858942" y="3356768"/>
            <a:ext cx="71438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5400000">
            <a:off x="7930380" y="5071280"/>
            <a:ext cx="71438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286116" y="2428868"/>
            <a:ext cx="2786082" cy="2286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161896" y="742929"/>
            <a:ext cx="2786082" cy="2286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6091248" y="695303"/>
            <a:ext cx="2786082" cy="2286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6143636" y="4214818"/>
            <a:ext cx="2786082" cy="2286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28596" y="4357694"/>
            <a:ext cx="2786082" cy="228601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305562" y="1528746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1.Отбор учащихся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7950" y="4929198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2.Теоретическая подготовка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5072074"/>
            <a:ext cx="2500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3.Практическая подготовка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3835" y="1562084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4.Самоподготовка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00430" y="3071810"/>
            <a:ext cx="2357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деятельности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5357818" y="2000240"/>
            <a:ext cx="857256" cy="57150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857884" y="4143380"/>
            <a:ext cx="571504" cy="50006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0800000">
            <a:off x="3071802" y="2000240"/>
            <a:ext cx="857256" cy="6429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6" idx="7"/>
          </p:cNvCxnSpPr>
          <p:nvPr/>
        </p:nvCxnSpPr>
        <p:spPr>
          <a:xfrm rot="10800000" flipV="1">
            <a:off x="2806666" y="4286255"/>
            <a:ext cx="765203" cy="40621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847850" y="461943"/>
            <a:ext cx="54292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Олимпиадная подготовка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1"/>
          <p:cNvSpPr>
            <a:spLocks noChangeArrowheads="1"/>
          </p:cNvSpPr>
          <p:nvPr/>
        </p:nvSpPr>
        <p:spPr bwMode="auto">
          <a:xfrm>
            <a:off x="1187450" y="549275"/>
            <a:ext cx="7632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Подготовка школьников к олимпиадам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1747" name="Прямоугольник 2"/>
          <p:cNvSpPr>
            <a:spLocks noChangeArrowheads="1"/>
          </p:cNvSpPr>
          <p:nvPr/>
        </p:nvSpPr>
        <p:spPr bwMode="auto">
          <a:xfrm>
            <a:off x="468313" y="1133475"/>
            <a:ext cx="8351837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115000"/>
              </a:lnSpc>
              <a:buFont typeface="Wingdings 2" pitchFamily="18" charset="2"/>
              <a:buChar char=""/>
              <a:tabLst>
                <a:tab pos="457200" algn="l"/>
              </a:tabLst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подготовка  к  олимпиаде  должна  быть  систематической;</a:t>
            </a:r>
          </a:p>
          <a:p>
            <a:pPr marL="342900" indent="-342900" algn="just">
              <a:lnSpc>
                <a:spcPct val="115000"/>
              </a:lnSpc>
              <a:buFont typeface="Wingdings 2" pitchFamily="18" charset="2"/>
              <a:buChar char=""/>
              <a:tabLst>
                <a:tab pos="457200" algn="l"/>
              </a:tabLst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элективные  курсы целесообразнее использовать не для обсуждения вопросов теории, а для развития творческих способностей детей;</a:t>
            </a:r>
            <a:endParaRPr lang="ru-RU" sz="2400" b="1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342900" indent="-342900" algn="just">
              <a:lnSpc>
                <a:spcPct val="115000"/>
              </a:lnSpc>
              <a:buFont typeface="Wingdings 2" pitchFamily="18" charset="2"/>
              <a:buChar char=""/>
              <a:tabLst>
                <a:tab pos="457200" algn="l"/>
              </a:tabLst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 индивидуальная   программа     подготовки  к  олимпиаде  для  каждого  учащегося;</a:t>
            </a:r>
            <a:endParaRPr lang="ru-RU" sz="2400" b="1">
              <a:latin typeface="Calibri" pitchFamily="34" charset="0"/>
              <a:cs typeface="Calibri" pitchFamily="34" charset="0"/>
            </a:endParaRPr>
          </a:p>
          <a:p>
            <a:pPr marL="342900" indent="-342900" algn="just">
              <a:lnSpc>
                <a:spcPct val="115000"/>
              </a:lnSpc>
              <a:buFont typeface="Wingdings 2" pitchFamily="18" charset="2"/>
              <a:buChar char=""/>
              <a:tabLst>
                <a:tab pos="457200" algn="l"/>
              </a:tabLst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уделить внимание  совершенствованию и развитию у детей экспериментальных навыков, умений ;</a:t>
            </a:r>
          </a:p>
          <a:p>
            <a:pPr marL="342900" indent="-342900" algn="just">
              <a:lnSpc>
                <a:spcPct val="115000"/>
              </a:lnSpc>
              <a:buFont typeface="Wingdings 2" pitchFamily="18" charset="2"/>
              <a:buChar char=""/>
              <a:tabLst>
                <a:tab pos="457200" algn="l"/>
              </a:tabLst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применять знания в нестандартной ситуации, самостоятельно моделировать свою поисковую деятельность при решении экспериментальных задач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143560"/>
            <a:ext cx="85915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Результаты участия в олимпиадах и </a:t>
            </a: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конкурсах. 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9701" t="7430" r="25000" b="4080"/>
          <a:stretch>
            <a:fillRect/>
          </a:stretch>
        </p:blipFill>
        <p:spPr bwMode="auto">
          <a:xfrm>
            <a:off x="149354" y="813373"/>
            <a:ext cx="1883391" cy="265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9925" t="7778" r="25000" b="3997"/>
          <a:stretch>
            <a:fillRect/>
          </a:stretch>
        </p:blipFill>
        <p:spPr bwMode="auto">
          <a:xfrm>
            <a:off x="178065" y="3862316"/>
            <a:ext cx="1890574" cy="2674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39851" t="7247" r="25000" b="3599"/>
          <a:stretch>
            <a:fillRect/>
          </a:stretch>
        </p:blipFill>
        <p:spPr bwMode="auto">
          <a:xfrm>
            <a:off x="2279176" y="1185167"/>
            <a:ext cx="1999213" cy="2852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ГРАМОТЫ\ГР 24-25\Зиятдинова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5298" y="4064708"/>
            <a:ext cx="1862152" cy="2583294"/>
          </a:xfrm>
          <a:prstGeom prst="rect">
            <a:avLst/>
          </a:prstGeom>
          <a:noFill/>
        </p:spPr>
      </p:pic>
      <p:pic>
        <p:nvPicPr>
          <p:cNvPr id="1030" name="Picture 6" descr="C:\Users\User\Desktop\ГРАМОТЫ\ГР 24-25\Молейкина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24022" y="4166557"/>
            <a:ext cx="1840617" cy="2553419"/>
          </a:xfrm>
          <a:prstGeom prst="rect">
            <a:avLst/>
          </a:prstGeom>
          <a:noFill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 l="39868" t="6784" r="25658" b="5029"/>
          <a:stretch>
            <a:fillRect/>
          </a:stretch>
        </p:blipFill>
        <p:spPr bwMode="auto">
          <a:xfrm>
            <a:off x="4819441" y="1220433"/>
            <a:ext cx="1788393" cy="2573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 descr="C:\Users\User\Desktop\алексеев егор 0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85737" y="3888449"/>
            <a:ext cx="1916724" cy="2659000"/>
          </a:xfrm>
          <a:prstGeom prst="rect">
            <a:avLst/>
          </a:prstGeom>
          <a:noFill/>
        </p:spPr>
      </p:pic>
      <p:pic>
        <p:nvPicPr>
          <p:cNvPr id="1033" name="Picture 9" descr="C:\Users\User\Desktop\маняпов адель 00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29736" y="966159"/>
            <a:ext cx="1928808" cy="2675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9925" t="13400" r="28433" b="8458"/>
          <a:stretch>
            <a:fillRect/>
          </a:stretch>
        </p:blipFill>
        <p:spPr bwMode="auto">
          <a:xfrm>
            <a:off x="1978798" y="1897812"/>
            <a:ext cx="1706225" cy="2370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39851" t="7778" r="25000" b="3466"/>
          <a:stretch>
            <a:fillRect/>
          </a:stretch>
        </p:blipFill>
        <p:spPr bwMode="auto">
          <a:xfrm>
            <a:off x="3782489" y="1363875"/>
            <a:ext cx="1729533" cy="2456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 l="39925" t="8176" r="25000" b="4793"/>
          <a:stretch>
            <a:fillRect/>
          </a:stretch>
        </p:blipFill>
        <p:spPr bwMode="auto">
          <a:xfrm>
            <a:off x="7231786" y="750240"/>
            <a:ext cx="1786352" cy="249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 descr="C:\Users\User\Desktop\ГРАМОТЫ\23-24год\ДЕТИ\КОНКУРСЫ\Литта Вячеслав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34328" y="4675613"/>
            <a:ext cx="1459718" cy="2064511"/>
          </a:xfrm>
          <a:prstGeom prst="rect">
            <a:avLst/>
          </a:prstGeom>
          <a:noFill/>
        </p:spPr>
      </p:pic>
      <p:pic>
        <p:nvPicPr>
          <p:cNvPr id="2055" name="Picture 7" descr="C:\Users\User\Desktop\ГРАМОТЫ\ГР 24-25\Ларина Татьяна Игоревн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3041" y="4850363"/>
            <a:ext cx="2570673" cy="1860987"/>
          </a:xfrm>
          <a:prstGeom prst="rect">
            <a:avLst/>
          </a:prstGeom>
          <a:noFill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511" y="810881"/>
            <a:ext cx="1719497" cy="2385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/>
          <a:srcRect l="41053" t="10292" r="25526" b="6433"/>
          <a:stretch>
            <a:fillRect/>
          </a:stretch>
        </p:blipFill>
        <p:spPr bwMode="auto">
          <a:xfrm>
            <a:off x="5538158" y="1984000"/>
            <a:ext cx="1664899" cy="2333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9678" y="4054873"/>
            <a:ext cx="1788133" cy="2458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 cstate="print"/>
          <a:srcRect l="39828" t="12069" r="28707" b="8391"/>
          <a:stretch>
            <a:fillRect/>
          </a:stretch>
        </p:blipFill>
        <p:spPr bwMode="auto">
          <a:xfrm>
            <a:off x="7194431" y="4071523"/>
            <a:ext cx="1817198" cy="2583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Прямоугольник 11"/>
          <p:cNvSpPr/>
          <p:nvPr/>
        </p:nvSpPr>
        <p:spPr>
          <a:xfrm>
            <a:off x="353683" y="233239"/>
            <a:ext cx="84107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Результаты участия в олимпиадах и конкурсах. 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2"/>
          <p:cNvSpPr>
            <a:spLocks noChangeArrowheads="1"/>
          </p:cNvSpPr>
          <p:nvPr/>
        </p:nvSpPr>
        <p:spPr bwMode="auto">
          <a:xfrm>
            <a:off x="107950" y="260350"/>
            <a:ext cx="8728075" cy="626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Ожидаемые конечные результаты проекта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15000"/>
              </a:lnSpc>
            </a:pPr>
            <a:endParaRPr lang="ru-RU" sz="24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SzPts val="1000"/>
              <a:buFont typeface="Symbol" pitchFamily="18" charset="2"/>
              <a:buChar char="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совершенствование системы работы с одаренными детьми; </a:t>
            </a:r>
            <a:endParaRPr lang="ru-RU" sz="2400" b="1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SzPts val="1000"/>
              <a:buFont typeface="Symbol" pitchFamily="18" charset="2"/>
              <a:buChar char="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создание условий для целенаправленного выявления, поддержки и развития одаренных детей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SzPts val="1000"/>
              <a:buFont typeface="Symbol" pitchFamily="18" charset="2"/>
              <a:buChar char="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обеспечение каждому ребенку равных стартовых возможностей в реализации интересов; </a:t>
            </a:r>
            <a:endParaRPr lang="ru-RU" sz="2400" b="1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SzPts val="1000"/>
              <a:buFont typeface="Symbol" pitchFamily="18" charset="2"/>
              <a:buChar char="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стимулирование мотивации развития способностей; </a:t>
            </a:r>
            <a:endParaRPr lang="ru-RU" sz="2400" b="1">
              <a:latin typeface="Calibri" pitchFamily="34" charset="0"/>
              <a:cs typeface="Calibri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SzPts val="1000"/>
              <a:buFont typeface="Symbol" pitchFamily="18" charset="2"/>
              <a:buChar char=""/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проведение конкурсов, конференций, олимпиад; увеличение числа детей, активно занимающихся творческой, интеллектуальной деятельностью; приобретение навыков саморазвития.</a:t>
            </a:r>
            <a:endParaRPr lang="ru-RU" sz="2400" b="1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509</Words>
  <Application>Microsoft Office PowerPoint</Application>
  <PresentationFormat>Экран (4:3)</PresentationFormat>
  <Paragraphs>120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ЦЕЛЬ ПРОЕКТА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Павел</dc:creator>
  <cp:lastModifiedBy>User</cp:lastModifiedBy>
  <cp:revision>72</cp:revision>
  <dcterms:created xsi:type="dcterms:W3CDTF">2014-10-08T06:06:36Z</dcterms:created>
  <dcterms:modified xsi:type="dcterms:W3CDTF">2026-01-20T17:51:19Z</dcterms:modified>
</cp:coreProperties>
</file>