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6CE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718" autoAdjust="0"/>
  </p:normalViewPr>
  <p:slideViewPr>
    <p:cSldViewPr snapToGrid="0">
      <p:cViewPr varScale="1">
        <p:scale>
          <a:sx n="66" d="100"/>
          <a:sy n="66" d="100"/>
        </p:scale>
        <p:origin x="-74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1A2-4105-9DE0-B1BCC4385373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1A2-4105-9DE0-B1BCC4385373}"/>
              </c:ext>
            </c:extLst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1A2-4105-9DE0-B1BCC4385373}"/>
              </c:ext>
            </c:extLst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1A2-4105-9DE0-B1BCC4385373}"/>
              </c:ext>
            </c:extLst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1A2-4105-9DE0-B1BCC4385373}"/>
              </c:ext>
            </c:extLst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1A2-4105-9DE0-B1BCC438537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Раздаточный материал</c:v>
                </c:pt>
                <c:pt idx="1">
                  <c:v>Площадки для проведения занятий</c:v>
                </c:pt>
                <c:pt idx="2">
                  <c:v>Призы</c:v>
                </c:pt>
                <c:pt idx="3">
                  <c:v>Наградные документы</c:v>
                </c:pt>
                <c:pt idx="4">
                  <c:v>Работа специалистов</c:v>
                </c:pt>
                <c:pt idx="5">
                  <c:v>Оборудование для демонстрации материалов, и проведения занятий</c:v>
                </c:pt>
              </c:strCache>
            </c:strRef>
          </c:cat>
          <c:val>
            <c:numRef>
              <c:f>Лист1!$B$2:$B$7</c:f>
              <c:numCache>
                <c:formatCode>#,##0</c:formatCode>
                <c:ptCount val="6"/>
                <c:pt idx="0">
                  <c:v>150000</c:v>
                </c:pt>
                <c:pt idx="1">
                  <c:v>50000</c:v>
                </c:pt>
                <c:pt idx="2">
                  <c:v>45000</c:v>
                </c:pt>
                <c:pt idx="3">
                  <c:v>12000</c:v>
                </c:pt>
                <c:pt idx="4">
                  <c:v>52480</c:v>
                </c:pt>
                <c:pt idx="5">
                  <c:v>45000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41A-4589-AE4F-DEEAB8315C2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 чей счет банкет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F1A2-4105-9DE0-B1BCC4385373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F1A2-4105-9DE0-B1BCC4385373}"/>
              </c:ext>
            </c:extLst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F1A2-4105-9DE0-B1BCC4385373}"/>
              </c:ext>
            </c:extLst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F1A2-4105-9DE0-B1BCC4385373}"/>
              </c:ext>
            </c:extLst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F1A2-4105-9DE0-B1BCC4385373}"/>
              </c:ext>
            </c:extLst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F1A2-4105-9DE0-B1BCC438537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Раздаточный материал</c:v>
                </c:pt>
                <c:pt idx="1">
                  <c:v>Площадки для проведения занятий</c:v>
                </c:pt>
                <c:pt idx="2">
                  <c:v>Призы</c:v>
                </c:pt>
                <c:pt idx="3">
                  <c:v>Наградные документы</c:v>
                </c:pt>
                <c:pt idx="4">
                  <c:v>Работа специалистов</c:v>
                </c:pt>
                <c:pt idx="5">
                  <c:v>Оборудование для демонстрации материалов, и проведения занятий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 formatCode="#,##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41A-4589-AE4F-DEEAB8315C20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1.1116820353294081E-2"/>
          <c:w val="0.37791171351331332"/>
          <c:h val="0.76069104695437995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5950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772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501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3286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06944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344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35028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97015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49242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3901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01317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95177-406C-46A7-862F-1D8A6E04ADD3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25554-4053-4343-B4D9-DA7445A40EBD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036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9808" y="242047"/>
            <a:ext cx="8421804" cy="307937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4D6CED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b="1" dirty="0" smtClean="0">
                <a:solidFill>
                  <a:srgbClr val="4D6CED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b="1" dirty="0" smtClean="0">
                <a:solidFill>
                  <a:srgbClr val="4D6CED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b="1" dirty="0" smtClean="0">
                <a:solidFill>
                  <a:srgbClr val="4D6CED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b="1" dirty="0" smtClean="0">
                <a:solidFill>
                  <a:srgbClr val="4D6CED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b="1" dirty="0" smtClean="0">
                <a:solidFill>
                  <a:srgbClr val="4D6CED"/>
                </a:solidFill>
                <a:latin typeface="+mn-lt"/>
              </a:rPr>
              <a:t>«Твоя творческая сторона»</a:t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b="1" dirty="0" smtClean="0">
                <a:solidFill>
                  <a:srgbClr val="4D6CED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4D6CED"/>
                </a:solidFill>
                <a:latin typeface="+mn-lt"/>
              </a:rPr>
            </a:br>
            <a:r>
              <a:rPr lang="ru-RU" sz="4900" b="1" dirty="0" smtClean="0">
                <a:solidFill>
                  <a:srgbClr val="4D6CED"/>
                </a:solidFill>
                <a:latin typeface="+mn-lt"/>
              </a:rPr>
              <a:t>(для людей с ограниченными возможностями здоровья)</a:t>
            </a:r>
            <a:endParaRPr lang="en-US" b="1" dirty="0">
              <a:solidFill>
                <a:srgbClr val="4D6CED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5126" y="6253420"/>
            <a:ext cx="6132576" cy="604580"/>
          </a:xfrm>
        </p:spPr>
        <p:txBody>
          <a:bodyPr/>
          <a:lstStyle/>
          <a:p>
            <a:pPr algn="l"/>
            <a:r>
              <a:rPr lang="ru-RU" dirty="0" smtClean="0"/>
              <a:t>2021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2655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31896"/>
            <a:ext cx="8357616" cy="1325563"/>
          </a:xfrm>
        </p:spPr>
        <p:txBody>
          <a:bodyPr/>
          <a:lstStyle/>
          <a:p>
            <a:pPr algn="ctr"/>
            <a:r>
              <a:rPr lang="ru-RU" dirty="0" smtClean="0"/>
              <a:t>Содержание</a:t>
            </a:r>
            <a:endParaRPr lang="en-US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990344" y="4205289"/>
            <a:ext cx="5105400" cy="555625"/>
            <a:chOff x="1248" y="1440"/>
            <a:chExt cx="3216" cy="350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gray">
            <a:xfrm>
              <a:off x="2256" y="1482"/>
              <a:ext cx="69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rgbClr val="000000"/>
                  </a:solidFill>
                </a:rPr>
                <a:t>Задачи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1990344" y="1690689"/>
            <a:ext cx="5105400" cy="555625"/>
            <a:chOff x="1248" y="2030"/>
            <a:chExt cx="3216" cy="350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2256" y="2072"/>
              <a:ext cx="121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rgbClr val="000000"/>
                  </a:solidFill>
                </a:rPr>
                <a:t>Актуальность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1990344" y="2528889"/>
            <a:ext cx="5105400" cy="555625"/>
            <a:chOff x="1248" y="2640"/>
            <a:chExt cx="3216" cy="350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2256" y="2682"/>
              <a:ext cx="95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rgbClr val="000000"/>
                  </a:solidFill>
                </a:rPr>
                <a:t>Проблема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1990344" y="3367089"/>
            <a:ext cx="5105400" cy="555625"/>
            <a:chOff x="1248" y="3230"/>
            <a:chExt cx="3216" cy="350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2256" y="3272"/>
              <a:ext cx="52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rgbClr val="000000"/>
                  </a:solidFill>
                </a:rPr>
                <a:t>Цель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1990344" y="5065714"/>
            <a:ext cx="5105400" cy="555625"/>
            <a:chOff x="1248" y="3230"/>
            <a:chExt cx="3216" cy="350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gray">
            <a:xfrm>
              <a:off x="2256" y="3272"/>
              <a:ext cx="125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rgbClr val="000000"/>
                  </a:solidFill>
                </a:rPr>
                <a:t>Мероприятия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2398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Надо развивать возможности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Важно, чтобы </a:t>
            </a:r>
            <a:r>
              <a:rPr lang="ru-RU" b="1" dirty="0" smtClean="0"/>
              <a:t>люди</a:t>
            </a:r>
            <a:r>
              <a:rPr lang="ru-RU" dirty="0" smtClean="0"/>
              <a:t> не чувствовали себя инвалидами…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Это </a:t>
            </a:r>
            <a:r>
              <a:rPr lang="ru-RU" b="1" dirty="0" smtClean="0"/>
              <a:t>люди</a:t>
            </a:r>
            <a:r>
              <a:rPr lang="ru-RU" dirty="0" smtClean="0"/>
              <a:t>, которым судьба послала сложные испытания…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Только сочувствия мало, надо развивать </a:t>
            </a:r>
            <a:r>
              <a:rPr lang="ru-RU" b="1" dirty="0" smtClean="0"/>
              <a:t>возможности</a:t>
            </a:r>
            <a:r>
              <a:rPr lang="ru-RU" dirty="0" smtClean="0"/>
              <a:t>.</a:t>
            </a:r>
          </a:p>
          <a:p>
            <a:pPr algn="r">
              <a:buNone/>
            </a:pPr>
            <a:r>
              <a:rPr lang="ru-RU" dirty="0" smtClean="0"/>
              <a:t> (Л.И. </a:t>
            </a:r>
            <a:r>
              <a:rPr lang="ru-RU" dirty="0" err="1" smtClean="0"/>
              <a:t>Швецова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ru-RU" dirty="0" smtClean="0"/>
              <a:t>        Инклюзия в настоящий момент является инновационным процессом, позволяющим осуществить для лиц с ОВЗ возможность жить полноценной жизнью.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 К </a:t>
            </a:r>
            <a:r>
              <a:rPr lang="ru-RU" dirty="0" smtClean="0"/>
              <a:t>сожалению, в нашем мире количество людей, и зачастую </a:t>
            </a:r>
            <a:r>
              <a:rPr lang="ru-RU" b="1" dirty="0" smtClean="0"/>
              <a:t>детей</a:t>
            </a:r>
            <a:r>
              <a:rPr lang="ru-RU" dirty="0" smtClean="0"/>
              <a:t>, с ограниченными возможностями здоровья, растёт.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89141" y="600653"/>
            <a:ext cx="4900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АКТУАЛЬНОСТЬ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380343"/>
            <a:ext cx="7886700" cy="3796620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ru-RU" dirty="0" smtClean="0"/>
              <a:t> Люди с подобным диагнозом зажаты в себе, боятся показать себя с другой стороны;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 Организовано мало мероприятий, которые  охватывают  не все виды творчества.</a:t>
            </a:r>
          </a:p>
          <a:p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791169" y="614100"/>
            <a:ext cx="36423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ПРОБЛЕМА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232211"/>
            <a:ext cx="7886700" cy="3944751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dirty="0" smtClean="0"/>
              <a:t>С</a:t>
            </a:r>
            <a:r>
              <a:rPr lang="ru-RU" dirty="0" smtClean="0"/>
              <a:t>оздать </a:t>
            </a:r>
            <a:r>
              <a:rPr lang="ru-RU" dirty="0" smtClean="0"/>
              <a:t>необходимые условия для раскрытия творческого потенциала людям с ограниченными возможностями </a:t>
            </a:r>
            <a:r>
              <a:rPr lang="ru-RU" dirty="0" smtClean="0"/>
              <a:t>здоровья.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14165" y="587205"/>
            <a:ext cx="17895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ЦЕЛЬ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124635"/>
            <a:ext cx="7886700" cy="405232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Знакомство с успешными людьми Ижевска с ОВЗ;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Проведение мастер-классов;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Проведение творческих состязаний по направлениям: хореография, изобразительное искусство, вокал, мультимедиа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58685" y="560312"/>
            <a:ext cx="2623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ЗАДАЧИ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407023"/>
            <a:ext cx="7886700" cy="376993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dirty="0" smtClean="0"/>
              <a:t>Молодежь 13-25 лет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07852" y="533418"/>
            <a:ext cx="67434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ЦЕЛЕВАЯ АУДИТОРИЯ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Рисунок 4" descr="набор-плоских-символов-для-инвалидов-полная-концепция-жизни-1597738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0494" y="1908047"/>
            <a:ext cx="4282249" cy="32009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cs typeface="Times New Roman" panose="02020603050405020304" pitchFamily="18" charset="0"/>
              </a:rPr>
              <a:t>Объявление о старте проекта, получение заявок от участников, проведение входной диагностики (01.09.2021 – 10.10.2021)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cs typeface="Times New Roman" panose="02020603050405020304" pitchFamily="18" charset="0"/>
              </a:rPr>
              <a:t>Проведение бесед на равных с успешными людьми Ижевска </a:t>
            </a:r>
            <a:r>
              <a:rPr lang="ru-RU" dirty="0" smtClean="0">
                <a:cs typeface="Times New Roman" panose="02020603050405020304" pitchFamily="18" charset="0"/>
              </a:rPr>
              <a:t>(с </a:t>
            </a:r>
            <a:r>
              <a:rPr lang="ru-RU" dirty="0" smtClean="0">
                <a:cs typeface="Times New Roman" panose="02020603050405020304" pitchFamily="18" charset="0"/>
              </a:rPr>
              <a:t>ОВЗ) </a:t>
            </a:r>
            <a:r>
              <a:rPr lang="ru-RU" dirty="0" smtClean="0">
                <a:cs typeface="Times New Roman" panose="02020603050405020304" pitchFamily="18" charset="0"/>
              </a:rPr>
              <a:t>(10.10.2021 </a:t>
            </a:r>
            <a:r>
              <a:rPr lang="ru-RU" dirty="0" smtClean="0">
                <a:cs typeface="Times New Roman" panose="02020603050405020304" pitchFamily="18" charset="0"/>
              </a:rPr>
              <a:t>– </a:t>
            </a:r>
            <a:r>
              <a:rPr lang="ru-RU" dirty="0" smtClean="0">
                <a:cs typeface="Times New Roman" panose="02020603050405020304" pitchFamily="18" charset="0"/>
              </a:rPr>
              <a:t>01.02.2022)</a:t>
            </a:r>
            <a:endParaRPr lang="ru-RU" dirty="0" smtClean="0"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cs typeface="Times New Roman" panose="02020603050405020304" pitchFamily="18" charset="0"/>
              </a:rPr>
              <a:t>Проведение мастер-классов </a:t>
            </a:r>
            <a:r>
              <a:rPr lang="ru-RU" dirty="0" smtClean="0">
                <a:cs typeface="Times New Roman" panose="02020603050405020304" pitchFamily="18" charset="0"/>
              </a:rPr>
              <a:t>(01.02.2022 – </a:t>
            </a:r>
            <a:r>
              <a:rPr lang="ru-RU" dirty="0" smtClean="0">
                <a:cs typeface="Times New Roman" panose="02020603050405020304" pitchFamily="18" charset="0"/>
              </a:rPr>
              <a:t>15.03.2022)</a:t>
            </a:r>
            <a:endParaRPr lang="ru-RU" dirty="0" smtClean="0"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Проведение творческих состязаний по </a:t>
            </a:r>
            <a:r>
              <a:rPr lang="ru-RU" dirty="0" smtClean="0"/>
              <a:t>направлениям</a:t>
            </a:r>
            <a:r>
              <a:rPr lang="ru-RU" dirty="0" smtClean="0">
                <a:cs typeface="Times New Roman" panose="02020603050405020304" pitchFamily="18" charset="0"/>
              </a:rPr>
              <a:t> (01.02.2022 </a:t>
            </a:r>
            <a:r>
              <a:rPr lang="ru-RU" dirty="0" smtClean="0">
                <a:cs typeface="Times New Roman" panose="02020603050405020304" pitchFamily="18" charset="0"/>
              </a:rPr>
              <a:t>– 15.03.2022)</a:t>
            </a:r>
            <a:endParaRPr lang="ru-RU" dirty="0" smtClean="0"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cs typeface="Times New Roman" panose="02020603050405020304" pitchFamily="18" charset="0"/>
              </a:rPr>
              <a:t>Подведение итогов проекта (01.05.2022 – 20.05.2022)</a:t>
            </a:r>
          </a:p>
          <a:p>
            <a:pPr>
              <a:buFont typeface="Wingdings" pitchFamily="2" charset="2"/>
              <a:buChar char="Ø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06074" y="573758"/>
            <a:ext cx="4812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МЕРОПРИЯТИЯ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732" y="201707"/>
            <a:ext cx="7886700" cy="125057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66681" y="349624"/>
            <a:ext cx="44157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БЮДЖЕТ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94614827"/>
              </p:ext>
            </p:extLst>
          </p:nvPr>
        </p:nvGraphicFramePr>
        <p:xfrm>
          <a:off x="400050" y="1532965"/>
          <a:ext cx="8515350" cy="5150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ПЕРСПЕКТИВЫ</a:t>
            </a:r>
            <a:b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РАЗВИТИЯ ПРОЕКТА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218765"/>
            <a:ext cx="7886700" cy="395819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cs typeface="Times New Roman" panose="02020603050405020304" pitchFamily="18" charset="0"/>
              </a:rPr>
              <a:t>В </a:t>
            </a:r>
            <a:r>
              <a:rPr lang="ru-RU" dirty="0" smtClean="0">
                <a:cs typeface="Times New Roman" panose="02020603050405020304" pitchFamily="18" charset="0"/>
              </a:rPr>
              <a:t>дальнейшем данный проект может быть расширен на Республику</a:t>
            </a:r>
            <a:endParaRPr lang="ru-RU" sz="4400" dirty="0" smtClean="0"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images03_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3579" y="2598058"/>
            <a:ext cx="3576132" cy="3185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207</Words>
  <Application>Microsoft Office PowerPoint</Application>
  <PresentationFormat>Экран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     «Твоя творческая сторона»  (для людей с ограниченными возможностями здоровья)</vt:lpstr>
      <vt:lpstr>Содержание</vt:lpstr>
      <vt:lpstr>Надо развивать возможности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ПЕРСПЕКТИВЫ РАЗВИТИЯ ПРОЕКТА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Пользователь Анна</cp:lastModifiedBy>
  <cp:revision>10</cp:revision>
  <dcterms:created xsi:type="dcterms:W3CDTF">2020-05-19T06:59:22Z</dcterms:created>
  <dcterms:modified xsi:type="dcterms:W3CDTF">2021-06-10T03:19:22Z</dcterms:modified>
</cp:coreProperties>
</file>