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1" r:id="rId6"/>
  </p:sldIdLst>
  <p:sldSz cx="9144000" cy="6858000" type="screen4x3"/>
  <p:notesSz cx="9144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685800" y="213042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371600" y="3886200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043CAFAF-F440-4BEA-83C0-06215780B219}" type="datetimeFigureOut">
              <a:rPr lang="ru-RU"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20763C2-2CF3-4A8D-A2F6-52AAD25DF55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043CAFAF-F440-4BEA-83C0-06215780B219}" type="datetimeFigureOut">
              <a:rPr lang="ru-RU"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20763C2-2CF3-4A8D-A2F6-52AAD25DF55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043CAFAF-F440-4BEA-83C0-06215780B219}" type="datetimeFigureOut">
              <a:rPr lang="ru-RU"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20763C2-2CF3-4A8D-A2F6-52AAD25DF55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043CAFAF-F440-4BEA-83C0-06215780B219}" type="datetimeFigureOut">
              <a:rPr lang="ru-RU"/>
              <a:t>18.02.2025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20763C2-2CF3-4A8D-A2F6-52AAD25DF55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043CAFAF-F440-4BEA-83C0-06215780B219}" type="datetimeFigureOut">
              <a:rPr lang="ru-RU"/>
              <a:t>18.02.2025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20763C2-2CF3-4A8D-A2F6-52AAD25DF55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043CAFAF-F440-4BEA-83C0-06215780B219}" type="datetimeFigureOut">
              <a:rPr lang="ru-RU"/>
              <a:t>18.02.2025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20763C2-2CF3-4A8D-A2F6-52AAD25DF55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043CAFAF-F440-4BEA-83C0-06215780B219}" type="datetimeFigureOut">
              <a:rPr lang="ru-RU"/>
              <a:t>18.02.2025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20763C2-2CF3-4A8D-A2F6-52AAD25DF55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043CAFAF-F440-4BEA-83C0-06215780B219}" type="datetimeFigureOut">
              <a:rPr lang="ru-RU"/>
              <a:t>18.02.2025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20763C2-2CF3-4A8D-A2F6-52AAD25DF55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043CAFAF-F440-4BEA-83C0-06215780B219}" type="datetimeFigureOut">
              <a:rPr lang="ru-RU"/>
              <a:t>18.02.2025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20763C2-2CF3-4A8D-A2F6-52AAD25DF55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043CAFAF-F440-4BEA-83C0-06215780B219}" type="datetimeFigureOut">
              <a:rPr lang="ru-RU"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20763C2-2CF3-4A8D-A2F6-52AAD25DF55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6629400" y="274638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043CAFAF-F440-4BEA-83C0-06215780B219}" type="datetimeFigureOut">
              <a:rPr lang="ru-RU"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20763C2-2CF3-4A8D-A2F6-52AAD25DF55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 amt="40000"/>
            <a:lum/>
          </a:blip>
          <a:srcRect l="12686" r="12686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 bwMode="auto"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8" name="Рисунок 7" descr="0_75c96_b715e7d3_XL.jpeg"/>
          <p:cNvPicPr>
            <a:picLocks noChangeAspect="1"/>
          </p:cNvPicPr>
          <p:nvPr userDrawn="1"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3" t="8363"/>
          <a:stretch/>
        </p:blipFill>
        <p:spPr bwMode="auto">
          <a:xfrm>
            <a:off x="71406" y="71414"/>
            <a:ext cx="2000264" cy="2000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43CAFAF-F440-4BEA-83C0-06215780B219}" type="datetimeFigureOut">
              <a:rPr lang="ru-RU"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corowina.ucoz.com</a:t>
            </a: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>
        <a:spcBef>
          <a:spcPts val="0"/>
        </a:spcBef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spcBef>
          <a:spcPts val="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spcBef>
          <a:spcPts val="0"/>
        </a:spcBef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spcBef>
          <a:spcPts val="0"/>
        </a:spcBef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 dirty="0">
                <a:solidFill>
                  <a:srgbClr val="FF0000"/>
                </a:solidFill>
                <a:latin typeface="Times New Roman"/>
                <a:cs typeface="Times New Roman"/>
              </a:rPr>
              <a:t>РАННЯЯ ПОМОЩЬ:</a:t>
            </a:r>
            <a:br>
              <a:rPr lang="ru-RU" dirty="0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lang="ru-RU" dirty="0">
                <a:solidFill>
                  <a:srgbClr val="FF0000"/>
                </a:solidFill>
                <a:latin typeface="Times New Roman"/>
                <a:cs typeface="Times New Roman"/>
              </a:rPr>
              <a:t>комплексная работа с семьей</a:t>
            </a:r>
            <a:endParaRPr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 bwMode="auto">
          <a:xfrm>
            <a:off x="1371599" y="4274038"/>
            <a:ext cx="6400800" cy="1364761"/>
          </a:xfrm>
        </p:spPr>
        <p:txBody>
          <a:bodyPr>
            <a:normAutofit lnSpcReduction="10000"/>
          </a:bodyPr>
          <a:lstStyle/>
          <a:p>
            <a:pPr algn="r">
              <a:defRPr/>
            </a:pPr>
            <a:r>
              <a:rPr lang="ru-RU" sz="2200" dirty="0">
                <a:solidFill>
                  <a:schemeClr val="tx1"/>
                </a:solidFill>
                <a:latin typeface="Times New Roman"/>
                <a:cs typeface="Times New Roman"/>
              </a:rPr>
              <a:t>Служба ранней помощи </a:t>
            </a:r>
          </a:p>
          <a:p>
            <a:pPr algn="r">
              <a:defRPr/>
            </a:pPr>
            <a:r>
              <a:rPr lang="ru-RU" sz="2200" dirty="0">
                <a:solidFill>
                  <a:schemeClr val="tx1"/>
                </a:solidFill>
                <a:latin typeface="Times New Roman"/>
                <a:cs typeface="Times New Roman"/>
              </a:rPr>
              <a:t>ГБУ РЦ г. Нефтекамск РБ:</a:t>
            </a:r>
          </a:p>
          <a:p>
            <a:pPr algn="r">
              <a:defRPr/>
            </a:pPr>
            <a:endParaRPr lang="ru-RU" sz="22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r">
              <a:defRPr/>
            </a:pPr>
            <a:r>
              <a:rPr lang="ru-RU" sz="2200" dirty="0">
                <a:solidFill>
                  <a:schemeClr val="tx1"/>
                </a:solidFill>
                <a:latin typeface="Times New Roman"/>
                <a:cs typeface="Times New Roman"/>
              </a:rPr>
              <a:t>Учитель- логопед Иванова О.В.</a:t>
            </a:r>
          </a:p>
        </p:txBody>
      </p:sp>
      <p:pic>
        <p:nvPicPr>
          <p:cNvPr id="576398866" name="Picture 1" descr="C:\Users\1\Downloads\emblema_soln._zaychik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76942" y="73269"/>
            <a:ext cx="2317768" cy="220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89055391" name="Заголовок 1"/>
          <p:cNvSpPr>
            <a:spLocks noGrp="1"/>
          </p:cNvSpPr>
          <p:nvPr>
            <p:ph type="title"/>
          </p:nvPr>
        </p:nvSpPr>
        <p:spPr bwMode="auto">
          <a:xfrm>
            <a:off x="2223749" y="274637"/>
            <a:ext cx="6463049" cy="1520456"/>
          </a:xfrm>
        </p:spPr>
        <p:txBody>
          <a:bodyPr/>
          <a:lstStyle/>
          <a:p>
            <a:pPr>
              <a:defRPr/>
            </a:pPr>
            <a:r>
              <a:rPr sz="2600" dirty="0">
                <a:solidFill>
                  <a:srgbClr val="FF0000"/>
                </a:solidFill>
                <a:latin typeface="Times New Roman"/>
                <a:cs typeface="Times New Roman"/>
              </a:rPr>
              <a:t>ПОРЯДОК РАБОТЫ </a:t>
            </a:r>
            <a:br>
              <a:rPr lang="ru-RU" sz="2600" dirty="0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sz="2600" dirty="0">
                <a:solidFill>
                  <a:srgbClr val="FF0000"/>
                </a:solidFill>
                <a:latin typeface="Times New Roman"/>
                <a:cs typeface="Times New Roman"/>
              </a:rPr>
              <a:t>СЛУЖБЫ РАННЕЙ ПОМОЩИ</a:t>
            </a:r>
          </a:p>
        </p:txBody>
      </p:sp>
      <p:sp>
        <p:nvSpPr>
          <p:cNvPr id="1208744813" name="Содержимое 2"/>
          <p:cNvSpPr>
            <a:spLocks noGrp="1"/>
          </p:cNvSpPr>
          <p:nvPr>
            <p:ph idx="1"/>
          </p:nvPr>
        </p:nvSpPr>
        <p:spPr bwMode="auto">
          <a:xfrm>
            <a:off x="457199" y="2332403"/>
            <a:ext cx="8229600" cy="4738076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normAutofit fontScale="85000" lnSpcReduction="3000"/>
          </a:bodyPr>
          <a:lstStyle/>
          <a:p>
            <a:pPr marR="269239">
              <a:lnSpc>
                <a:spcPct val="150000"/>
              </a:lnSpc>
              <a:defRPr/>
            </a:pPr>
            <a:r>
              <a:rPr sz="1800">
                <a:latin typeface="Times New Roman"/>
                <a:cs typeface="Times New Roman"/>
              </a:rPr>
              <a:t>Проводим междисциплинарный консилиум по определению нуждаемости в услугах СРП - врач-педиатр, логопед - психолог, инструктор по АФК;</a:t>
            </a:r>
          </a:p>
          <a:p>
            <a:pPr>
              <a:lnSpc>
                <a:spcPct val="150000"/>
              </a:lnSpc>
              <a:defRPr/>
            </a:pPr>
            <a:r>
              <a:rPr sz="1800">
                <a:latin typeface="Times New Roman"/>
                <a:cs typeface="Times New Roman"/>
              </a:rPr>
              <a:t>Ставим  цели и задачи для дальнейшей работы с семьей;</a:t>
            </a:r>
          </a:p>
          <a:p>
            <a:pPr>
              <a:lnSpc>
                <a:spcPct val="150000"/>
              </a:lnSpc>
              <a:defRPr/>
            </a:pPr>
            <a:r>
              <a:rPr sz="1800">
                <a:latin typeface="Times New Roman"/>
                <a:cs typeface="Times New Roman"/>
              </a:rPr>
              <a:t> Работаем в течение 10 рабочих дней (занятия с учителем-логопедом, инструктором по АФК, массаж, физиолечение, соляная комната, психологическое консультирование);</a:t>
            </a:r>
          </a:p>
          <a:p>
            <a:pPr>
              <a:lnSpc>
                <a:spcPct val="150000"/>
              </a:lnSpc>
              <a:defRPr/>
            </a:pPr>
            <a:r>
              <a:rPr sz="1800">
                <a:latin typeface="Times New Roman"/>
                <a:cs typeface="Times New Roman"/>
              </a:rPr>
              <a:t>По истечении 10 дней работы с семьёй, проводим диагностику и делаем выводы о том, нуждается ли ребенок в дальнейшем в услугах СРП, через какое время снова пригласить семью для работы, корректируем план работы;</a:t>
            </a:r>
          </a:p>
          <a:p>
            <a:pPr>
              <a:lnSpc>
                <a:spcPct val="150000"/>
              </a:lnSpc>
              <a:defRPr/>
            </a:pPr>
            <a:r>
              <a:rPr sz="1800">
                <a:latin typeface="Times New Roman"/>
                <a:cs typeface="Times New Roman"/>
              </a:rPr>
              <a:t>Даем рекомендации родителям для продолжения работы с ребенком дома, по уходу, двигательному режиму, воспитанию и развитию.</a:t>
            </a:r>
          </a:p>
          <a:p>
            <a:pPr>
              <a:lnSpc>
                <a:spcPct val="150000"/>
              </a:lnSpc>
              <a:defRPr/>
            </a:pPr>
            <a:endParaRPr sz="1800">
              <a:latin typeface="Times New Roman"/>
              <a:cs typeface="Times New Roman"/>
            </a:endParaRPr>
          </a:p>
          <a:p>
            <a:pPr>
              <a:lnSpc>
                <a:spcPct val="150000"/>
              </a:lnSpc>
              <a:defRPr/>
            </a:pPr>
            <a:endParaRPr sz="1800"/>
          </a:p>
          <a:p>
            <a:pPr>
              <a:lnSpc>
                <a:spcPct val="150000"/>
              </a:lnSpc>
              <a:defRPr/>
            </a:pPr>
            <a:endParaRPr sz="1800">
              <a:latin typeface="Times New Roman"/>
              <a:cs typeface="Times New Roman"/>
            </a:endParaRPr>
          </a:p>
        </p:txBody>
      </p:sp>
      <p:pic>
        <p:nvPicPr>
          <p:cNvPr id="1353138570" name="Picture 1" descr="C:\Users\1\Downloads\emblema_soln._zaychik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2345865" cy="2233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 bwMode="auto">
          <a:xfrm>
            <a:off x="2223749" y="622788"/>
            <a:ext cx="5566955" cy="883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2600">
                <a:solidFill>
                  <a:srgbClr val="FF0000"/>
                </a:solidFill>
                <a:latin typeface="Times New Roman"/>
                <a:cs typeface="Times New Roman"/>
              </a:rPr>
              <a:t>ЦЕЛИ РАННЕЙ ПОМОЩИ</a:t>
            </a:r>
            <a:endParaRPr sz="260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algn="ctr">
              <a:defRPr/>
            </a:pPr>
            <a:endParaRPr sz="2600"/>
          </a:p>
        </p:txBody>
      </p:sp>
      <p:sp>
        <p:nvSpPr>
          <p:cNvPr id="5" name="TextBox 4"/>
          <p:cNvSpPr txBox="1"/>
          <p:nvPr/>
        </p:nvSpPr>
        <p:spPr bwMode="auto">
          <a:xfrm>
            <a:off x="642908" y="2356826"/>
            <a:ext cx="8006022" cy="31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27936" indent="-327936">
              <a:buFont typeface="Arial"/>
              <a:buChar char="–"/>
              <a:defRPr/>
            </a:pPr>
            <a:r>
              <a:rPr sz="2200">
                <a:latin typeface="Times New Roman"/>
                <a:cs typeface="Times New Roman"/>
              </a:rPr>
              <a:t> </a:t>
            </a:r>
            <a:r>
              <a:rPr sz="1800">
                <a:latin typeface="Times New Roman"/>
                <a:cs typeface="Times New Roman"/>
              </a:rPr>
              <a:t>Улучшить взаимодействие между членами семьи и ребенком;</a:t>
            </a:r>
          </a:p>
          <a:p>
            <a:pPr>
              <a:defRPr/>
            </a:pPr>
            <a:endParaRPr sz="1800">
              <a:latin typeface="Times New Roman"/>
              <a:cs typeface="Times New Roman"/>
            </a:endParaRPr>
          </a:p>
          <a:p>
            <a:pPr marL="327936" indent="-327936">
              <a:lnSpc>
                <a:spcPct val="100000"/>
              </a:lnSpc>
              <a:buFont typeface="Arial"/>
              <a:buChar char="–"/>
              <a:defRPr/>
            </a:pPr>
            <a:r>
              <a:rPr sz="1800">
                <a:latin typeface="Times New Roman"/>
                <a:cs typeface="Times New Roman"/>
              </a:rPr>
              <a:t>Повысить компетентность родителя по формированию адекватной оценки состояния своего ребенка по воспитанию и развитию;</a:t>
            </a:r>
          </a:p>
          <a:p>
            <a:pPr>
              <a:lnSpc>
                <a:spcPct val="100000"/>
              </a:lnSpc>
              <a:defRPr/>
            </a:pPr>
            <a:endParaRPr sz="1800">
              <a:latin typeface="Times New Roman"/>
              <a:cs typeface="Times New Roman"/>
            </a:endParaRPr>
          </a:p>
          <a:p>
            <a:pPr marL="327936" indent="-327936">
              <a:lnSpc>
                <a:spcPct val="100000"/>
              </a:lnSpc>
              <a:buFont typeface="Arial"/>
              <a:buChar char="–"/>
              <a:defRPr/>
            </a:pPr>
            <a:r>
              <a:rPr sz="1800">
                <a:latin typeface="Times New Roman"/>
                <a:cs typeface="Times New Roman"/>
              </a:rPr>
              <a:t>Мотивировать родителей на совместную работу с ребенком в домашних условиях;</a:t>
            </a:r>
          </a:p>
          <a:p>
            <a:pPr>
              <a:lnSpc>
                <a:spcPct val="100000"/>
              </a:lnSpc>
              <a:defRPr/>
            </a:pPr>
            <a:endParaRPr sz="1800">
              <a:latin typeface="Times New Roman"/>
              <a:cs typeface="Times New Roman"/>
            </a:endParaRPr>
          </a:p>
          <a:p>
            <a:pPr marL="327936" indent="-327936">
              <a:buFont typeface="Arial"/>
              <a:buChar char="–"/>
              <a:defRPr/>
            </a:pPr>
            <a:r>
              <a:rPr sz="1800">
                <a:latin typeface="Times New Roman"/>
                <a:ea typeface="DejaVu Sans"/>
                <a:cs typeface="Times New Roman"/>
              </a:rPr>
              <a:t>Профилактика инвалидизации детей младенческого и раннего возраста и детей группы риска.</a:t>
            </a:r>
            <a:endParaRPr sz="1800">
              <a:latin typeface="Times New Roman"/>
              <a:cs typeface="Times New Roman"/>
            </a:endParaRPr>
          </a:p>
          <a:p>
            <a:pPr>
              <a:defRPr/>
            </a:pPr>
            <a:endParaRPr sz="1800"/>
          </a:p>
        </p:txBody>
      </p:sp>
      <p:pic>
        <p:nvPicPr>
          <p:cNvPr id="1655669754" name="Picture 1" descr="C:\Users\1\Downloads\emblema_soln._zaychik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2223749" cy="2117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66931818" name="Заголовок 1"/>
          <p:cNvSpPr>
            <a:spLocks noGrp="1"/>
          </p:cNvSpPr>
          <p:nvPr>
            <p:ph type="title"/>
          </p:nvPr>
        </p:nvSpPr>
        <p:spPr bwMode="auto">
          <a:xfrm>
            <a:off x="2235961" y="274637"/>
            <a:ext cx="6450838" cy="1143000"/>
          </a:xfrm>
        </p:spPr>
        <p:txBody>
          <a:bodyPr/>
          <a:lstStyle/>
          <a:p>
            <a:pPr>
              <a:defRPr/>
            </a:pPr>
            <a:r>
              <a:rPr sz="2600">
                <a:solidFill>
                  <a:srgbClr val="FF0000"/>
                </a:solidFill>
                <a:latin typeface="Times New Roman"/>
                <a:cs typeface="Times New Roman"/>
              </a:rPr>
              <a:t>ПРОГРАММА ИНДИВИДУАЛЬНОГО МАРШРУТА ВКЛЮЧАЕТ:</a:t>
            </a:r>
          </a:p>
        </p:txBody>
      </p:sp>
      <p:sp>
        <p:nvSpPr>
          <p:cNvPr id="1671497851" name="Содержимое 2"/>
          <p:cNvSpPr>
            <a:spLocks noGrp="1"/>
          </p:cNvSpPr>
          <p:nvPr>
            <p:ph idx="1"/>
          </p:nvPr>
        </p:nvSpPr>
        <p:spPr bwMode="auto">
          <a:xfrm>
            <a:off x="457198" y="2576634"/>
            <a:ext cx="8229600" cy="3549526"/>
          </a:xfrm>
        </p:spPr>
        <p:txBody>
          <a:bodyPr/>
          <a:lstStyle/>
          <a:p>
            <a:pPr>
              <a:buFont typeface="Arial"/>
              <a:buChar char="–"/>
              <a:defRPr/>
            </a:pPr>
            <a:r>
              <a:rPr sz="1800">
                <a:solidFill>
                  <a:schemeClr val="tx1"/>
                </a:solidFill>
                <a:latin typeface="Times New Roman"/>
                <a:cs typeface="Times New Roman"/>
              </a:rPr>
              <a:t>Двигательные навыки (дотягиваться и брать игрушки, поворачиваться, ползать ходить)</a:t>
            </a:r>
          </a:p>
          <a:p>
            <a:pPr>
              <a:buFont typeface="Arial"/>
              <a:buChar char="–"/>
              <a:defRPr/>
            </a:pPr>
            <a:r>
              <a:rPr sz="1800">
                <a:solidFill>
                  <a:schemeClr val="tx1"/>
                </a:solidFill>
                <a:latin typeface="Times New Roman"/>
                <a:cs typeface="Times New Roman"/>
              </a:rPr>
              <a:t>Когнитивные навыки (думать, понимать, решать поставленные задачи)</a:t>
            </a:r>
          </a:p>
          <a:p>
            <a:pPr>
              <a:buFont typeface="Arial"/>
              <a:buChar char="–"/>
              <a:defRPr/>
            </a:pPr>
            <a:r>
              <a:rPr sz="1800">
                <a:solidFill>
                  <a:schemeClr val="tx1"/>
                </a:solidFill>
                <a:latin typeface="Times New Roman"/>
                <a:cs typeface="Times New Roman"/>
              </a:rPr>
              <a:t>Коммуникативные навыки (слушать обращенную речь , понимать, разговаривать, использовать альтернативную коммуникацию: жесты, мимика и т.п.)</a:t>
            </a:r>
          </a:p>
          <a:p>
            <a:pPr>
              <a:buFont typeface="Arial"/>
              <a:buChar char="–"/>
              <a:defRPr/>
            </a:pPr>
            <a:r>
              <a:rPr sz="1800">
                <a:solidFill>
                  <a:schemeClr val="tx1"/>
                </a:solidFill>
                <a:latin typeface="Times New Roman"/>
                <a:cs typeface="Times New Roman"/>
              </a:rPr>
              <a:t>Социально-эмоциональные навыки (играть, взаимодействовать с другими людьми, проявлять чувства)</a:t>
            </a:r>
          </a:p>
          <a:p>
            <a:pPr>
              <a:buFont typeface="Arial"/>
              <a:buChar char="–"/>
              <a:defRPr/>
            </a:pPr>
            <a:r>
              <a:rPr sz="1800">
                <a:solidFill>
                  <a:schemeClr val="tx1"/>
                </a:solidFill>
                <a:latin typeface="Times New Roman"/>
                <a:cs typeface="Times New Roman"/>
              </a:rPr>
              <a:t>Навыки самообслуживания (приёмы пищи, одеваться, мыться, приучение к горшку)</a:t>
            </a:r>
          </a:p>
          <a:p>
            <a:pPr>
              <a:buFont typeface="Arial"/>
              <a:buChar char="–"/>
              <a:defRPr/>
            </a:pPr>
            <a:endParaRPr sz="18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>
              <a:buFont typeface="Arial"/>
              <a:buChar char="–"/>
              <a:defRPr/>
            </a:pPr>
            <a:endParaRPr sz="18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1942029622" name="Picture 1" descr="C:\Users\1\Downloads\emblema_soln._zaychik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2180048" cy="2075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13526994" name="Заголовок 1"/>
          <p:cNvSpPr>
            <a:spLocks noGrp="1"/>
          </p:cNvSpPr>
          <p:nvPr>
            <p:ph type="title"/>
          </p:nvPr>
        </p:nvSpPr>
        <p:spPr bwMode="auto">
          <a:xfrm>
            <a:off x="2223749" y="274637"/>
            <a:ext cx="6463049" cy="1325561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compatLnSpc="0">
            <a:normAutofit/>
          </a:bodyPr>
          <a:lstStyle/>
          <a:p>
            <a:pPr>
              <a:defRPr/>
            </a:pPr>
            <a:r>
              <a:rPr sz="2800" b="1">
                <a:solidFill>
                  <a:srgbClr val="FF0000"/>
                </a:solidFill>
                <a:latin typeface="Times New Roman"/>
                <a:cs typeface="Times New Roman"/>
              </a:rPr>
              <a:t>РЕЗУЛЬТАТЫ РАБОТЫ С РОДИТЕЛЯМИ В СЛУЖБЕ РАННЕЙ ПОМОЩИ</a:t>
            </a:r>
          </a:p>
        </p:txBody>
      </p:sp>
      <p:sp>
        <p:nvSpPr>
          <p:cNvPr id="1507879378" name="Содержимое 2"/>
          <p:cNvSpPr>
            <a:spLocks noGrp="1"/>
          </p:cNvSpPr>
          <p:nvPr>
            <p:ph idx="1"/>
          </p:nvPr>
        </p:nvSpPr>
        <p:spPr bwMode="auto">
          <a:xfrm>
            <a:off x="457199" y="2869711"/>
            <a:ext cx="8229600" cy="3256451"/>
          </a:xfrm>
        </p:spPr>
        <p:txBody>
          <a:bodyPr/>
          <a:lstStyle/>
          <a:p>
            <a:pPr>
              <a:defRPr/>
            </a:pPr>
            <a:r>
              <a:rPr sz="2200">
                <a:latin typeface="Times New Roman"/>
                <a:cs typeface="Times New Roman"/>
              </a:rPr>
              <a:t>Улучшение взаимодействия между мамой и ребенком;</a:t>
            </a:r>
          </a:p>
          <a:p>
            <a:pPr>
              <a:defRPr/>
            </a:pPr>
            <a:r>
              <a:rPr sz="2200">
                <a:latin typeface="Times New Roman"/>
                <a:cs typeface="Times New Roman"/>
              </a:rPr>
              <a:t>Повышается компетентность родителя по формированию адекватной оценки состояния своего ребенка по воспитанию и развитию;</a:t>
            </a:r>
          </a:p>
          <a:p>
            <a:pPr>
              <a:defRPr/>
            </a:pPr>
            <a:r>
              <a:rPr sz="2200">
                <a:latin typeface="Times New Roman"/>
                <a:cs typeface="Times New Roman"/>
              </a:rPr>
              <a:t>Повышается мотивация родителей на совместную работу с ребенком в домашних условиях;</a:t>
            </a:r>
          </a:p>
          <a:p>
            <a:pPr>
              <a:defRPr/>
            </a:pPr>
            <a:r>
              <a:rPr sz="2200">
                <a:latin typeface="Times New Roman"/>
                <a:cs typeface="Times New Roman"/>
              </a:rPr>
              <a:t>Профилактика инвалидизации детей младенческого и раннего возраста и т.д.</a:t>
            </a:r>
            <a:endParaRPr>
              <a:latin typeface="Times New Roman"/>
              <a:cs typeface="Times New Roman"/>
            </a:endParaRPr>
          </a:p>
        </p:txBody>
      </p:sp>
      <p:pic>
        <p:nvPicPr>
          <p:cNvPr id="2090338948" name="Picture 1" descr="C:\Users\1\Downloads\emblema_soln._zaychik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7883" y="48844"/>
            <a:ext cx="2259133" cy="2070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319</Words>
  <Application>Microsoft Office PowerPoint</Application>
  <DocSecurity>0</DocSecurity>
  <PresentationFormat>Экран (4:3)</PresentationFormat>
  <Paragraphs>31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DejaVu Sans</vt:lpstr>
      <vt:lpstr>Times New Roman</vt:lpstr>
      <vt:lpstr>Тема Office</vt:lpstr>
      <vt:lpstr>РАННЯЯ ПОМОЩЬ: комплексная работа с семьей</vt:lpstr>
      <vt:lpstr>ПОРЯДОК РАБОТЫ  СЛУЖБЫ РАННЕЙ ПОМОЩИ</vt:lpstr>
      <vt:lpstr>Презентация PowerPoint</vt:lpstr>
      <vt:lpstr>ПРОГРАММА ИНДИВИДУАЛЬНОГО МАРШРУТА ВКЛЮЧАЕТ:</vt:lpstr>
      <vt:lpstr>РЕЗУЛЬТАТЫ РАБОТЫ С РОДИТЕЛЯМИ В СЛУЖБЕ РАННЕЙ ПОМОЩИ</vt:lpstr>
    </vt:vector>
  </TitlesOfParts>
  <Manager/>
  <Company>Microsoft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>Admin</dc:creator>
  <cp:keywords/>
  <dc:description/>
  <cp:lastModifiedBy>Ольга Фарафонова</cp:lastModifiedBy>
  <cp:revision>16</cp:revision>
  <dcterms:created xsi:type="dcterms:W3CDTF">2013-01-06T18:32:13Z</dcterms:created>
  <dcterms:modified xsi:type="dcterms:W3CDTF">2025-02-18T06:55:08Z</dcterms:modified>
  <cp:category/>
  <dc:identifier/>
  <cp:contentStatus/>
  <dc:language/>
  <cp:version/>
</cp:coreProperties>
</file>