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4" r:id="rId2"/>
    <p:sldId id="262" r:id="rId3"/>
    <p:sldId id="263" r:id="rId4"/>
    <p:sldId id="256" r:id="rId5"/>
    <p:sldId id="264" r:id="rId6"/>
    <p:sldId id="274" r:id="rId7"/>
    <p:sldId id="276" r:id="rId8"/>
    <p:sldId id="277" r:id="rId9"/>
    <p:sldId id="278" r:id="rId10"/>
    <p:sldId id="287" r:id="rId11"/>
    <p:sldId id="288" r:id="rId12"/>
    <p:sldId id="289" r:id="rId13"/>
    <p:sldId id="290" r:id="rId14"/>
    <p:sldId id="282" r:id="rId15"/>
    <p:sldId id="275" r:id="rId16"/>
    <p:sldId id="279" r:id="rId17"/>
    <p:sldId id="291" r:id="rId18"/>
    <p:sldId id="292" r:id="rId19"/>
    <p:sldId id="280" r:id="rId20"/>
    <p:sldId id="283" r:id="rId21"/>
    <p:sldId id="281" r:id="rId22"/>
    <p:sldId id="267" r:id="rId23"/>
    <p:sldId id="285" r:id="rId24"/>
    <p:sldId id="286" r:id="rId25"/>
    <p:sldId id="268" r:id="rId26"/>
  </p:sldIdLst>
  <p:sldSz cx="9144000" cy="6858000" type="screen4x3"/>
  <p:notesSz cx="6858000" cy="9144000"/>
  <p:custDataLst>
    <p:tags r:id="rId2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94" autoAdjust="0"/>
    <p:restoredTop sz="77738" autoAdjust="0"/>
  </p:normalViewPr>
  <p:slideViewPr>
    <p:cSldViewPr>
      <p:cViewPr varScale="1">
        <p:scale>
          <a:sx n="58" d="100"/>
          <a:sy n="58" d="100"/>
        </p:scale>
        <p:origin x="186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294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07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4293096"/>
            <a:ext cx="6408712" cy="1080120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59074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030A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5157192"/>
            <a:ext cx="6408712" cy="576064"/>
          </a:xfrm>
        </p:spPr>
        <p:txBody>
          <a:bodyPr>
            <a:normAutofit fontScale="90000"/>
          </a:bodyPr>
          <a:lstStyle/>
          <a:p>
            <a:r>
              <a:rPr lang="ru-RU" sz="2200" dirty="0"/>
              <a:t>Конспект урока, проведенного в 3 классе, 2020</a:t>
            </a:r>
            <a:br>
              <a:rPr lang="ru-RU" sz="2200" dirty="0"/>
            </a:br>
            <a:r>
              <a:rPr lang="ru-RU" sz="2200" dirty="0"/>
              <a:t>Тема урока</a:t>
            </a:r>
            <a:r>
              <a:rPr lang="ru-RU" sz="2200"/>
              <a:t>: </a:t>
            </a:r>
            <a:r>
              <a:rPr lang="ru-RU" sz="2200" b="1"/>
              <a:t>«Основное правило формирования множественного числа существительных».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/>
              <a:t>Учитель английского языка МБОУ КСОШ № 3, Илащук Вероника Валентиновна.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656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dirty="0">
                <a:solidFill>
                  <a:schemeClr val="tx1"/>
                </a:solidFill>
              </a:rPr>
              <a:t>Good morning,</a:t>
            </a:r>
            <a:endParaRPr lang="ru-RU" sz="40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000" dirty="0">
                <a:solidFill>
                  <a:schemeClr val="tx1"/>
                </a:solidFill>
              </a:rPr>
              <a:t>good morning,</a:t>
            </a:r>
            <a:endParaRPr lang="ru-RU" sz="40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000" dirty="0">
                <a:solidFill>
                  <a:schemeClr val="tx1"/>
                </a:solidFill>
              </a:rPr>
              <a:t>Good morning to you,</a:t>
            </a:r>
            <a:endParaRPr lang="ru-RU" sz="40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000" dirty="0">
                <a:solidFill>
                  <a:schemeClr val="tx1"/>
                </a:solidFill>
              </a:rPr>
              <a:t>Good morning,</a:t>
            </a:r>
            <a:endParaRPr lang="ru-RU" sz="40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000" dirty="0">
                <a:solidFill>
                  <a:schemeClr val="tx1"/>
                </a:solidFill>
              </a:rPr>
              <a:t>good morning</a:t>
            </a:r>
            <a:endParaRPr lang="ru-RU" sz="40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000" dirty="0">
                <a:solidFill>
                  <a:schemeClr val="tx1"/>
                </a:solidFill>
              </a:rPr>
              <a:t>I am glad to see </a:t>
            </a:r>
            <a:r>
              <a:rPr lang="en-US" sz="4000" dirty="0" smtClean="0">
                <a:solidFill>
                  <a:schemeClr val="tx1"/>
                </a:solidFill>
              </a:rPr>
              <a:t>you</a:t>
            </a:r>
            <a:r>
              <a:rPr lang="ru-RU" sz="4000" dirty="0" smtClean="0">
                <a:solidFill>
                  <a:schemeClr val="tx1"/>
                </a:solidFill>
              </a:rPr>
              <a:t>!</a:t>
            </a:r>
            <a:endParaRPr lang="ru-RU" sz="40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 algn="ctr">
              <a:buNone/>
            </a:pPr>
            <a:r>
              <a:rPr lang="en-US" sz="4500" dirty="0">
                <a:solidFill>
                  <a:schemeClr val="tx1"/>
                </a:solidFill>
              </a:rPr>
              <a:t>Many window</a:t>
            </a:r>
            <a:r>
              <a:rPr lang="en-US" sz="4500" dirty="0">
                <a:solidFill>
                  <a:srgbClr val="FF0000"/>
                </a:solidFill>
              </a:rPr>
              <a:t>s</a:t>
            </a:r>
            <a:r>
              <a:rPr lang="ru-RU" sz="4500" dirty="0">
                <a:solidFill>
                  <a:schemeClr val="tx1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US" sz="4500" dirty="0">
                <a:solidFill>
                  <a:schemeClr val="tx1"/>
                </a:solidFill>
              </a:rPr>
              <a:t>Many floor</a:t>
            </a:r>
            <a:r>
              <a:rPr lang="en-US" sz="4500" dirty="0">
                <a:solidFill>
                  <a:srgbClr val="FF0000"/>
                </a:solidFill>
              </a:rPr>
              <a:t>s</a:t>
            </a:r>
            <a:r>
              <a:rPr lang="en-US" sz="4500" dirty="0">
                <a:solidFill>
                  <a:schemeClr val="tx1"/>
                </a:solidFill>
              </a:rPr>
              <a:t>,</a:t>
            </a:r>
            <a:endParaRPr lang="ru-RU" sz="45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500" dirty="0">
                <a:solidFill>
                  <a:schemeClr val="tx1"/>
                </a:solidFill>
              </a:rPr>
              <a:t>Many </a:t>
            </a:r>
            <a:r>
              <a:rPr lang="en-US" sz="4500" dirty="0">
                <a:solidFill>
                  <a:srgbClr val="FF0000"/>
                </a:solidFill>
              </a:rPr>
              <a:t>people</a:t>
            </a:r>
            <a:r>
              <a:rPr lang="en-US" sz="4500" dirty="0">
                <a:solidFill>
                  <a:schemeClr val="tx1"/>
                </a:solidFill>
              </a:rPr>
              <a:t>,</a:t>
            </a:r>
            <a:endParaRPr lang="ru-RU" sz="45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500" dirty="0">
                <a:solidFill>
                  <a:schemeClr val="tx1"/>
                </a:solidFill>
              </a:rPr>
              <a:t>Many store</a:t>
            </a:r>
            <a:r>
              <a:rPr lang="en-US" sz="4500" dirty="0">
                <a:solidFill>
                  <a:srgbClr val="FF0000"/>
                </a:solidFill>
              </a:rPr>
              <a:t>s</a:t>
            </a:r>
            <a:r>
              <a:rPr lang="en-US" sz="4500" dirty="0" smtClean="0">
                <a:solidFill>
                  <a:schemeClr val="tx1"/>
                </a:solidFill>
              </a:rPr>
              <a:t>.</a:t>
            </a:r>
          </a:p>
          <a:p>
            <a:pPr marL="0" indent="0" algn="ctr">
              <a:buNone/>
            </a:pPr>
            <a:endParaRPr lang="en-US" sz="45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ru-RU" sz="4500" dirty="0" smtClean="0">
                <a:solidFill>
                  <a:schemeClr val="tx1"/>
                </a:solidFill>
              </a:rPr>
              <a:t>Много </a:t>
            </a:r>
            <a:r>
              <a:rPr lang="ru-RU" sz="4500" dirty="0">
                <a:solidFill>
                  <a:schemeClr val="tx1"/>
                </a:solidFill>
              </a:rPr>
              <a:t>окон,</a:t>
            </a:r>
          </a:p>
          <a:p>
            <a:pPr marL="0" indent="0" algn="ctr">
              <a:buNone/>
            </a:pPr>
            <a:r>
              <a:rPr lang="ru-RU" sz="4500" dirty="0">
                <a:solidFill>
                  <a:schemeClr val="tx1"/>
                </a:solidFill>
              </a:rPr>
              <a:t>Много этажей,</a:t>
            </a:r>
          </a:p>
          <a:p>
            <a:pPr marL="0" indent="0" algn="ctr">
              <a:buNone/>
            </a:pPr>
            <a:r>
              <a:rPr lang="ru-RU" sz="4500" dirty="0">
                <a:solidFill>
                  <a:schemeClr val="tx1"/>
                </a:solidFill>
              </a:rPr>
              <a:t>Много людей,</a:t>
            </a:r>
          </a:p>
          <a:p>
            <a:pPr marL="0" indent="0" algn="ctr">
              <a:buNone/>
            </a:pPr>
            <a:r>
              <a:rPr lang="ru-RU" sz="4500" dirty="0" smtClean="0">
                <a:solidFill>
                  <a:schemeClr val="tx1"/>
                </a:solidFill>
              </a:rPr>
              <a:t>Мног</a:t>
            </a:r>
            <a:r>
              <a:rPr lang="ru-RU" sz="4500" dirty="0">
                <a:solidFill>
                  <a:schemeClr val="tx1"/>
                </a:solidFill>
              </a:rPr>
              <a:t>о</a:t>
            </a:r>
            <a:r>
              <a:rPr lang="ru-RU" sz="4500" dirty="0" smtClean="0">
                <a:solidFill>
                  <a:schemeClr val="tx1"/>
                </a:solidFill>
              </a:rPr>
              <a:t> магазинов.</a:t>
            </a:r>
            <a:endParaRPr lang="ru-RU" sz="45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Тема урока: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05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4221088"/>
            <a:ext cx="5760640" cy="1224136"/>
          </a:xfrm>
        </p:spPr>
        <p:txBody>
          <a:bodyPr>
            <a:normAutofit fontScale="90000"/>
          </a:bodyPr>
          <a:lstStyle/>
          <a:p>
            <a:r>
              <a:rPr lang="en-US" sz="5000" b="1" i="1" u="sng" dirty="0">
                <a:solidFill>
                  <a:schemeClr val="tx1"/>
                </a:solidFill>
              </a:rPr>
              <a:t>P</a:t>
            </a:r>
            <a:r>
              <a:rPr lang="en-US" sz="5000" b="1" i="1" u="sng" dirty="0" smtClean="0">
                <a:solidFill>
                  <a:schemeClr val="tx1"/>
                </a:solidFill>
              </a:rPr>
              <a:t>lural of nouns</a:t>
            </a:r>
            <a:r>
              <a:rPr lang="ru-RU" sz="5000" b="1" dirty="0">
                <a:solidFill>
                  <a:schemeClr val="tx1"/>
                </a:solidFill>
              </a:rPr>
              <a:t/>
            </a:r>
            <a:br>
              <a:rPr lang="ru-RU" sz="5000" b="1" dirty="0">
                <a:solidFill>
                  <a:schemeClr val="tx1"/>
                </a:solidFill>
              </a:rPr>
            </a:br>
            <a:r>
              <a:rPr lang="ru-RU" sz="3300" b="1" dirty="0" smtClean="0">
                <a:solidFill>
                  <a:schemeClr val="tx1"/>
                </a:solidFill>
              </a:rPr>
              <a:t>(множественное число существительных)</a:t>
            </a:r>
            <a:endParaRPr lang="ru-RU" sz="33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3" y="260648"/>
            <a:ext cx="6317356" cy="921478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</a:rPr>
              <a:t>What is it?</a:t>
            </a:r>
            <a:endParaRPr lang="ru-RU" sz="6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Shop Plastic Ruler 15cm 6 inches Yellow Measuring Tool for Office - On Sale  - Overstock - 2757778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1916832"/>
            <a:ext cx="4354512" cy="435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436096" y="4653135"/>
            <a:ext cx="3224337" cy="1618209"/>
          </a:xfrm>
        </p:spPr>
        <p:txBody>
          <a:bodyPr>
            <a:noAutofit/>
          </a:bodyPr>
          <a:lstStyle/>
          <a:p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 ruler.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23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02532" y="476672"/>
            <a:ext cx="5486400" cy="566738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</a:rPr>
              <a:t>What is it?</a:t>
            </a:r>
            <a:endParaRPr lang="ru-RU" sz="6000" dirty="0">
              <a:solidFill>
                <a:schemeClr val="tx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482710" y="4221088"/>
            <a:ext cx="3049730" cy="1296144"/>
          </a:xfrm>
        </p:spPr>
        <p:txBody>
          <a:bodyPr>
            <a:noAutofit/>
          </a:bodyPr>
          <a:lstStyle/>
          <a:p>
            <a:pPr algn="ctr"/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 pen.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orse H-301 Ball Point Pen. 0.5 mm. Blue Ink. Assort | OfficeM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13" y="2276871"/>
            <a:ext cx="5211097" cy="381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64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3" y="260648"/>
            <a:ext cx="6317356" cy="921478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</a:rPr>
              <a:t>What is it?</a:t>
            </a:r>
            <a:endParaRPr lang="ru-RU" sz="6000" dirty="0">
              <a:solidFill>
                <a:schemeClr val="tx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436096" y="4653135"/>
            <a:ext cx="3224337" cy="1618209"/>
          </a:xfrm>
        </p:spPr>
        <p:txBody>
          <a:bodyPr>
            <a:noAutofit/>
          </a:bodyPr>
          <a:lstStyle/>
          <a:p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 book.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The Folio Book of Children's Poetry | The Folio Soc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1535471"/>
            <a:ext cx="5116067" cy="5116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0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3" y="260648"/>
            <a:ext cx="6317356" cy="921478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>
                <a:solidFill>
                  <a:schemeClr val="tx1"/>
                </a:solidFill>
              </a:rPr>
              <a:t>What is it?</a:t>
            </a:r>
            <a:endParaRPr lang="ru-RU" sz="6000" dirty="0">
              <a:solidFill>
                <a:schemeClr val="tx1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5436096" y="4653135"/>
            <a:ext cx="3224337" cy="1618209"/>
          </a:xfrm>
        </p:spPr>
        <p:txBody>
          <a:bodyPr>
            <a:noAutofit/>
          </a:bodyPr>
          <a:lstStyle/>
          <a:p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 school bag.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Kids School Bag, Children School Bag, किड्स स्कूल बैग, बच्चो का स्कूल का  बस्ता - Delta Bag Works, Hyderabad | ID: 95029278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79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0"/>
            <a:ext cx="6677397" cy="1700808"/>
          </a:xfrm>
        </p:spPr>
        <p:txBody>
          <a:bodyPr>
            <a:noAutofit/>
          </a:bodyPr>
          <a:lstStyle/>
          <a:p>
            <a:pPr algn="ctr"/>
            <a:r>
              <a:rPr lang="ru-RU" sz="3500" dirty="0" smtClean="0">
                <a:solidFill>
                  <a:schemeClr val="tx1"/>
                </a:solidFill>
              </a:rPr>
              <a:t>Основное правило формирования множественного числа существительных:</a:t>
            </a:r>
            <a:endParaRPr lang="ru-RU" sz="3500" dirty="0">
              <a:solidFill>
                <a:schemeClr val="tx1"/>
              </a:solidFill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7715200" cy="3705275"/>
          </a:xfrm>
        </p:spPr>
        <p:txBody>
          <a:bodyPr>
            <a:normAutofit/>
          </a:bodyPr>
          <a:lstStyle/>
          <a:p>
            <a:pPr algn="ctr"/>
            <a:r>
              <a:rPr lang="en-US" sz="5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Noun </a:t>
            </a:r>
            <a:r>
              <a:rPr lang="en-US" sz="3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существительное</a:t>
            </a:r>
            <a:r>
              <a:rPr lang="en-US" sz="3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50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S</a:t>
            </a:r>
          </a:p>
          <a:p>
            <a:pPr algn="ctr"/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pencil - 3 pencil</a:t>
            </a:r>
            <a:r>
              <a:rPr lang="en-US" sz="5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ctr"/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book - 5 book</a:t>
            </a:r>
            <a:r>
              <a:rPr lang="en-US" sz="5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ctr"/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rubber – 11 rubber</a:t>
            </a:r>
            <a:r>
              <a:rPr lang="en-US" sz="50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sz="5000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500" dirty="0" smtClean="0">
                <a:solidFill>
                  <a:schemeClr val="tx1"/>
                </a:solidFill>
              </a:rPr>
              <a:t>Упражнение 1 стр. 32 (учебник)</a:t>
            </a:r>
            <a:endParaRPr lang="ru-RU" sz="3500" dirty="0">
              <a:solidFill>
                <a:schemeClr val="tx1"/>
              </a:solidFill>
            </a:endParaRPr>
          </a:p>
        </p:txBody>
      </p:sp>
      <p:pic>
        <p:nvPicPr>
          <p:cNvPr id="1026" name="Picture 2" descr="Brown Wooden Chair, Rs 2000 /piece Shidi Vinayak Furnitures | ID:  1498310793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832"/>
            <a:ext cx="2087934" cy="208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827584" y="1899356"/>
            <a:ext cx="342059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3500" dirty="0" smtClean="0">
                <a:solidFill>
                  <a:schemeClr val="tx1"/>
                </a:solidFill>
              </a:rPr>
              <a:t>  Chair</a:t>
            </a:r>
            <a:r>
              <a:rPr lang="en-US" sz="3500" dirty="0" smtClean="0">
                <a:solidFill>
                  <a:srgbClr val="FF0000"/>
                </a:solidFill>
              </a:rPr>
              <a:t>s</a:t>
            </a:r>
            <a:endParaRPr lang="ru-RU" sz="3500" dirty="0">
              <a:solidFill>
                <a:srgbClr val="FF0000"/>
              </a:solidFill>
            </a:endParaRPr>
          </a:p>
        </p:txBody>
      </p:sp>
      <p:pic>
        <p:nvPicPr>
          <p:cNvPr id="1028" name="Picture 4" descr="Duck test - Wiki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204" y="3328861"/>
            <a:ext cx="1833631" cy="197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2"/>
          <p:cNvSpPr txBox="1">
            <a:spLocks/>
          </p:cNvSpPr>
          <p:nvPr/>
        </p:nvSpPr>
        <p:spPr>
          <a:xfrm>
            <a:off x="3509777" y="3573016"/>
            <a:ext cx="342059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3500" dirty="0" smtClean="0">
                <a:solidFill>
                  <a:schemeClr val="tx1"/>
                </a:solidFill>
              </a:rPr>
              <a:t>Duck</a:t>
            </a:r>
            <a:r>
              <a:rPr lang="en-US" sz="3500" dirty="0" smtClean="0">
                <a:solidFill>
                  <a:srgbClr val="FF0000"/>
                </a:solidFill>
              </a:rPr>
              <a:t>s</a:t>
            </a:r>
            <a:endParaRPr lang="ru-RU" sz="3500" dirty="0">
              <a:solidFill>
                <a:srgbClr val="FF0000"/>
              </a:solidFill>
            </a:endParaRPr>
          </a:p>
        </p:txBody>
      </p:sp>
      <p:pic>
        <p:nvPicPr>
          <p:cNvPr id="1030" name="Picture 6" descr="Brady Upholstered Queen Bed | The Bri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237" y="4725144"/>
            <a:ext cx="2962313" cy="210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2"/>
          <p:cNvSpPr txBox="1">
            <a:spLocks/>
          </p:cNvSpPr>
          <p:nvPr/>
        </p:nvSpPr>
        <p:spPr>
          <a:xfrm>
            <a:off x="6084168" y="5256693"/>
            <a:ext cx="342059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z="3500" dirty="0" smtClean="0">
                <a:solidFill>
                  <a:schemeClr val="tx1"/>
                </a:solidFill>
              </a:rPr>
              <a:t>Bed</a:t>
            </a:r>
            <a:r>
              <a:rPr lang="en-US" sz="3500" dirty="0" smtClean="0">
                <a:solidFill>
                  <a:srgbClr val="FF0000"/>
                </a:solidFill>
              </a:rPr>
              <a:t>s</a:t>
            </a:r>
            <a:endParaRPr lang="ru-RU" sz="3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7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 txBox="1">
            <a:spLocks/>
          </p:cNvSpPr>
          <p:nvPr/>
        </p:nvSpPr>
        <p:spPr>
          <a:xfrm>
            <a:off x="1845880" y="1995270"/>
            <a:ext cx="4392488" cy="8790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None/>
              <a:defRPr sz="4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 Boat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 descr="Wooden fishing boat on a white Royalty Free Vector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5" t="23672" r="16000" b="35029"/>
          <a:stretch/>
        </p:blipFill>
        <p:spPr bwMode="auto">
          <a:xfrm>
            <a:off x="1" y="1700808"/>
            <a:ext cx="3059832" cy="234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ENOMEN natural, Unscented block candle, 20 cm - IK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223" y="3759328"/>
            <a:ext cx="2540649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Заголовок 2"/>
          <p:cNvSpPr txBox="1">
            <a:spLocks/>
          </p:cNvSpPr>
          <p:nvPr/>
        </p:nvSpPr>
        <p:spPr>
          <a:xfrm>
            <a:off x="2519025" y="3759328"/>
            <a:ext cx="4392488" cy="8790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None/>
              <a:defRPr sz="4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 Candle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4" name="Picture 6" descr="BURGER KING®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760" y="4167970"/>
            <a:ext cx="2133749" cy="213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4751512" y="5083869"/>
            <a:ext cx="4392488" cy="8790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ru-RU"/>
            </a:defPPr>
            <a:lvl1pPr algn="ctr">
              <a:spcBef>
                <a:spcPct val="0"/>
              </a:spcBef>
              <a:buNone/>
              <a:defRPr sz="4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Burger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Заголовок 2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</p:spPr>
        <p:txBody>
          <a:bodyPr>
            <a:normAutofit/>
          </a:bodyPr>
          <a:lstStyle/>
          <a:p>
            <a:r>
              <a:rPr lang="ru-RU" sz="3500" dirty="0" smtClean="0">
                <a:solidFill>
                  <a:schemeClr val="tx1"/>
                </a:solidFill>
              </a:rPr>
              <a:t>Упражнение 1 стр. 32 (учебник)</a:t>
            </a:r>
            <a:endParaRPr lang="ru-RU" sz="3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03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 txBox="1">
            <a:spLocks/>
          </p:cNvSpPr>
          <p:nvPr/>
        </p:nvSpPr>
        <p:spPr>
          <a:xfrm>
            <a:off x="971600" y="1916832"/>
            <a:ext cx="4872301" cy="8181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tx1"/>
                </a:solidFill>
              </a:rPr>
              <a:t>Mask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</p:spPr>
        <p:txBody>
          <a:bodyPr>
            <a:normAutofit/>
          </a:bodyPr>
          <a:lstStyle/>
          <a:p>
            <a:r>
              <a:rPr lang="ru-RU" sz="3500" dirty="0" smtClean="0">
                <a:solidFill>
                  <a:schemeClr val="tx1"/>
                </a:solidFill>
              </a:rPr>
              <a:t>Упражнение 1 стр. 32 (учебник)</a:t>
            </a:r>
            <a:endParaRPr lang="ru-RU" sz="3500" dirty="0">
              <a:solidFill>
                <a:schemeClr val="tx1"/>
              </a:solidFill>
            </a:endParaRPr>
          </a:p>
        </p:txBody>
      </p:sp>
      <p:pic>
        <p:nvPicPr>
          <p:cNvPr id="3074" name="Picture 2" descr="Spider-Man: Far from Home Feature Mask | shopDisney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5" y="1737258"/>
            <a:ext cx="2734662" cy="273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Банан на желтом фоне | Бесплатно Фото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3"/>
          <a:stretch/>
        </p:blipFill>
        <p:spPr bwMode="auto">
          <a:xfrm>
            <a:off x="2339752" y="2914576"/>
            <a:ext cx="2554337" cy="2436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2"/>
          <p:cNvSpPr txBox="1">
            <a:spLocks/>
          </p:cNvSpPr>
          <p:nvPr/>
        </p:nvSpPr>
        <p:spPr>
          <a:xfrm>
            <a:off x="3407750" y="3307972"/>
            <a:ext cx="4872301" cy="8181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tx1"/>
                </a:solidFill>
              </a:rPr>
              <a:t>Banana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8" name="Picture 6" descr="1000+ Free Book Clipart Images You Can Download Right N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920" y="4825691"/>
            <a:ext cx="2349149" cy="183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2"/>
          <p:cNvSpPr txBox="1">
            <a:spLocks/>
          </p:cNvSpPr>
          <p:nvPr/>
        </p:nvSpPr>
        <p:spPr>
          <a:xfrm>
            <a:off x="5377216" y="5146166"/>
            <a:ext cx="4872301" cy="8181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tx1"/>
                </a:solidFill>
              </a:rPr>
              <a:t>Book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88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 txBox="1">
            <a:spLocks/>
          </p:cNvSpPr>
          <p:nvPr/>
        </p:nvSpPr>
        <p:spPr>
          <a:xfrm>
            <a:off x="755576" y="1844824"/>
            <a:ext cx="4464496" cy="784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tx1"/>
                </a:solidFill>
              </a:rPr>
              <a:t>Boy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2339752" y="123199"/>
            <a:ext cx="6552728" cy="1360836"/>
          </a:xfrm>
        </p:spPr>
        <p:txBody>
          <a:bodyPr>
            <a:normAutofit/>
          </a:bodyPr>
          <a:lstStyle/>
          <a:p>
            <a:r>
              <a:rPr lang="ru-RU" sz="3500" dirty="0" smtClean="0">
                <a:solidFill>
                  <a:schemeClr val="tx1"/>
                </a:solidFill>
              </a:rPr>
              <a:t>Упражнение 1 стр. 32 (учебник)</a:t>
            </a:r>
            <a:endParaRPr lang="ru-RU" sz="3500" dirty="0">
              <a:solidFill>
                <a:schemeClr val="tx1"/>
              </a:solidFill>
            </a:endParaRPr>
          </a:p>
        </p:txBody>
      </p:sp>
      <p:pic>
        <p:nvPicPr>
          <p:cNvPr id="4098" name="Picture 2" descr="Boy Hat Wearing A, Hat, Boy, Boy PNG и PSD-файл пнг для бесплатной загрузки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1836768" cy="275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ow to Draw Cartoon Girl: Step 20 | Cartoon girl drawing, Cartoon drawings, Girl  cart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396" y="2746726"/>
            <a:ext cx="3037692" cy="268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2"/>
          <p:cNvSpPr txBox="1">
            <a:spLocks/>
          </p:cNvSpPr>
          <p:nvPr/>
        </p:nvSpPr>
        <p:spPr>
          <a:xfrm>
            <a:off x="3995936" y="3499901"/>
            <a:ext cx="4464496" cy="784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tx1"/>
                </a:solidFill>
              </a:rPr>
              <a:t>Girl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104" name="Picture 8" descr="Easter Bunny Hand Puppet | Easter | CleverPatch - Art &amp; Craft Suppli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777" y="4663373"/>
            <a:ext cx="2170821" cy="217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2"/>
          <p:cNvSpPr txBox="1">
            <a:spLocks/>
          </p:cNvSpPr>
          <p:nvPr/>
        </p:nvSpPr>
        <p:spPr>
          <a:xfrm>
            <a:off x="5220072" y="5534120"/>
            <a:ext cx="4464496" cy="7847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tx1"/>
                </a:solidFill>
              </a:rPr>
              <a:t>Puppet</a:t>
            </a:r>
            <a:r>
              <a:rPr lang="en-US" dirty="0" smtClean="0">
                <a:solidFill>
                  <a:srgbClr val="FF0000"/>
                </a:solidFill>
              </a:rPr>
              <a:t>s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66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3" y="260648"/>
            <a:ext cx="6317356" cy="1440160"/>
          </a:xfrm>
        </p:spPr>
        <p:txBody>
          <a:bodyPr>
            <a:noAutofit/>
          </a:bodyPr>
          <a:lstStyle/>
          <a:p>
            <a:pPr algn="ctr"/>
            <a:r>
              <a:rPr lang="en-US" sz="4500" dirty="0" smtClean="0">
                <a:solidFill>
                  <a:schemeClr val="tx1"/>
                </a:solidFill>
              </a:rPr>
              <a:t>Exercise 3, page 17 WB</a:t>
            </a:r>
            <a:endParaRPr lang="ru-RU" sz="4500" dirty="0">
              <a:solidFill>
                <a:schemeClr val="tx1"/>
              </a:solidFill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7715200" cy="3705275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</a:rPr>
              <a:t>1. </a:t>
            </a:r>
            <a:r>
              <a:rPr lang="en-US" sz="5400" dirty="0">
                <a:solidFill>
                  <a:schemeClr val="tx1"/>
                </a:solidFill>
              </a:rPr>
              <a:t>six rubbers    a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 smtClean="0">
                <a:solidFill>
                  <a:schemeClr val="tx1"/>
                </a:solidFill>
              </a:rPr>
              <a:t>2. </a:t>
            </a:r>
            <a:r>
              <a:rPr lang="en-US" sz="5400" dirty="0">
                <a:solidFill>
                  <a:schemeClr val="tx1"/>
                </a:solidFill>
              </a:rPr>
              <a:t>four frogs       g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 smtClean="0">
                <a:solidFill>
                  <a:schemeClr val="tx1"/>
                </a:solidFill>
              </a:rPr>
              <a:t>3. </a:t>
            </a:r>
            <a:r>
              <a:rPr lang="en-US" sz="5400" dirty="0">
                <a:solidFill>
                  <a:schemeClr val="tx1"/>
                </a:solidFill>
              </a:rPr>
              <a:t>eight books    e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 smtClean="0">
                <a:solidFill>
                  <a:schemeClr val="tx1"/>
                </a:solidFill>
              </a:rPr>
              <a:t>4. </a:t>
            </a:r>
            <a:r>
              <a:rPr lang="en-US" sz="5400" dirty="0">
                <a:solidFill>
                  <a:schemeClr val="tx1"/>
                </a:solidFill>
              </a:rPr>
              <a:t>three trees     h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 smtClean="0">
                <a:solidFill>
                  <a:schemeClr val="tx1"/>
                </a:solidFill>
              </a:rPr>
              <a:t>5. </a:t>
            </a:r>
            <a:r>
              <a:rPr lang="en-US" sz="5400" dirty="0">
                <a:solidFill>
                  <a:schemeClr val="tx1"/>
                </a:solidFill>
              </a:rPr>
              <a:t>two chairs       f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 smtClean="0">
                <a:solidFill>
                  <a:schemeClr val="tx1"/>
                </a:solidFill>
              </a:rPr>
              <a:t>6. </a:t>
            </a:r>
            <a:r>
              <a:rPr lang="en-US" sz="5400" dirty="0">
                <a:solidFill>
                  <a:schemeClr val="tx1"/>
                </a:solidFill>
              </a:rPr>
              <a:t>seven pencils b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 smtClean="0">
                <a:solidFill>
                  <a:schemeClr val="tx1"/>
                </a:solidFill>
              </a:rPr>
              <a:t>7. </a:t>
            </a:r>
            <a:r>
              <a:rPr lang="en-US" sz="5400" dirty="0">
                <a:solidFill>
                  <a:schemeClr val="tx1"/>
                </a:solidFill>
              </a:rPr>
              <a:t>nine rulers      d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 smtClean="0">
                <a:solidFill>
                  <a:schemeClr val="tx1"/>
                </a:solidFill>
              </a:rPr>
              <a:t>8. </a:t>
            </a:r>
            <a:r>
              <a:rPr lang="en-US" sz="5400" dirty="0">
                <a:solidFill>
                  <a:schemeClr val="tx1"/>
                </a:solidFill>
              </a:rPr>
              <a:t>five apples      c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43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915816" y="332656"/>
            <a:ext cx="3960440" cy="921478"/>
          </a:xfrm>
        </p:spPr>
        <p:txBody>
          <a:bodyPr>
            <a:noAutofit/>
          </a:bodyPr>
          <a:lstStyle/>
          <a:p>
            <a:r>
              <a:rPr lang="ru-RU" sz="4500" dirty="0" err="1" smtClean="0">
                <a:solidFill>
                  <a:schemeClr val="tx1"/>
                </a:solidFill>
              </a:rPr>
              <a:t>Физминутка</a:t>
            </a:r>
            <a:r>
              <a:rPr lang="ru-RU" sz="4500" dirty="0" smtClean="0">
                <a:solidFill>
                  <a:schemeClr val="tx1"/>
                </a:solidFill>
              </a:rPr>
              <a:t>!</a:t>
            </a:r>
            <a:endParaRPr lang="ru-RU" sz="4500" dirty="0">
              <a:solidFill>
                <a:schemeClr val="tx1"/>
              </a:solidFill>
            </a:endParaRPr>
          </a:p>
        </p:txBody>
      </p:sp>
      <p:pic>
        <p:nvPicPr>
          <p:cNvPr id="8194" name="Picture 2" descr="Head, Shoulders, Knees and Toes song sheet (SB10974) - SparkleBox … |  Nursery rhymes lyrics, Kindergarten songs, Nursery song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276622"/>
            <a:ext cx="3876675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Head, Shoulders, Knees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5576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96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27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763688" y="254281"/>
            <a:ext cx="6677396" cy="10144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dirty="0" smtClean="0">
                <a:solidFill>
                  <a:schemeClr val="tx1"/>
                </a:solidFill>
              </a:rPr>
              <a:t>What are </a:t>
            </a:r>
            <a:r>
              <a:rPr lang="en-US" sz="4500" smtClean="0">
                <a:solidFill>
                  <a:schemeClr val="tx1"/>
                </a:solidFill>
              </a:rPr>
              <a:t>they?</a:t>
            </a:r>
            <a:r>
              <a:rPr lang="ru-RU" sz="4500" smtClean="0">
                <a:solidFill>
                  <a:schemeClr val="tx1"/>
                </a:solidFill>
              </a:rPr>
              <a:t> (Что это?)</a:t>
            </a:r>
            <a:endParaRPr lang="ru-RU" sz="4500" dirty="0">
              <a:solidFill>
                <a:schemeClr val="tx1"/>
              </a:solidFill>
            </a:endParaRPr>
          </a:p>
        </p:txBody>
      </p:sp>
      <p:sp>
        <p:nvSpPr>
          <p:cNvPr id="6" name="AutoShape 4" descr="Joyfu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Benny - Sunflowers, Blue Flowers, Green Flowers, All Flowers! in Torrance,  CA | Andes Flori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988840"/>
            <a:ext cx="4668190" cy="454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7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Порядок слов в английском предложении: структура, состав, правила - Crown  English Club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3" t="-1" r="13464" b="60596"/>
          <a:stretch/>
        </p:blipFill>
        <p:spPr bwMode="auto">
          <a:xfrm>
            <a:off x="211799" y="2492896"/>
            <a:ext cx="5760642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Present Simple: упражнения с ответами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0" t="14594" r="62943"/>
          <a:stretch/>
        </p:blipFill>
        <p:spPr bwMode="auto">
          <a:xfrm>
            <a:off x="6156176" y="889868"/>
            <a:ext cx="2664295" cy="515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16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5282406" y="4581128"/>
            <a:ext cx="3672408" cy="1410301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</a:t>
            </a:r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flower</a:t>
            </a:r>
            <a:r>
              <a:rPr lang="en-US" sz="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1763688" y="254281"/>
            <a:ext cx="6677396" cy="10144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dirty="0" smtClean="0">
                <a:solidFill>
                  <a:schemeClr val="tx1"/>
                </a:solidFill>
              </a:rPr>
              <a:t>What are </a:t>
            </a:r>
            <a:r>
              <a:rPr lang="en-US" sz="4500" smtClean="0">
                <a:solidFill>
                  <a:schemeClr val="tx1"/>
                </a:solidFill>
              </a:rPr>
              <a:t>they?</a:t>
            </a:r>
            <a:r>
              <a:rPr lang="ru-RU" sz="4500" smtClean="0">
                <a:solidFill>
                  <a:schemeClr val="tx1"/>
                </a:solidFill>
              </a:rPr>
              <a:t> (Что это?)</a:t>
            </a:r>
            <a:endParaRPr lang="ru-RU" sz="4500" dirty="0">
              <a:solidFill>
                <a:schemeClr val="tx1"/>
              </a:solidFill>
            </a:endParaRPr>
          </a:p>
        </p:txBody>
      </p:sp>
      <p:sp>
        <p:nvSpPr>
          <p:cNvPr id="6" name="AutoShape 4" descr="Joyfu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Benny - Sunflowers, Blue Flowers, Green Flowers, All Flowers! in Torrance,  CA | Andes Flori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988840"/>
            <a:ext cx="4668190" cy="4545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31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5652120" y="2646952"/>
            <a:ext cx="3014662" cy="1410301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are </a:t>
            </a:r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ball</a:t>
            </a:r>
            <a:r>
              <a:rPr lang="en-US" sz="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2123728" y="254281"/>
            <a:ext cx="6317356" cy="10144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dirty="0" smtClean="0">
                <a:solidFill>
                  <a:schemeClr val="tx1"/>
                </a:solidFill>
              </a:rPr>
              <a:t>What are they?</a:t>
            </a:r>
            <a:endParaRPr lang="ru-RU" sz="4500" dirty="0">
              <a:solidFill>
                <a:schemeClr val="tx1"/>
              </a:solidFill>
            </a:endParaRPr>
          </a:p>
        </p:txBody>
      </p:sp>
      <p:sp>
        <p:nvSpPr>
          <p:cNvPr id="6" name="AutoShape 4" descr="Joyfu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13 Problems Men Have With Their Bal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62" y="2996952"/>
            <a:ext cx="4572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1"/>
          <p:cNvSpPr txBox="1">
            <a:spLocks/>
          </p:cNvSpPr>
          <p:nvPr/>
        </p:nvSpPr>
        <p:spPr>
          <a:xfrm>
            <a:off x="5282406" y="5157192"/>
            <a:ext cx="3014662" cy="1410301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2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выполним устно упр. 2 стр.32 , учебник</a:t>
            </a:r>
            <a:endParaRPr lang="ru-RU" sz="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17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3759" t="45281" r="30268" b="37001"/>
          <a:stretch/>
        </p:blipFill>
        <p:spPr>
          <a:xfrm>
            <a:off x="531613" y="2132856"/>
            <a:ext cx="8580954" cy="2376264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4427984" y="3501008"/>
            <a:ext cx="165618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1043608" y="4221088"/>
            <a:ext cx="194421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729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71CC1C1A-2E5E-4EEE-A358-598FF0A98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628800"/>
            <a:ext cx="7757516" cy="5097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Заголовок 2"/>
          <p:cNvSpPr txBox="1">
            <a:spLocks/>
          </p:cNvSpPr>
          <p:nvPr/>
        </p:nvSpPr>
        <p:spPr>
          <a:xfrm>
            <a:off x="2123728" y="254281"/>
            <a:ext cx="6317356" cy="10144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dirty="0" smtClean="0">
                <a:solidFill>
                  <a:schemeClr val="tx1"/>
                </a:solidFill>
              </a:rPr>
              <a:t>Exercise 3, page 30</a:t>
            </a:r>
            <a:endParaRPr lang="ru-RU" sz="4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65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Формировать множественное число существительных.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Строить предложения во множественном числе.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Чему мы научились сегодня?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66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500" dirty="0">
                <a:solidFill>
                  <a:schemeClr val="tx1"/>
                </a:solidFill>
              </a:rPr>
              <a:t>Many window</a:t>
            </a:r>
            <a:r>
              <a:rPr lang="en-US" sz="4500" dirty="0">
                <a:solidFill>
                  <a:srgbClr val="FF0000"/>
                </a:solidFill>
              </a:rPr>
              <a:t>s</a:t>
            </a:r>
            <a:r>
              <a:rPr lang="ru-RU" sz="4500" dirty="0">
                <a:solidFill>
                  <a:schemeClr val="tx1"/>
                </a:solidFill>
              </a:rPr>
              <a:t>,</a:t>
            </a:r>
          </a:p>
          <a:p>
            <a:pPr marL="0" indent="0" algn="ctr">
              <a:buNone/>
            </a:pPr>
            <a:r>
              <a:rPr lang="en-US" sz="4500" dirty="0">
                <a:solidFill>
                  <a:schemeClr val="tx1"/>
                </a:solidFill>
              </a:rPr>
              <a:t>Many floor</a:t>
            </a:r>
            <a:r>
              <a:rPr lang="en-US" sz="4500" dirty="0">
                <a:solidFill>
                  <a:srgbClr val="FF0000"/>
                </a:solidFill>
              </a:rPr>
              <a:t>s</a:t>
            </a:r>
            <a:r>
              <a:rPr lang="en-US" sz="4500" dirty="0">
                <a:solidFill>
                  <a:schemeClr val="tx1"/>
                </a:solidFill>
              </a:rPr>
              <a:t>,</a:t>
            </a:r>
            <a:endParaRPr lang="ru-RU" sz="45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500" dirty="0">
                <a:solidFill>
                  <a:schemeClr val="tx1"/>
                </a:solidFill>
              </a:rPr>
              <a:t>Many </a:t>
            </a:r>
            <a:r>
              <a:rPr lang="en-US" sz="4500" dirty="0">
                <a:solidFill>
                  <a:srgbClr val="FF0000"/>
                </a:solidFill>
              </a:rPr>
              <a:t>people</a:t>
            </a:r>
            <a:r>
              <a:rPr lang="en-US" sz="4500" dirty="0">
                <a:solidFill>
                  <a:schemeClr val="tx1"/>
                </a:solidFill>
              </a:rPr>
              <a:t>,</a:t>
            </a:r>
            <a:endParaRPr lang="ru-RU" sz="45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4500" dirty="0">
                <a:solidFill>
                  <a:schemeClr val="tx1"/>
                </a:solidFill>
              </a:rPr>
              <a:t>Many store</a:t>
            </a:r>
            <a:r>
              <a:rPr lang="en-US" sz="4500" dirty="0">
                <a:solidFill>
                  <a:srgbClr val="FF0000"/>
                </a:solidFill>
              </a:rPr>
              <a:t>s</a:t>
            </a:r>
            <a:r>
              <a:rPr lang="en-US" sz="4500" dirty="0">
                <a:solidFill>
                  <a:schemeClr val="tx1"/>
                </a:solidFill>
              </a:rPr>
              <a:t>.</a:t>
            </a:r>
            <a:endParaRPr lang="ru-RU" sz="45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Many</a:t>
            </a:r>
            <a:r>
              <a:rPr lang="ru-RU" dirty="0" smtClean="0">
                <a:solidFill>
                  <a:schemeClr val="tx1"/>
                </a:solidFill>
              </a:rPr>
              <a:t>-много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Тема урока: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70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Homework: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Tired Of Doing Homework - Why Does Homework Make Me Tired And How Do I Deal  With It?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6705"/>
            <a:ext cx="7488832" cy="488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69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hank you to everyone who supported our quiz night - St George's Childc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76872"/>
            <a:ext cx="459105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29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43ca333327d8a82cb6281ce7685cef9d5d44cd5"/>
</p:tagLst>
</file>

<file path=ppt/theme/theme1.xml><?xml version="1.0" encoding="utf-8"?>
<a:theme xmlns:a="http://schemas.openxmlformats.org/drawingml/2006/main" name="Тема Office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1935</TotalTime>
  <Words>254</Words>
  <Application>Microsoft Office PowerPoint</Application>
  <PresentationFormat>Экран (4:3)</PresentationFormat>
  <Paragraphs>70</Paragraphs>
  <Slides>25</Slides>
  <Notes>3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Times New Roman</vt:lpstr>
      <vt:lpstr>Тема Office</vt:lpstr>
      <vt:lpstr>Конспект урока, проведенного в 3 классе, 2020 Тема урока: «Основное правило формирования множественного числа существительных». Учитель английского языка МБОУ КСОШ № 3, Илащук Вероника Валентиновна. </vt:lpstr>
      <vt:lpstr>Презентация PowerPoint</vt:lpstr>
      <vt:lpstr>Тема урока:</vt:lpstr>
      <vt:lpstr>Plural of nouns (множественное число существительных)</vt:lpstr>
      <vt:lpstr>What is it?</vt:lpstr>
      <vt:lpstr>What is it?</vt:lpstr>
      <vt:lpstr>What is it?</vt:lpstr>
      <vt:lpstr>What is it?</vt:lpstr>
      <vt:lpstr>Основное правило формирования множественного числа существительных:</vt:lpstr>
      <vt:lpstr>Упражнение 1 стр. 32 (учебник)</vt:lpstr>
      <vt:lpstr>Упражнение 1 стр. 32 (учебник)</vt:lpstr>
      <vt:lpstr>Упражнение 1 стр. 32 (учебник)</vt:lpstr>
      <vt:lpstr>Упражнение 1 стр. 32 (учебник)</vt:lpstr>
      <vt:lpstr>Exercise 3, page 17 WB</vt:lpstr>
      <vt:lpstr>Физминутка!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Чему мы научились сегодня?</vt:lpstr>
      <vt:lpstr>Тема урока:</vt:lpstr>
      <vt:lpstr>Homework:</vt:lpstr>
      <vt:lpstr>Презентация PowerPoint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Чтение с удовольствием</dc:title>
  <dc:creator>obstinate</dc:creator>
  <dc:description>Шаблон презентации с сайта https://presentation-creation.ru/</dc:description>
  <cp:lastModifiedBy>Veaceslav</cp:lastModifiedBy>
  <cp:revision>386</cp:revision>
  <dcterms:created xsi:type="dcterms:W3CDTF">2018-02-25T09:09:03Z</dcterms:created>
  <dcterms:modified xsi:type="dcterms:W3CDTF">2020-11-23T18:13:09Z</dcterms:modified>
</cp:coreProperties>
</file>