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8" r:id="rId6"/>
    <p:sldId id="262" r:id="rId7"/>
    <p:sldId id="271" r:id="rId8"/>
    <p:sldId id="267" r:id="rId9"/>
    <p:sldId id="263" r:id="rId10"/>
    <p:sldId id="269" r:id="rId11"/>
    <p:sldId id="270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3BE6AA5-86DF-40EE-BDBA-CB9DED84072C}">
          <p14:sldIdLst>
            <p14:sldId id="256"/>
            <p14:sldId id="257"/>
            <p14:sldId id="259"/>
            <p14:sldId id="260"/>
            <p14:sldId id="268"/>
            <p14:sldId id="262"/>
            <p14:sldId id="271"/>
            <p14:sldId id="267"/>
          </p14:sldIdLst>
        </p14:section>
        <p14:section name="Раздел без заголовка" id="{CE74ACBE-EDCB-4AA7-B5D8-3E390675E112}">
          <p14:sldIdLst>
            <p14:sldId id="263"/>
            <p14:sldId id="269"/>
            <p14:sldId id="270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B0107E"/>
    <a:srgbClr val="FFEBDD"/>
    <a:srgbClr val="FFFF66"/>
    <a:srgbClr val="37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86457" autoAdjust="0"/>
  </p:normalViewPr>
  <p:slideViewPr>
    <p:cSldViewPr>
      <p:cViewPr varScale="1">
        <p:scale>
          <a:sx n="85" d="100"/>
          <a:sy n="85" d="100"/>
        </p:scale>
        <p:origin x="-125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67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096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детей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dPt>
            <c:idx val="2"/>
            <c:bubble3D val="0"/>
            <c:spPr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086-4B4A-B208-16BEEF6B5B88}"/>
              </c:ext>
            </c:extLst>
          </c:dPt>
          <c:dLbls>
            <c:dLbl>
              <c:idx val="0"/>
              <c:layout>
                <c:manualLayout>
                  <c:x val="6.8903295265298078E-2"/>
                  <c:y val="0.1313812354182868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высокий уровень
</a:t>
                    </a:r>
                    <a:r>
                      <a:rPr lang="ru-RU" dirty="0">
                        <a:solidFill>
                          <a:schemeClr val="tx1"/>
                        </a:solidFill>
                      </a:rPr>
                      <a:t>(4 ребенка)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E086-4B4A-B208-16BEEF6B5B88}"/>
                </c:ext>
              </c:extLst>
            </c:dLbl>
            <c:dLbl>
              <c:idx val="1"/>
              <c:layout>
                <c:manualLayout>
                  <c:x val="-0.24005688204329598"/>
                  <c:y val="-0.1584692156711931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средний уровень</a:t>
                    </a:r>
                    <a:endParaRPr lang="ru-RU" dirty="0">
                      <a:solidFill>
                        <a:srgbClr val="FF0000"/>
                      </a:solidFill>
                    </a:endParaRPr>
                  </a:p>
                  <a:p>
                    <a:r>
                      <a:rPr lang="ru-RU" dirty="0"/>
                      <a:t>(9 детей)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E086-4B4A-B208-16BEEF6B5B88}"/>
                </c:ext>
              </c:extLst>
            </c:dLbl>
            <c:dLbl>
              <c:idx val="2"/>
              <c:layout>
                <c:manualLayout>
                  <c:x val="-0.11842817021854604"/>
                  <c:y val="0.1092173875267420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низкий уровень</a:t>
                    </a:r>
                  </a:p>
                  <a:p>
                    <a:r>
                      <a:rPr lang="ru-RU" dirty="0"/>
                      <a:t>(1 </a:t>
                    </a:r>
                    <a:r>
                      <a:rPr lang="ru-RU" dirty="0" err="1"/>
                      <a:t>реб</a:t>
                    </a:r>
                    <a:r>
                      <a:rPr lang="ru-RU" dirty="0"/>
                      <a:t>.)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086-4B4A-B208-16BEEF6B5B88}"/>
                </c:ext>
              </c:extLst>
            </c:dLbl>
            <c:dLbl>
              <c:idx val="3"/>
              <c:layout>
                <c:manualLayout>
                  <c:x val="-0.10460905731632306"/>
                  <c:y val="6.1289486353368148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идет адаптация
(2 детей)
</a:t>
                    </a:r>
                    <a:endParaRPr lang="ru-RU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E086-4B4A-B208-16BEEF6B5B88}"/>
                </c:ext>
              </c:extLst>
            </c:dLbl>
            <c:spPr>
              <a:ln>
                <a:solidFill>
                  <a:schemeClr val="accent3"/>
                </a:solidFill>
              </a:ln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  <c:pt idx="3">
                  <c:v>идет адаптация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9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E086-4B4A-B208-16BEEF6B5B8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0.72324</cdr:x>
      <cdr:y>0.00488</cdr:y>
    </cdr:from>
    <cdr:to>
      <cdr:x>0.99139</cdr:x>
      <cdr:y>0.16768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048672" y="27384"/>
          <a:ext cx="224259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400" dirty="0"/>
            <a:t>Всего: 16 детей</a:t>
          </a:r>
        </a:p>
      </cdr:txBody>
    </cdr:sp>
  </cdr:relSizeAnchor>
  <cdr:relSizeAnchor xmlns:cdr="http://schemas.openxmlformats.org/drawingml/2006/chartDrawing">
    <cdr:from>
      <cdr:x>0.22386</cdr:x>
      <cdr:y>0.76129</cdr:y>
    </cdr:from>
    <cdr:to>
      <cdr:x>0.29274</cdr:x>
      <cdr:y>0.76129</cdr:y>
    </cdr:to>
    <cdr:cxnSp macro="">
      <cdr:nvCxnSpPr>
        <cdr:cNvPr id="4" name="Прямая соединительная линия 3">
          <a:extLst xmlns:a="http://schemas.openxmlformats.org/drawingml/2006/main">
            <a:ext uri="{FF2B5EF4-FFF2-40B4-BE49-F238E27FC236}">
              <a16:creationId xmlns:a16="http://schemas.microsoft.com/office/drawing/2014/main" xmlns="" id="{998070F4-E6DD-A8A4-85B6-A47AD97E875B}"/>
            </a:ext>
          </a:extLst>
        </cdr:cNvPr>
        <cdr:cNvCxnSpPr/>
      </cdr:nvCxnSpPr>
      <cdr:spPr>
        <a:xfrm xmlns:a="http://schemas.openxmlformats.org/drawingml/2006/main">
          <a:off x="1872208" y="4275856"/>
          <a:ext cx="576064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0.37884</cdr:x>
      <cdr:y>0.23564</cdr:y>
    </cdr:from>
    <cdr:to>
      <cdr:x>0.38431</cdr:x>
      <cdr:y>0.24847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3168352" y="1323528"/>
          <a:ext cx="45719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0.35301</cdr:x>
      <cdr:y>0.17154</cdr:y>
    </cdr:from>
    <cdr:to>
      <cdr:x>0.55104</cdr:x>
      <cdr:y>0.26129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952328" y="963488"/>
          <a:ext cx="165618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400" dirty="0"/>
            <a:t>13%</a:t>
          </a:r>
        </a:p>
      </cdr:txBody>
    </cdr:sp>
  </cdr:relSizeAnchor>
  <cdr:relSizeAnchor xmlns:cdr="http://schemas.openxmlformats.org/drawingml/2006/chartDrawing">
    <cdr:from>
      <cdr:x>0.27552</cdr:x>
      <cdr:y>0.27411</cdr:y>
    </cdr:from>
    <cdr:to>
      <cdr:x>0.38486</cdr:x>
      <cdr:y>0.43691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304256" y="15395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800" dirty="0"/>
            <a:t>6% </a:t>
          </a:r>
        </a:p>
      </cdr:txBody>
    </cdr:sp>
  </cdr:relSizeAnchor>
  <cdr:relSizeAnchor xmlns:cdr="http://schemas.openxmlformats.org/drawingml/2006/chartDrawing">
    <cdr:from>
      <cdr:x>0.43911</cdr:x>
      <cdr:y>0.62026</cdr:y>
    </cdr:from>
    <cdr:to>
      <cdr:x>0.64575</cdr:x>
      <cdr:y>0.77411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672408" y="3483768"/>
          <a:ext cx="1728192" cy="864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4000" dirty="0"/>
            <a:t>56%</a:t>
          </a:r>
        </a:p>
      </cdr:txBody>
    </cdr:sp>
  </cdr:relSizeAnchor>
  <cdr:relSizeAnchor xmlns:cdr="http://schemas.openxmlformats.org/drawingml/2006/chartDrawing">
    <cdr:from>
      <cdr:x>0.52521</cdr:x>
      <cdr:y>0.24847</cdr:y>
    </cdr:from>
    <cdr:to>
      <cdr:x>0.70602</cdr:x>
      <cdr:y>0.35103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4392488" y="1395536"/>
          <a:ext cx="1512168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600" dirty="0"/>
            <a:t>25%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9E0BB2-9EDF-4108-9664-17336686544E}" type="datetimeFigureOut">
              <a:rPr lang="ru-RU" smtClean="0"/>
              <a:t>13.11.2024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A9E63-12C2-4DAE-8F69-4565152748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163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A9E63-12C2-4DAE-8F69-4565152748A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345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A9E63-12C2-4DAE-8F69-4565152748A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24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C522FA0-AEA9-4D18-85D2-937B10E8424C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B0E96BB-9B02-4EC6-A40A-A2A9DFC42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vfa0-g8mRVo.jpg"/>
          <p:cNvPicPr>
            <a:picLocks noChangeAspect="1"/>
          </p:cNvPicPr>
          <p:nvPr/>
        </p:nvPicPr>
        <p:blipFill rotWithShape="1">
          <a:blip r:embed="rId2" cstate="print"/>
          <a:srcRect l="-269" t="7914" r="1317"/>
          <a:stretch/>
        </p:blipFill>
        <p:spPr>
          <a:xfrm>
            <a:off x="2051720" y="4941168"/>
            <a:ext cx="6931174" cy="170080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484784"/>
            <a:ext cx="6768752" cy="1512168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>
                <a:solidFill>
                  <a:srgbClr val="FF0000"/>
                </a:solidFill>
                <a:latin typeface="Arial Black" pitchFamily="34" charset="0"/>
              </a:rPr>
              <a:t>"</a:t>
            </a:r>
            <a:r>
              <a:rPr lang="ru-RU" sz="2800" i="1" dirty="0" smtClean="0">
                <a:solidFill>
                  <a:srgbClr val="FF0000"/>
                </a:solidFill>
                <a:latin typeface="Arial Black" pitchFamily="34" charset="0"/>
              </a:rPr>
              <a:t>Личностно-ориентированные  технологии</a:t>
            </a:r>
            <a:r>
              <a:rPr lang="ru-RU" sz="2800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ru-RU" sz="2800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2800" i="1" dirty="0">
                <a:solidFill>
                  <a:srgbClr val="FF0000"/>
                </a:solidFill>
                <a:latin typeface="Arial Black" pitchFamily="34" charset="0"/>
              </a:rPr>
              <a:t>в работе с дошкольниками раннего возраста»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3717032"/>
            <a:ext cx="6172200" cy="1371600"/>
          </a:xfrm>
        </p:spPr>
        <p:txBody>
          <a:bodyPr/>
          <a:lstStyle/>
          <a:p>
            <a:pPr algn="r"/>
            <a:r>
              <a:rPr lang="ru-RU" dirty="0"/>
              <a:t>Подготовила воспитатель:</a:t>
            </a:r>
          </a:p>
          <a:p>
            <a:pPr algn="r"/>
            <a:r>
              <a:rPr lang="ru-RU" dirty="0"/>
              <a:t> Никифорова Н.В.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3112" y="332656"/>
            <a:ext cx="5781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Муниципальное казенное дошкольное учреждение </a:t>
            </a:r>
          </a:p>
          <a:p>
            <a:pPr algn="ctr"/>
            <a:r>
              <a:rPr lang="ru-RU" dirty="0"/>
              <a:t>Д.С. «Малышок»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683568" y="188640"/>
            <a:ext cx="8064896" cy="1872208"/>
          </a:xfrm>
          <a:prstGeom prst="snip2DiagRect">
            <a:avLst/>
          </a:prstGeom>
          <a:solidFill>
            <a:srgbClr val="FFEB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155" y="2086222"/>
            <a:ext cx="8435280" cy="2420888"/>
          </a:xfrm>
        </p:spPr>
        <p:txBody>
          <a:bodyPr>
            <a:noAutofit/>
          </a:bodyPr>
          <a:lstStyle/>
          <a:p>
            <a:pPr algn="just"/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800" b="1" i="1" cap="none" dirty="0">
                <a:solidFill>
                  <a:srgbClr val="FF0000"/>
                </a:solidFill>
              </a:rPr>
              <a:t/>
            </a:r>
            <a:br>
              <a:rPr lang="ru-RU" sz="2800" b="1" i="1" cap="none" dirty="0">
                <a:solidFill>
                  <a:srgbClr val="FF0000"/>
                </a:solidFill>
              </a:rPr>
            </a:br>
            <a:r>
              <a:rPr lang="ru-RU" sz="2400" b="1" i="1" cap="none" dirty="0">
                <a:solidFill>
                  <a:srgbClr val="FF0000"/>
                </a:solidFill>
                <a:latin typeface="Arial Black" pitchFamily="34" charset="0"/>
              </a:rPr>
              <a:t>Личностно-ориентированная технология</a:t>
            </a:r>
            <a:r>
              <a:rPr lang="ru-RU" sz="2400" b="1" i="1" cap="none" dirty="0">
                <a:latin typeface="Arial Black" pitchFamily="34" charset="0"/>
              </a:rPr>
              <a:t> </a:t>
            </a:r>
            <a:r>
              <a:rPr lang="ru-RU" sz="2400" i="1" cap="none" dirty="0">
                <a:solidFill>
                  <a:schemeClr val="tx1"/>
                </a:solidFill>
              </a:rPr>
              <a:t>- это организация воспитательного процесса на основе глубокого уважения к личности ребенка, учете особенностей его индивидуального развития, отношения к нему как к сознательному, полноправному участнику воспитательного процесса.</a:t>
            </a:r>
          </a:p>
        </p:txBody>
      </p:sp>
      <p:pic>
        <p:nvPicPr>
          <p:cNvPr id="4" name="Содержимое 3" descr="Шаблон_воспитатели_Кружковая-работа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3995936" y="4009289"/>
            <a:ext cx="5302048" cy="2828800"/>
          </a:xfrm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/>
              <a:t>«Все мы рождаемся милыми, чистыми и непосредственными: поэтому воспитывать детей нужно так,  чтобы они могли стать полноценными членами общества».   </a:t>
            </a:r>
          </a:p>
          <a:p>
            <a:pPr algn="r"/>
            <a:r>
              <a:rPr lang="ru-RU" sz="2400" dirty="0"/>
              <a:t> (Оскар  Уайльд) 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solidFill>
                  <a:srgbClr val="B0107E"/>
                </a:solidFill>
                <a:latin typeface="Arial Black" pitchFamily="34" charset="0"/>
              </a:rPr>
              <a:t>Задачи </a:t>
            </a:r>
            <a:r>
              <a:rPr lang="ru-RU" sz="2800" b="1" i="1" dirty="0" smtClean="0">
                <a:solidFill>
                  <a:srgbClr val="B0107E"/>
                </a:solidFill>
                <a:latin typeface="Arial Black" pitchFamily="34" charset="0"/>
              </a:rPr>
              <a:t>личностно-ориентированных технологий:</a:t>
            </a:r>
            <a:endParaRPr lang="ru-RU" sz="2800" dirty="0">
              <a:solidFill>
                <a:srgbClr val="B0107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496944" cy="3024336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гуманистическая направленность содержания деятельности ДОУ;</a:t>
            </a:r>
          </a:p>
          <a:p>
            <a:pPr lvl="0">
              <a:buFont typeface="Wingdings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обеспечение комфортных, бесконфликтных и безопасных условий развития личности ребёнка, реализация его природных потенциалов;</a:t>
            </a:r>
          </a:p>
          <a:p>
            <a:pPr lvl="0">
              <a:buFont typeface="Wingdings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приоритет личностных отношений;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индивидуальный подход к воспитанникам.</a:t>
            </a:r>
          </a:p>
        </p:txBody>
      </p:sp>
      <p:pic>
        <p:nvPicPr>
          <p:cNvPr id="4" name="Рисунок 3" descr="http://dutsadok.com.ua/clipart/ljudi/deti_mach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0544" y="3988601"/>
            <a:ext cx="2522805" cy="178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39552" y="3933056"/>
            <a:ext cx="7467600" cy="432048"/>
          </a:xfrm>
          <a:prstGeom prst="rect">
            <a:avLst/>
          </a:prstGeom>
        </p:spPr>
        <p:txBody>
          <a:bodyPr vert="horz" anchor="b">
            <a:normAutofit fontScale="90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i="1" dirty="0">
                <a:solidFill>
                  <a:srgbClr val="B0107E"/>
                </a:solidFill>
                <a:latin typeface="Arial Black" pitchFamily="34" charset="0"/>
              </a:rPr>
              <a:t>Формы  организации :</a:t>
            </a:r>
            <a:endParaRPr lang="ru-RU" i="1" dirty="0">
              <a:solidFill>
                <a:srgbClr val="B0107E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4365104"/>
            <a:ext cx="698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игры, занятия, спортивные досуги,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беседы, наблюдения,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экспериментальная деятельность,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упражнения,  гимнастика, массаж,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тренинги, этюды, сюжетно-ролевые игры,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ru-RU" sz="2400" dirty="0"/>
              <a:t>конкурсы и выставки детского творчества.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Табличка 17"/>
          <p:cNvSpPr/>
          <p:nvPr/>
        </p:nvSpPr>
        <p:spPr>
          <a:xfrm>
            <a:off x="611560" y="1412776"/>
            <a:ext cx="3456384" cy="864096"/>
          </a:xfrm>
          <a:prstGeom prst="plaque">
            <a:avLst/>
          </a:prstGeom>
          <a:solidFill>
            <a:schemeClr val="accent4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"/>
          </p:nvPr>
        </p:nvSpPr>
        <p:spPr>
          <a:noFill/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Гуманно-личностные технологии,</a:t>
            </a:r>
          </a:p>
        </p:txBody>
      </p:sp>
      <p:sp>
        <p:nvSpPr>
          <p:cNvPr id="19" name="Табличка 18"/>
          <p:cNvSpPr/>
          <p:nvPr/>
        </p:nvSpPr>
        <p:spPr>
          <a:xfrm>
            <a:off x="4211960" y="1408981"/>
            <a:ext cx="4104456" cy="864096"/>
          </a:xfrm>
          <a:prstGeom prst="plaque">
            <a:avLst/>
          </a:prstGeom>
          <a:solidFill>
            <a:schemeClr val="accent4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с двумя вырезанными противолежащими углами 27"/>
          <p:cNvSpPr/>
          <p:nvPr/>
        </p:nvSpPr>
        <p:spPr>
          <a:xfrm>
            <a:off x="4283968" y="2780928"/>
            <a:ext cx="4464496" cy="3960440"/>
          </a:xfrm>
          <a:prstGeom prst="snip2DiagRect">
            <a:avLst/>
          </a:prstGeom>
          <a:solidFill>
            <a:srgbClr val="FFEB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27584" y="116632"/>
            <a:ext cx="7272808" cy="936104"/>
          </a:xfrm>
          <a:prstGeom prst="roundRect">
            <a:avLst/>
          </a:prstGeom>
          <a:solidFill>
            <a:schemeClr val="bg2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56592" y="162000"/>
            <a:ext cx="7543800" cy="8907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Виды личностно- ориентированной технологии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17" name="Объект 16"/>
          <p:cNvSpPr>
            <a:spLocks noGrp="1"/>
          </p:cNvSpPr>
          <p:nvPr>
            <p:ph sz="quarter" idx="4"/>
          </p:nvPr>
        </p:nvSpPr>
        <p:spPr>
          <a:xfrm>
            <a:off x="4470437" y="2780928"/>
            <a:ext cx="4088457" cy="3886200"/>
          </a:xfrm>
        </p:spPr>
        <p:txBody>
          <a:bodyPr>
            <a:normAutofit lnSpcReduction="10000"/>
          </a:bodyPr>
          <a:lstStyle/>
          <a:p>
            <a:pPr marL="0" indent="0">
              <a:buClr>
                <a:schemeClr val="tx1"/>
              </a:buClr>
              <a:buFont typeface="Wingdings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 Имеет гуманистическую сущность;</a:t>
            </a:r>
          </a:p>
          <a:p>
            <a:pPr marL="0" indent="0">
              <a:buClr>
                <a:schemeClr val="tx1"/>
              </a:buClr>
              <a:buFont typeface="Wingdings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 Оказывает психолого-терапевтической направленностью;</a:t>
            </a:r>
          </a:p>
          <a:p>
            <a:pPr marL="0" indent="0">
              <a:buClr>
                <a:schemeClr val="tx1"/>
              </a:buClr>
              <a:buFont typeface="Wingdings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 Помогает ребенку адаптироваться  к  дошкольному учреждению. 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3"/>
          </p:nvPr>
        </p:nvSpPr>
        <p:spPr>
          <a:xfrm>
            <a:off x="4211960" y="1569720"/>
            <a:ext cx="3789040" cy="658368"/>
          </a:xfrm>
          <a:noFill/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Технология сотрудничества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2195736" y="1052736"/>
            <a:ext cx="504056" cy="288032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940152" y="1052736"/>
            <a:ext cx="720080" cy="288032"/>
          </a:xfrm>
          <a:prstGeom prst="straightConnector1">
            <a:avLst/>
          </a:prstGeom>
          <a:ln w="76200">
            <a:solidFill>
              <a:schemeClr val="bg2">
                <a:lumMod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с двумя вырезанными противолежащими углами 28"/>
          <p:cNvSpPr/>
          <p:nvPr/>
        </p:nvSpPr>
        <p:spPr>
          <a:xfrm>
            <a:off x="179513" y="2780928"/>
            <a:ext cx="3888432" cy="3960440"/>
          </a:xfrm>
          <a:prstGeom prst="snip2DiagRect">
            <a:avLst>
              <a:gd name="adj1" fmla="val 17449"/>
              <a:gd name="adj2" fmla="val 301"/>
            </a:avLst>
          </a:prstGeom>
          <a:solidFill>
            <a:srgbClr val="FFEB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</a:rPr>
              <a:t>Реализует принцип демократизации  дошкольного  образования;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</a:rPr>
              <a:t>Равенство в отношениях педагога с ребенком;</a:t>
            </a:r>
          </a:p>
          <a:p>
            <a:pPr>
              <a:buFont typeface="Wingdings" pitchFamily="2" charset="2"/>
              <a:buChar char="v"/>
            </a:pPr>
            <a:r>
              <a:rPr lang="ru-RU" sz="2000" b="1" dirty="0">
                <a:solidFill>
                  <a:srgbClr val="002060"/>
                </a:solidFill>
              </a:rPr>
              <a:t> партнерство в системе взаимоотношений «Взрослый - ребенок». </a:t>
            </a:r>
          </a:p>
        </p:txBody>
      </p:sp>
      <p:sp>
        <p:nvSpPr>
          <p:cNvPr id="30" name="Стрелка вниз 29"/>
          <p:cNvSpPr/>
          <p:nvPr/>
        </p:nvSpPr>
        <p:spPr>
          <a:xfrm>
            <a:off x="2195736" y="2348880"/>
            <a:ext cx="360040" cy="648072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6300192" y="2332508"/>
            <a:ext cx="360040" cy="664443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ятно 2 20"/>
          <p:cNvSpPr/>
          <p:nvPr/>
        </p:nvSpPr>
        <p:spPr>
          <a:xfrm rot="640488">
            <a:off x="2301388" y="1316466"/>
            <a:ext cx="5569959" cy="4174395"/>
          </a:xfrm>
          <a:prstGeom prst="irregularSeal2">
            <a:avLst/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Загнутый угол 33"/>
          <p:cNvSpPr/>
          <p:nvPr/>
        </p:nvSpPr>
        <p:spPr>
          <a:xfrm>
            <a:off x="5272473" y="5181622"/>
            <a:ext cx="2291191" cy="1431627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Загнутый угол 42"/>
          <p:cNvSpPr/>
          <p:nvPr/>
        </p:nvSpPr>
        <p:spPr>
          <a:xfrm>
            <a:off x="6853879" y="3392996"/>
            <a:ext cx="2136195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«Мягкое» вовлечения ребенка в образовательный процесс</a:t>
            </a:r>
          </a:p>
        </p:txBody>
      </p:sp>
      <p:sp>
        <p:nvSpPr>
          <p:cNvPr id="39" name="Загнутый угол 38"/>
          <p:cNvSpPr/>
          <p:nvPr/>
        </p:nvSpPr>
        <p:spPr>
          <a:xfrm>
            <a:off x="6482922" y="1988840"/>
            <a:ext cx="2605664" cy="735380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33888" y="238184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/>
              <a:t> компоненты </a:t>
            </a:r>
          </a:p>
          <a:p>
            <a:pPr algn="ctr"/>
            <a:r>
              <a:rPr lang="ru-RU" sz="2400" b="1" dirty="0"/>
              <a:t>личностно – </a:t>
            </a:r>
          </a:p>
          <a:p>
            <a:pPr algn="ctr"/>
            <a:r>
              <a:rPr lang="ru-RU" sz="2400" b="1" dirty="0"/>
              <a:t>ориентированного </a:t>
            </a:r>
          </a:p>
          <a:p>
            <a:pPr algn="ctr"/>
            <a:r>
              <a:rPr lang="ru-RU" sz="2400" b="1" dirty="0"/>
              <a:t> подхода </a:t>
            </a:r>
          </a:p>
          <a:p>
            <a:pPr algn="ctr"/>
            <a:r>
              <a:rPr lang="ru-RU" sz="2400" b="1" dirty="0"/>
              <a:t>к детям    </a:t>
            </a:r>
          </a:p>
        </p:txBody>
      </p:sp>
      <p:sp>
        <p:nvSpPr>
          <p:cNvPr id="26" name="Загнутый угол 25"/>
          <p:cNvSpPr/>
          <p:nvPr/>
        </p:nvSpPr>
        <p:spPr>
          <a:xfrm>
            <a:off x="356243" y="309871"/>
            <a:ext cx="2291191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395535" y="295488"/>
            <a:ext cx="212622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Учет психических,</a:t>
            </a:r>
          </a:p>
          <a:p>
            <a:r>
              <a:rPr lang="ru-RU" dirty="0"/>
              <a:t> физических и </a:t>
            </a:r>
          </a:p>
          <a:p>
            <a:r>
              <a:rPr lang="ru-RU" dirty="0"/>
              <a:t>возрастных  </a:t>
            </a:r>
          </a:p>
          <a:p>
            <a:r>
              <a:rPr lang="ru-RU" dirty="0"/>
              <a:t>особенностей </a:t>
            </a:r>
          </a:p>
          <a:p>
            <a:r>
              <a:rPr lang="ru-RU" dirty="0"/>
              <a:t>детей</a:t>
            </a:r>
          </a:p>
        </p:txBody>
      </p:sp>
      <p:sp>
        <p:nvSpPr>
          <p:cNvPr id="30" name="Загнутый угол 29"/>
          <p:cNvSpPr/>
          <p:nvPr/>
        </p:nvSpPr>
        <p:spPr>
          <a:xfrm>
            <a:off x="3455640" y="188640"/>
            <a:ext cx="2291191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Создание условий и развитие  среды для развития индивидуальности ребенка</a:t>
            </a:r>
          </a:p>
        </p:txBody>
      </p:sp>
      <p:sp>
        <p:nvSpPr>
          <p:cNvPr id="31" name="Загнутый угол 30"/>
          <p:cNvSpPr/>
          <p:nvPr/>
        </p:nvSpPr>
        <p:spPr>
          <a:xfrm>
            <a:off x="6444208" y="260648"/>
            <a:ext cx="2291191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Формирование «Я»- концепции и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помощи в самовыражении.</a:t>
            </a:r>
          </a:p>
        </p:txBody>
      </p:sp>
      <p:sp>
        <p:nvSpPr>
          <p:cNvPr id="32" name="Загнутый угол 31"/>
          <p:cNvSpPr/>
          <p:nvPr/>
        </p:nvSpPr>
        <p:spPr>
          <a:xfrm>
            <a:off x="107504" y="2420888"/>
            <a:ext cx="2291191" cy="1295485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504" y="2420888"/>
            <a:ext cx="24569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Учет уровня </a:t>
            </a:r>
          </a:p>
          <a:p>
            <a:r>
              <a:rPr lang="ru-RU" dirty="0"/>
              <a:t> коммуникативных</a:t>
            </a:r>
          </a:p>
          <a:p>
            <a:r>
              <a:rPr lang="ru-RU" dirty="0"/>
              <a:t> качеств и  «багажа» </a:t>
            </a:r>
          </a:p>
          <a:p>
            <a:r>
              <a:rPr lang="ru-RU" dirty="0"/>
              <a:t>знаний ребенка.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42780" y="5254421"/>
            <a:ext cx="2002856" cy="1200329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Педагогическая </a:t>
            </a:r>
          </a:p>
          <a:p>
            <a:r>
              <a:rPr lang="ru-RU" dirty="0"/>
              <a:t>поддержка на</a:t>
            </a:r>
          </a:p>
          <a:p>
            <a:r>
              <a:rPr lang="ru-RU" dirty="0"/>
              <a:t> всех этапах</a:t>
            </a:r>
          </a:p>
          <a:p>
            <a:r>
              <a:rPr lang="ru-RU" dirty="0"/>
              <a:t> взаимодействия</a:t>
            </a:r>
          </a:p>
        </p:txBody>
      </p:sp>
      <p:sp>
        <p:nvSpPr>
          <p:cNvPr id="37" name="Загнутый угол 36"/>
          <p:cNvSpPr/>
          <p:nvPr/>
        </p:nvSpPr>
        <p:spPr>
          <a:xfrm>
            <a:off x="2564459" y="5225196"/>
            <a:ext cx="2291191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90103" y="5392921"/>
            <a:ext cx="22640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Индивидуальный </a:t>
            </a:r>
          </a:p>
          <a:p>
            <a:r>
              <a:rPr lang="ru-RU" dirty="0"/>
              <a:t>подход</a:t>
            </a:r>
          </a:p>
          <a:p>
            <a:r>
              <a:rPr lang="ru-RU" dirty="0"/>
              <a:t> к каждому ребенку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71693" y="2033364"/>
            <a:ext cx="25723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Реализация талантов </a:t>
            </a:r>
          </a:p>
          <a:p>
            <a:r>
              <a:rPr lang="ru-RU" dirty="0"/>
              <a:t> ребенка</a:t>
            </a:r>
          </a:p>
        </p:txBody>
      </p:sp>
      <p:sp>
        <p:nvSpPr>
          <p:cNvPr id="41" name="Загнутый угол 40"/>
          <p:cNvSpPr/>
          <p:nvPr/>
        </p:nvSpPr>
        <p:spPr>
          <a:xfrm>
            <a:off x="190385" y="4149080"/>
            <a:ext cx="2291191" cy="1512168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190385" y="4258292"/>
            <a:ext cx="1974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Взаимодействие</a:t>
            </a:r>
          </a:p>
          <a:p>
            <a:r>
              <a:rPr lang="ru-RU" dirty="0"/>
              <a:t>с семьей</a:t>
            </a:r>
          </a:p>
          <a:p>
            <a:r>
              <a:rPr lang="ru-RU" dirty="0"/>
              <a:t> воспитанников</a:t>
            </a:r>
          </a:p>
        </p:txBody>
      </p:sp>
    </p:spTree>
    <p:extLst>
      <p:ext uri="{BB962C8B-B14F-4D97-AF65-F5344CB8AC3E}">
        <p14:creationId xmlns:p14="http://schemas.microsoft.com/office/powerpoint/2010/main" val="23460597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5979"/>
            <a:ext cx="8003232" cy="864096"/>
          </a:xfrm>
        </p:spPr>
        <p:txBody>
          <a:bodyPr>
            <a:normAutofit/>
          </a:bodyPr>
          <a:lstStyle/>
          <a:p>
            <a:pPr algn="ctr"/>
            <a:r>
              <a:rPr lang="ru-RU" sz="2400" b="1" i="1" cap="none" dirty="0">
                <a:solidFill>
                  <a:srgbClr val="002060"/>
                </a:solidFill>
              </a:rPr>
              <a:t> Применения личностно – ориентированной технологии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492896"/>
            <a:ext cx="8075240" cy="3981056"/>
          </a:xfrm>
        </p:spPr>
        <p:txBody>
          <a:bodyPr/>
          <a:lstStyle/>
          <a:p>
            <a:pPr>
              <a:buNone/>
            </a:pPr>
            <a:endParaRPr lang="ru-RU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 rot="3945567">
            <a:off x="2752894" y="458129"/>
            <a:ext cx="257251" cy="7052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7581924">
            <a:off x="6353319" y="507158"/>
            <a:ext cx="249263" cy="749809"/>
          </a:xfrm>
          <a:prstGeom prst="downArrow">
            <a:avLst>
              <a:gd name="adj1" fmla="val 50000"/>
              <a:gd name="adj2" fmla="val 45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7734" y="1090074"/>
            <a:ext cx="3852429" cy="109080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Хэппенинг технология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05365" y="1123309"/>
            <a:ext cx="3960440" cy="10575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  <a:latin typeface="Arial Black" pitchFamily="34" charset="0"/>
              </a:rPr>
              <a:t>Сенсорная коробка</a:t>
            </a:r>
            <a:endParaRPr lang="ru-RU" sz="36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6185" y="2528899"/>
            <a:ext cx="4086895" cy="40629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Ø"/>
            </a:pPr>
            <a:endParaRPr lang="ru-RU" b="1" dirty="0">
              <a:solidFill>
                <a:srgbClr val="12373C"/>
              </a:solidFill>
              <a:latin typeface="Arial Black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b="1" dirty="0">
              <a:solidFill>
                <a:srgbClr val="12373C"/>
              </a:solidFill>
              <a:latin typeface="Arial Black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b="1" dirty="0">
              <a:solidFill>
                <a:srgbClr val="12373C"/>
              </a:solidFill>
              <a:latin typeface="Arial Black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Развитие тактильной чувствительности;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Осознание ребёнком собственного тела;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Развитие воображения и образного мышления;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Отсутствие четких контуров и границ рисунка,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Ведущая позиция у ребенка;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sz="2000" dirty="0">
                <a:solidFill>
                  <a:srgbClr val="12373C"/>
                </a:solidFill>
                <a:latin typeface="Arial" pitchFamily="34" charset="0"/>
                <a:cs typeface="Arial" pitchFamily="34" charset="0"/>
              </a:rPr>
              <a:t>Раннее развитие творческих способностей;</a:t>
            </a:r>
          </a:p>
          <a:p>
            <a:pPr lvl="0"/>
            <a:endParaRPr lang="ru-RU" sz="1600" b="1" dirty="0">
              <a:solidFill>
                <a:srgbClr val="12373C"/>
              </a:solidFill>
              <a:latin typeface="Arial Black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12042" y="2528900"/>
            <a:ext cx="4072425" cy="392709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65222" y="2679263"/>
            <a:ext cx="42130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Изучение свойств материалов,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Обеспечение  безграничных</a:t>
            </a:r>
          </a:p>
          <a:p>
            <a:r>
              <a:rPr lang="ru-RU" sz="2000" dirty="0"/>
              <a:t> возможностей детей,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Нетрадиционное применение  некоторых предметов;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Ребенок может сам придумать игру с предложенным материалом;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 Возможность познакомить детей с азами науки;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/>
              <a:t>Стимулировать любовь к природе </a:t>
            </a:r>
            <a:r>
              <a:rPr lang="ru-RU" dirty="0"/>
              <a:t>.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2384534" y="2204864"/>
            <a:ext cx="12266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6810400" y="2273077"/>
            <a:ext cx="12266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1212" y="17929"/>
            <a:ext cx="6073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spc="0" dirty="0" smtClean="0">
                <a:ln/>
                <a:solidFill>
                  <a:srgbClr val="B0107E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РЕКОМЕНДАЦИИ по   составлению</a:t>
            </a:r>
          </a:p>
          <a:p>
            <a:pPr algn="ctr"/>
            <a:r>
              <a:rPr lang="ru-RU" sz="2400" b="1" cap="all" spc="0" dirty="0" smtClean="0">
                <a:ln/>
                <a:solidFill>
                  <a:srgbClr val="B0107E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сенсорной коробки:</a:t>
            </a:r>
            <a:endParaRPr lang="ru-RU" sz="2400" b="1" cap="all" spc="0" dirty="0">
              <a:ln/>
              <a:solidFill>
                <a:srgbClr val="B0107E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pSp>
        <p:nvGrpSpPr>
          <p:cNvPr id="4" name="Group 5"/>
          <p:cNvGrpSpPr>
            <a:grpSpLocks noChangeAspect="1"/>
          </p:cNvGrpSpPr>
          <p:nvPr/>
        </p:nvGrpSpPr>
        <p:grpSpPr bwMode="auto">
          <a:xfrm>
            <a:off x="312273" y="979476"/>
            <a:ext cx="8750301" cy="5994519"/>
            <a:chOff x="158" y="585"/>
            <a:chExt cx="5512" cy="3761"/>
          </a:xfrm>
        </p:grpSpPr>
        <p:sp>
          <p:nvSpPr>
            <p:cNvPr id="5" name="AutoShape 4"/>
            <p:cNvSpPr>
              <a:spLocks noChangeAspect="1" noChangeArrowheads="1" noTextEdit="1"/>
            </p:cNvSpPr>
            <p:nvPr/>
          </p:nvSpPr>
          <p:spPr bwMode="auto">
            <a:xfrm>
              <a:off x="256" y="585"/>
              <a:ext cx="5255" cy="3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256" y="715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458" y="716"/>
              <a:ext cx="452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1. Можно использовать предметы  небольшого размера (фигурки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56" y="900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6" y="901"/>
              <a:ext cx="2204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животных, игрушки из киндер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2601" y="901"/>
              <a:ext cx="121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-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2654" y="901"/>
              <a:ext cx="2042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сюрпризов или конструктор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4743" y="901"/>
              <a:ext cx="80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а, кубики,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256" y="1085"/>
              <a:ext cx="5254" cy="3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256" y="1086"/>
              <a:ext cx="423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геометрические фигуры, пластиковые буквы, цифры и др.).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4249" y="1086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56" y="139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458" y="1400"/>
              <a:ext cx="4447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2. Различного рода ёмкости и вспомогательные предметы для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56" y="1584"/>
              <a:ext cx="5254" cy="3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256" y="1585"/>
              <a:ext cx="41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игры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588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629" y="1585"/>
              <a:ext cx="99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(стаканчики,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1517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1557" y="1585"/>
              <a:ext cx="527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миски,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1996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035" y="1585"/>
              <a:ext cx="96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кастрюльки,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2893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2933" y="1585"/>
              <a:ext cx="46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сито,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3312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3352" y="1585"/>
              <a:ext cx="627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пинцет,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3888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3928" y="1585"/>
              <a:ext cx="37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лупа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4223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4263" y="1585"/>
              <a:ext cx="14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4341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8" name="Rectangle 35"/>
            <p:cNvSpPr>
              <a:spLocks noChangeArrowheads="1"/>
            </p:cNvSpPr>
            <p:nvPr/>
          </p:nvSpPr>
          <p:spPr bwMode="auto">
            <a:xfrm>
              <a:off x="4380" y="1585"/>
              <a:ext cx="327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др.)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9" name="Rectangle 36"/>
            <p:cNvSpPr>
              <a:spLocks noChangeArrowheads="1"/>
            </p:cNvSpPr>
            <p:nvPr/>
          </p:nvSpPr>
          <p:spPr bwMode="auto">
            <a:xfrm>
              <a:off x="4630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.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Rectangle 37"/>
            <p:cNvSpPr>
              <a:spLocks noChangeArrowheads="1"/>
            </p:cNvSpPr>
            <p:nvPr/>
          </p:nvSpPr>
          <p:spPr bwMode="auto">
            <a:xfrm>
              <a:off x="4670" y="15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Rectangle 38"/>
            <p:cNvSpPr>
              <a:spLocks noChangeArrowheads="1"/>
            </p:cNvSpPr>
            <p:nvPr/>
          </p:nvSpPr>
          <p:spPr bwMode="auto">
            <a:xfrm>
              <a:off x="256" y="189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2" name="Rectangle 39"/>
            <p:cNvSpPr>
              <a:spLocks noChangeArrowheads="1"/>
            </p:cNvSpPr>
            <p:nvPr/>
          </p:nvSpPr>
          <p:spPr bwMode="auto">
            <a:xfrm>
              <a:off x="458" y="1900"/>
              <a:ext cx="3754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3. Инструменты для манипулирования и сортировки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3" name="Rectangle 40"/>
            <p:cNvSpPr>
              <a:spLocks noChangeArrowheads="1"/>
            </p:cNvSpPr>
            <p:nvPr/>
          </p:nvSpPr>
          <p:spPr bwMode="auto">
            <a:xfrm>
              <a:off x="4202" y="190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Rectangle 41"/>
            <p:cNvSpPr>
              <a:spLocks noChangeArrowheads="1"/>
            </p:cNvSpPr>
            <p:nvPr/>
          </p:nvSpPr>
          <p:spPr bwMode="auto">
            <a:xfrm>
              <a:off x="4242" y="1900"/>
              <a:ext cx="51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(сито,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5" name="Rectangle 42"/>
            <p:cNvSpPr>
              <a:spLocks noChangeArrowheads="1"/>
            </p:cNvSpPr>
            <p:nvPr/>
          </p:nvSpPr>
          <p:spPr bwMode="auto">
            <a:xfrm>
              <a:off x="4672" y="190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6" name="Rectangle 43"/>
            <p:cNvSpPr>
              <a:spLocks noChangeArrowheads="1"/>
            </p:cNvSpPr>
            <p:nvPr/>
          </p:nvSpPr>
          <p:spPr bwMode="auto">
            <a:xfrm>
              <a:off x="4754" y="1900"/>
              <a:ext cx="85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тарелочки,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7" name="Rectangle 44"/>
            <p:cNvSpPr>
              <a:spLocks noChangeArrowheads="1"/>
            </p:cNvSpPr>
            <p:nvPr/>
          </p:nvSpPr>
          <p:spPr bwMode="auto">
            <a:xfrm>
              <a:off x="5510" y="190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8" name="Rectangle 45"/>
            <p:cNvSpPr>
              <a:spLocks noChangeArrowheads="1"/>
            </p:cNvSpPr>
            <p:nvPr/>
          </p:nvSpPr>
          <p:spPr bwMode="auto">
            <a:xfrm>
              <a:off x="256" y="2084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39" name="Rectangle 46"/>
            <p:cNvSpPr>
              <a:spLocks noChangeArrowheads="1"/>
            </p:cNvSpPr>
            <p:nvPr/>
          </p:nvSpPr>
          <p:spPr bwMode="auto">
            <a:xfrm>
              <a:off x="256" y="2085"/>
              <a:ext cx="732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стаканы.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0" name="Rectangle 47"/>
            <p:cNvSpPr>
              <a:spLocks noChangeArrowheads="1"/>
            </p:cNvSpPr>
            <p:nvPr/>
          </p:nvSpPr>
          <p:spPr bwMode="auto">
            <a:xfrm>
              <a:off x="893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1" name="Rectangle 48"/>
            <p:cNvSpPr>
              <a:spLocks noChangeArrowheads="1"/>
            </p:cNvSpPr>
            <p:nvPr/>
          </p:nvSpPr>
          <p:spPr bwMode="auto">
            <a:xfrm>
              <a:off x="932" y="2085"/>
              <a:ext cx="62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Мерные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2" name="Rectangle 49"/>
            <p:cNvSpPr>
              <a:spLocks noChangeArrowheads="1"/>
            </p:cNvSpPr>
            <p:nvPr/>
          </p:nvSpPr>
          <p:spPr bwMode="auto">
            <a:xfrm>
              <a:off x="1467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3" name="Rectangle 50"/>
            <p:cNvSpPr>
              <a:spLocks noChangeArrowheads="1"/>
            </p:cNvSpPr>
            <p:nvPr/>
          </p:nvSpPr>
          <p:spPr bwMode="auto">
            <a:xfrm>
              <a:off x="1506" y="2085"/>
              <a:ext cx="57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ложки,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4" name="Rectangle 51"/>
            <p:cNvSpPr>
              <a:spLocks noChangeArrowheads="1"/>
            </p:cNvSpPr>
            <p:nvPr/>
          </p:nvSpPr>
          <p:spPr bwMode="auto">
            <a:xfrm>
              <a:off x="1990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" name="Rectangle 52"/>
            <p:cNvSpPr>
              <a:spLocks noChangeArrowheads="1"/>
            </p:cNvSpPr>
            <p:nvPr/>
          </p:nvSpPr>
          <p:spPr bwMode="auto">
            <a:xfrm>
              <a:off x="2030" y="2085"/>
              <a:ext cx="589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щипцы,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6" name="Rectangle 53"/>
            <p:cNvSpPr>
              <a:spLocks noChangeArrowheads="1"/>
            </p:cNvSpPr>
            <p:nvPr/>
          </p:nvSpPr>
          <p:spPr bwMode="auto">
            <a:xfrm>
              <a:off x="2531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7" name="Rectangle 54"/>
            <p:cNvSpPr>
              <a:spLocks noChangeArrowheads="1"/>
            </p:cNvSpPr>
            <p:nvPr/>
          </p:nvSpPr>
          <p:spPr bwMode="auto">
            <a:xfrm>
              <a:off x="2570" y="2085"/>
              <a:ext cx="756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грабельки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" name="Rectangle 55"/>
            <p:cNvSpPr>
              <a:spLocks noChangeArrowheads="1"/>
            </p:cNvSpPr>
            <p:nvPr/>
          </p:nvSpPr>
          <p:spPr bwMode="auto">
            <a:xfrm>
              <a:off x="3229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9" name="Rectangle 56"/>
            <p:cNvSpPr>
              <a:spLocks noChangeArrowheads="1"/>
            </p:cNvSpPr>
            <p:nvPr/>
          </p:nvSpPr>
          <p:spPr bwMode="auto">
            <a:xfrm>
              <a:off x="3268" y="2085"/>
              <a:ext cx="14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0" name="Rectangle 57"/>
            <p:cNvSpPr>
              <a:spLocks noChangeArrowheads="1"/>
            </p:cNvSpPr>
            <p:nvPr/>
          </p:nvSpPr>
          <p:spPr bwMode="auto">
            <a:xfrm>
              <a:off x="3347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1" name="Rectangle 58"/>
            <p:cNvSpPr>
              <a:spLocks noChangeArrowheads="1"/>
            </p:cNvSpPr>
            <p:nvPr/>
          </p:nvSpPr>
          <p:spPr bwMode="auto">
            <a:xfrm>
              <a:off x="3386" y="2085"/>
              <a:ext cx="327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др.)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2" name="Rectangle 59"/>
            <p:cNvSpPr>
              <a:spLocks noChangeArrowheads="1"/>
            </p:cNvSpPr>
            <p:nvPr/>
          </p:nvSpPr>
          <p:spPr bwMode="auto">
            <a:xfrm>
              <a:off x="3636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.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3" name="Rectangle 60"/>
            <p:cNvSpPr>
              <a:spLocks noChangeArrowheads="1"/>
            </p:cNvSpPr>
            <p:nvPr/>
          </p:nvSpPr>
          <p:spPr bwMode="auto">
            <a:xfrm>
              <a:off x="3676" y="208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4" name="Rectangle 61"/>
            <p:cNvSpPr>
              <a:spLocks noChangeArrowheads="1"/>
            </p:cNvSpPr>
            <p:nvPr/>
          </p:nvSpPr>
          <p:spPr bwMode="auto">
            <a:xfrm>
              <a:off x="256" y="226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55" name="Rectangle 62"/>
            <p:cNvSpPr>
              <a:spLocks noChangeArrowheads="1"/>
            </p:cNvSpPr>
            <p:nvPr/>
          </p:nvSpPr>
          <p:spPr bwMode="auto">
            <a:xfrm>
              <a:off x="458" y="2270"/>
              <a:ext cx="1066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Предметы для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6" name="Rectangle 63"/>
            <p:cNvSpPr>
              <a:spLocks noChangeArrowheads="1"/>
            </p:cNvSpPr>
            <p:nvPr/>
          </p:nvSpPr>
          <p:spPr bwMode="auto">
            <a:xfrm>
              <a:off x="1430" y="227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7" name="Rectangle 64"/>
            <p:cNvSpPr>
              <a:spLocks noChangeArrowheads="1"/>
            </p:cNvSpPr>
            <p:nvPr/>
          </p:nvSpPr>
          <p:spPr bwMode="auto">
            <a:xfrm>
              <a:off x="1469" y="2270"/>
              <a:ext cx="79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сенсорной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8" name="Rectangle 65"/>
            <p:cNvSpPr>
              <a:spLocks noChangeArrowheads="1"/>
            </p:cNvSpPr>
            <p:nvPr/>
          </p:nvSpPr>
          <p:spPr bwMode="auto">
            <a:xfrm>
              <a:off x="2168" y="227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9" name="Rectangle 66"/>
            <p:cNvSpPr>
              <a:spLocks noChangeArrowheads="1"/>
            </p:cNvSpPr>
            <p:nvPr/>
          </p:nvSpPr>
          <p:spPr bwMode="auto">
            <a:xfrm>
              <a:off x="2224" y="2270"/>
              <a:ext cx="64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коробки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0" name="Rectangle 67"/>
            <p:cNvSpPr>
              <a:spLocks noChangeArrowheads="1"/>
            </p:cNvSpPr>
            <p:nvPr/>
          </p:nvSpPr>
          <p:spPr bwMode="auto">
            <a:xfrm>
              <a:off x="2777" y="227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1" name="Rectangle 68"/>
            <p:cNvSpPr>
              <a:spLocks noChangeArrowheads="1"/>
            </p:cNvSpPr>
            <p:nvPr/>
          </p:nvSpPr>
          <p:spPr bwMode="auto">
            <a:xfrm>
              <a:off x="2816" y="2270"/>
              <a:ext cx="2854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нужно подбирать различные по форме,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2" name="Rectangle 69"/>
            <p:cNvSpPr>
              <a:spLocks noChangeArrowheads="1"/>
            </p:cNvSpPr>
            <p:nvPr/>
          </p:nvSpPr>
          <p:spPr bwMode="auto">
            <a:xfrm>
              <a:off x="256" y="2454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63" name="Rectangle 70"/>
            <p:cNvSpPr>
              <a:spLocks noChangeArrowheads="1"/>
            </p:cNvSpPr>
            <p:nvPr/>
          </p:nvSpPr>
          <p:spPr bwMode="auto">
            <a:xfrm>
              <a:off x="256" y="2455"/>
              <a:ext cx="114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цвету, размеру.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4" name="Rectangle 71"/>
            <p:cNvSpPr>
              <a:spLocks noChangeArrowheads="1"/>
            </p:cNvSpPr>
            <p:nvPr/>
          </p:nvSpPr>
          <p:spPr bwMode="auto">
            <a:xfrm>
              <a:off x="1287" y="245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5" name="Rectangle 72"/>
            <p:cNvSpPr>
              <a:spLocks noChangeArrowheads="1"/>
            </p:cNvSpPr>
            <p:nvPr/>
          </p:nvSpPr>
          <p:spPr bwMode="auto">
            <a:xfrm>
              <a:off x="256" y="263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66" name="Rectangle 73"/>
            <p:cNvSpPr>
              <a:spLocks noChangeArrowheads="1"/>
            </p:cNvSpPr>
            <p:nvPr/>
          </p:nvSpPr>
          <p:spPr bwMode="auto">
            <a:xfrm>
              <a:off x="458" y="2640"/>
              <a:ext cx="4771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4. Ребенок должен находиться под присмотром взрослого. При этом,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7" name="Rectangle 74"/>
            <p:cNvSpPr>
              <a:spLocks noChangeArrowheads="1"/>
            </p:cNvSpPr>
            <p:nvPr/>
          </p:nvSpPr>
          <p:spPr bwMode="auto">
            <a:xfrm>
              <a:off x="256" y="2824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68" name="Rectangle 75"/>
            <p:cNvSpPr>
              <a:spLocks noChangeArrowheads="1"/>
            </p:cNvSpPr>
            <p:nvPr/>
          </p:nvSpPr>
          <p:spPr bwMode="auto">
            <a:xfrm>
              <a:off x="256" y="2825"/>
              <a:ext cx="3514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ведущая роль в игре отводится ребенку. Он ставит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9" name="Rectangle 76"/>
            <p:cNvSpPr>
              <a:spLocks noChangeArrowheads="1"/>
            </p:cNvSpPr>
            <p:nvPr/>
          </p:nvSpPr>
          <p:spPr bwMode="auto">
            <a:xfrm>
              <a:off x="4558" y="2825"/>
              <a:ext cx="1017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условия игры,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0" name="Rectangle 77"/>
            <p:cNvSpPr>
              <a:spLocks noChangeArrowheads="1"/>
            </p:cNvSpPr>
            <p:nvPr/>
          </p:nvSpPr>
          <p:spPr bwMode="auto">
            <a:xfrm>
              <a:off x="256" y="300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71" name="Rectangle 78"/>
            <p:cNvSpPr>
              <a:spLocks noChangeArrowheads="1"/>
            </p:cNvSpPr>
            <p:nvPr/>
          </p:nvSpPr>
          <p:spPr bwMode="auto">
            <a:xfrm>
              <a:off x="256" y="3010"/>
              <a:ext cx="2639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безопасные для  участников процесса.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2" name="Rectangle 79"/>
            <p:cNvSpPr>
              <a:spLocks noChangeArrowheads="1"/>
            </p:cNvSpPr>
            <p:nvPr/>
          </p:nvSpPr>
          <p:spPr bwMode="auto">
            <a:xfrm>
              <a:off x="2826" y="3010"/>
              <a:ext cx="40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3" name="Rectangle 80"/>
            <p:cNvSpPr>
              <a:spLocks noChangeArrowheads="1"/>
            </p:cNvSpPr>
            <p:nvPr/>
          </p:nvSpPr>
          <p:spPr bwMode="auto">
            <a:xfrm>
              <a:off x="256" y="3194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74" name="Rectangle 81"/>
            <p:cNvSpPr>
              <a:spLocks noChangeArrowheads="1"/>
            </p:cNvSpPr>
            <p:nvPr/>
          </p:nvSpPr>
          <p:spPr bwMode="auto">
            <a:xfrm>
              <a:off x="256" y="3195"/>
              <a:ext cx="5264" cy="3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268288" marR="0" lvl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dirty="0" smtClean="0">
                  <a:solidFill>
                    <a:srgbClr val="111111"/>
                  </a:solidFill>
                  <a:latin typeface="Times New Roman" pitchFamily="18" charset="0"/>
                  <a:cs typeface="Arial" pitchFamily="34" charset="0"/>
                </a:rPr>
                <a:t>5. Периодически можно менять наполнение;</a:t>
              </a:r>
            </a:p>
            <a:p>
              <a:pPr marL="268288" marR="0" lvl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dirty="0" smtClean="0">
                  <a:solidFill>
                    <a:srgbClr val="111111"/>
                  </a:solidFill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5" name="Rectangle 82"/>
            <p:cNvSpPr>
              <a:spLocks noChangeArrowheads="1"/>
            </p:cNvSpPr>
            <p:nvPr/>
          </p:nvSpPr>
          <p:spPr bwMode="auto">
            <a:xfrm>
              <a:off x="256" y="337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ru-RU" dirty="0" smtClean="0"/>
                <a:t> </a:t>
              </a:r>
              <a:endParaRPr lang="ru-RU" dirty="0"/>
            </a:p>
          </p:txBody>
        </p:sp>
        <p:sp>
          <p:nvSpPr>
            <p:cNvPr id="1076" name="Rectangle 83"/>
            <p:cNvSpPr>
              <a:spLocks noChangeArrowheads="1"/>
            </p:cNvSpPr>
            <p:nvPr/>
          </p:nvSpPr>
          <p:spPr bwMode="auto">
            <a:xfrm>
              <a:off x="256" y="3380"/>
              <a:ext cx="4496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    6. Следить за целостностью игрушек, инструментов в коробке.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7" name="Rectangle 84"/>
            <p:cNvSpPr>
              <a:spLocks noChangeArrowheads="1"/>
            </p:cNvSpPr>
            <p:nvPr/>
          </p:nvSpPr>
          <p:spPr bwMode="auto">
            <a:xfrm>
              <a:off x="3052" y="338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79" name="Rectangle 86"/>
            <p:cNvSpPr>
              <a:spLocks noChangeArrowheads="1"/>
            </p:cNvSpPr>
            <p:nvPr/>
          </p:nvSpPr>
          <p:spPr bwMode="auto">
            <a:xfrm>
              <a:off x="3630" y="3380"/>
              <a:ext cx="81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0" name="Rectangle 87"/>
            <p:cNvSpPr>
              <a:spLocks noChangeArrowheads="1"/>
            </p:cNvSpPr>
            <p:nvPr/>
          </p:nvSpPr>
          <p:spPr bwMode="auto">
            <a:xfrm>
              <a:off x="4277" y="3380"/>
              <a:ext cx="1287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1" name="Rectangle 88"/>
            <p:cNvSpPr>
              <a:spLocks noChangeArrowheads="1"/>
            </p:cNvSpPr>
            <p:nvPr/>
          </p:nvSpPr>
          <p:spPr bwMode="auto">
            <a:xfrm>
              <a:off x="256" y="3564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82" name="Rectangle 89"/>
            <p:cNvSpPr>
              <a:spLocks noChangeArrowheads="1"/>
            </p:cNvSpPr>
            <p:nvPr/>
          </p:nvSpPr>
          <p:spPr bwMode="auto">
            <a:xfrm>
              <a:off x="256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3" name="Rectangle 90"/>
            <p:cNvSpPr>
              <a:spLocks noChangeArrowheads="1"/>
            </p:cNvSpPr>
            <p:nvPr/>
          </p:nvSpPr>
          <p:spPr bwMode="auto">
            <a:xfrm>
              <a:off x="1536" y="356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4" name="Rectangle 91"/>
            <p:cNvSpPr>
              <a:spLocks noChangeArrowheads="1"/>
            </p:cNvSpPr>
            <p:nvPr/>
          </p:nvSpPr>
          <p:spPr bwMode="auto">
            <a:xfrm>
              <a:off x="1576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5" name="Rectangle 92"/>
            <p:cNvSpPr>
              <a:spLocks noChangeArrowheads="1"/>
            </p:cNvSpPr>
            <p:nvPr/>
          </p:nvSpPr>
          <p:spPr bwMode="auto">
            <a:xfrm>
              <a:off x="2510" y="3565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89" name="Rectangle 96"/>
            <p:cNvSpPr>
              <a:spLocks noChangeArrowheads="1"/>
            </p:cNvSpPr>
            <p:nvPr/>
          </p:nvSpPr>
          <p:spPr bwMode="auto">
            <a:xfrm>
              <a:off x="4194" y="3565"/>
              <a:ext cx="1385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0" name="Rectangle 97"/>
            <p:cNvSpPr>
              <a:spLocks noChangeArrowheads="1"/>
            </p:cNvSpPr>
            <p:nvPr/>
          </p:nvSpPr>
          <p:spPr bwMode="auto">
            <a:xfrm>
              <a:off x="4913" y="3565"/>
              <a:ext cx="696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1" name="Rectangle 98"/>
            <p:cNvSpPr>
              <a:spLocks noChangeArrowheads="1"/>
            </p:cNvSpPr>
            <p:nvPr/>
          </p:nvSpPr>
          <p:spPr bwMode="auto">
            <a:xfrm>
              <a:off x="4962" y="3565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2" name="Rectangle 99"/>
            <p:cNvSpPr>
              <a:spLocks noChangeArrowheads="1"/>
            </p:cNvSpPr>
            <p:nvPr/>
          </p:nvSpPr>
          <p:spPr bwMode="auto">
            <a:xfrm>
              <a:off x="4194" y="3565"/>
              <a:ext cx="1239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3" name="Rectangle 100"/>
            <p:cNvSpPr>
              <a:spLocks noChangeArrowheads="1"/>
            </p:cNvSpPr>
            <p:nvPr/>
          </p:nvSpPr>
          <p:spPr bwMode="auto">
            <a:xfrm>
              <a:off x="4116" y="3565"/>
              <a:ext cx="150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4" name="Rectangle 101"/>
            <p:cNvSpPr>
              <a:spLocks noChangeArrowheads="1"/>
            </p:cNvSpPr>
            <p:nvPr/>
          </p:nvSpPr>
          <p:spPr bwMode="auto">
            <a:xfrm>
              <a:off x="216" y="3749"/>
              <a:ext cx="5254" cy="18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95" name="Rectangle 102"/>
            <p:cNvSpPr>
              <a:spLocks noChangeArrowheads="1"/>
            </p:cNvSpPr>
            <p:nvPr/>
          </p:nvSpPr>
          <p:spPr bwMode="auto">
            <a:xfrm>
              <a:off x="256" y="3750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6" name="Rectangle 103"/>
            <p:cNvSpPr>
              <a:spLocks noChangeArrowheads="1"/>
            </p:cNvSpPr>
            <p:nvPr/>
          </p:nvSpPr>
          <p:spPr bwMode="auto">
            <a:xfrm>
              <a:off x="861" y="375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7" name="Rectangle 104"/>
            <p:cNvSpPr>
              <a:spLocks noChangeArrowheads="1"/>
            </p:cNvSpPr>
            <p:nvPr/>
          </p:nvSpPr>
          <p:spPr bwMode="auto">
            <a:xfrm>
              <a:off x="158" y="3750"/>
              <a:ext cx="745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9" name="Rectangle 106"/>
            <p:cNvSpPr>
              <a:spLocks noChangeArrowheads="1"/>
            </p:cNvSpPr>
            <p:nvPr/>
          </p:nvSpPr>
          <p:spPr bwMode="auto">
            <a:xfrm>
              <a:off x="204" y="3750"/>
              <a:ext cx="1333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00" name="Rectangle 107"/>
            <p:cNvSpPr>
              <a:spLocks noChangeArrowheads="1"/>
            </p:cNvSpPr>
            <p:nvPr/>
          </p:nvSpPr>
          <p:spPr bwMode="auto">
            <a:xfrm>
              <a:off x="1468" y="375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04" name="Rectangle 111"/>
            <p:cNvSpPr>
              <a:spLocks noChangeArrowheads="1"/>
            </p:cNvSpPr>
            <p:nvPr/>
          </p:nvSpPr>
          <p:spPr bwMode="auto">
            <a:xfrm flipH="1">
              <a:off x="245" y="3739"/>
              <a:ext cx="5303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06" name="Rectangle 113"/>
            <p:cNvSpPr>
              <a:spLocks noChangeArrowheads="1"/>
            </p:cNvSpPr>
            <p:nvPr/>
          </p:nvSpPr>
          <p:spPr bwMode="auto">
            <a:xfrm>
              <a:off x="234" y="4106"/>
              <a:ext cx="5254" cy="18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7" name="Rectangle 114"/>
            <p:cNvSpPr>
              <a:spLocks noChangeArrowheads="1"/>
            </p:cNvSpPr>
            <p:nvPr/>
          </p:nvSpPr>
          <p:spPr bwMode="auto">
            <a:xfrm>
              <a:off x="458" y="4120"/>
              <a:ext cx="108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rgbClr val="111111"/>
                  </a:solidFill>
                  <a:effectLst/>
                  <a:latin typeface="Times New Roman" pitchFamily="18" charset="0"/>
                  <a:cs typeface="Arial" pitchFamily="34" charset="0"/>
                </a:rPr>
                <a:t>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139" name="Picture 1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22766" y="4949322"/>
            <a:ext cx="1148151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326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31639"/>
            <a:ext cx="5369024" cy="8373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3600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0" y="1844675"/>
            <a:ext cx="7529513" cy="4629150"/>
          </a:xfrm>
        </p:spPr>
        <p:txBody>
          <a:bodyPr/>
          <a:lstStyle/>
          <a:p>
            <a:pPr>
              <a:buNone/>
            </a:pPr>
            <a:r>
              <a:rPr lang="ru-RU" i="1" dirty="0">
                <a:solidFill>
                  <a:srgbClr val="FF0000"/>
                </a:solidFill>
              </a:rPr>
              <a:t>   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4476158" y="168242"/>
            <a:ext cx="4609757" cy="2085983"/>
            <a:chOff x="4559518" y="363361"/>
            <a:chExt cx="4609757" cy="2085983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4559518" y="363361"/>
              <a:ext cx="4609757" cy="2068805"/>
            </a:xfrm>
            <a:prstGeom prst="cloudCallout">
              <a:avLst>
                <a:gd name="adj1" fmla="val -43282"/>
                <a:gd name="adj2" fmla="val 58806"/>
              </a:avLst>
            </a:prstGeom>
            <a:solidFill>
              <a:srgbClr val="37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860033" y="541129"/>
              <a:ext cx="4155434" cy="19082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600" b="1" cap="small" dirty="0">
                  <a:ln w="12700">
                    <a:solidFill>
                      <a:srgbClr val="575F6D">
                        <a:satMod val="155000"/>
                      </a:srgbClr>
                    </a:solidFill>
                    <a:prstDash val="solid"/>
                  </a:ln>
                  <a:solidFill>
                    <a:srgbClr val="B0107E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ea typeface="+mj-ea"/>
                  <a:cs typeface="+mj-cs"/>
                </a:rPr>
                <a:t> </a:t>
              </a:r>
              <a:r>
                <a:rPr lang="ru-RU" sz="3200" b="1" cap="small" dirty="0">
                  <a:ln w="12700">
                    <a:solidFill>
                      <a:srgbClr val="575F6D">
                        <a:satMod val="155000"/>
                      </a:srgbClr>
                    </a:solidFill>
                    <a:prstDash val="solid"/>
                  </a:ln>
                  <a:solidFill>
                    <a:srgbClr val="B0107E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ea typeface="+mj-ea"/>
                  <a:cs typeface="+mj-cs"/>
                </a:rPr>
                <a:t>Фото обзор Хэппенинг технология </a:t>
              </a:r>
              <a:r>
                <a:rPr lang="ru-RU" sz="3600" b="1" cap="small" dirty="0">
                  <a:ln w="12700">
                    <a:solidFill>
                      <a:srgbClr val="575F6D">
                        <a:satMod val="155000"/>
                      </a:srgbClr>
                    </a:solidFill>
                    <a:prstDash val="solid"/>
                  </a:ln>
                  <a:solidFill>
                    <a:srgbClr val="B0107E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ea typeface="+mj-ea"/>
                  <a:cs typeface="+mj-cs"/>
                </a:rPr>
                <a:t/>
              </a:r>
              <a:br>
                <a:rPr lang="ru-RU" sz="3600" b="1" cap="small" dirty="0">
                  <a:ln w="12700">
                    <a:solidFill>
                      <a:srgbClr val="575F6D">
                        <a:satMod val="155000"/>
                      </a:srgbClr>
                    </a:solidFill>
                    <a:prstDash val="solid"/>
                  </a:ln>
                  <a:solidFill>
                    <a:srgbClr val="B0107E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ea typeface="+mj-ea"/>
                  <a:cs typeface="+mj-cs"/>
                </a:rPr>
              </a:br>
              <a:endParaRPr lang="ru-RU" dirty="0"/>
            </a:p>
          </p:txBody>
        </p:sp>
      </p:grp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22" r="18818" b="12904"/>
          <a:stretch/>
        </p:blipFill>
        <p:spPr bwMode="auto">
          <a:xfrm>
            <a:off x="3635896" y="3790365"/>
            <a:ext cx="2205152" cy="27437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TextBox 22"/>
          <p:cNvSpPr txBox="1"/>
          <p:nvPr/>
        </p:nvSpPr>
        <p:spPr>
          <a:xfrm>
            <a:off x="4419963" y="2405262"/>
            <a:ext cx="46498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3"/>
                </a:solidFill>
              </a:rPr>
              <a:t>2024-2025 уч. </a:t>
            </a:r>
            <a:endParaRPr lang="ru-RU" sz="2400" b="1" dirty="0" smtClean="0">
              <a:solidFill>
                <a:schemeClr val="accent3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3"/>
                </a:solidFill>
              </a:rPr>
              <a:t>Год</a:t>
            </a:r>
            <a:r>
              <a:rPr lang="ru-RU" sz="2400" b="1" dirty="0">
                <a:solidFill>
                  <a:schemeClr val="accent3"/>
                </a:solidFill>
              </a:rPr>
              <a:t>. 1 младшая группа «Гномики»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6" t="2982" r="12836"/>
          <a:stretch/>
        </p:blipFill>
        <p:spPr bwMode="auto">
          <a:xfrm>
            <a:off x="6516216" y="3692153"/>
            <a:ext cx="2306877" cy="2840625"/>
          </a:xfrm>
          <a:prstGeom prst="snip2DiagRect">
            <a:avLst>
              <a:gd name="adj1" fmla="val 2487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B0107E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32" r="-638" b="9412"/>
          <a:stretch/>
        </p:blipFill>
        <p:spPr bwMode="auto">
          <a:xfrm>
            <a:off x="251520" y="168242"/>
            <a:ext cx="4392488" cy="3133918"/>
          </a:xfrm>
          <a:prstGeom prst="snip2DiagRect">
            <a:avLst>
              <a:gd name="adj1" fmla="val 20882"/>
              <a:gd name="adj2" fmla="val 16667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1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09" b="12168"/>
          <a:stretch/>
        </p:blipFill>
        <p:spPr bwMode="auto">
          <a:xfrm>
            <a:off x="395536" y="3789040"/>
            <a:ext cx="2829762" cy="2745063"/>
          </a:xfrm>
          <a:prstGeom prst="snip2DiagRect">
            <a:avLst>
              <a:gd name="adj1" fmla="val 21436"/>
              <a:gd name="adj2" fmla="val 16667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747221" y="947009"/>
            <a:ext cx="4075183" cy="38858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2316701" y="110624"/>
            <a:ext cx="5162872" cy="651584"/>
          </a:xfrm>
          <a:prstGeom prst="snip2DiagRect">
            <a:avLst/>
          </a:prstGeom>
          <a:solidFill>
            <a:srgbClr val="FFEB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6080" y="110624"/>
            <a:ext cx="5832648" cy="504056"/>
          </a:xfrm>
        </p:spPr>
        <p:txBody>
          <a:bodyPr>
            <a:noAutofit/>
          </a:bodyPr>
          <a:lstStyle/>
          <a:p>
            <a:pPr algn="ctr"/>
            <a:r>
              <a:rPr lang="ru-RU" sz="2000" b="1" i="1" cap="non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Исследование  сенсорных коробок</a:t>
            </a:r>
          </a:p>
        </p:txBody>
      </p:sp>
      <p:pic>
        <p:nvPicPr>
          <p:cNvPr id="2082" name="Picture 3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4" r="9177"/>
          <a:stretch/>
        </p:blipFill>
        <p:spPr bwMode="auto">
          <a:xfrm>
            <a:off x="148449" y="3861048"/>
            <a:ext cx="2870715" cy="27422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43920" y="935956"/>
            <a:ext cx="377135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/>
              <a:t>Определение свойств материала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8" t="28874" b="9168"/>
          <a:stretch/>
        </p:blipFill>
        <p:spPr bwMode="auto">
          <a:xfrm>
            <a:off x="6219263" y="1495311"/>
            <a:ext cx="2460030" cy="2365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5969053" y="899228"/>
            <a:ext cx="2740535" cy="400961"/>
            <a:chOff x="6012244" y="3719229"/>
            <a:chExt cx="2740535" cy="400961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6012244" y="3750858"/>
              <a:ext cx="2740535" cy="36933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76817" y="3719229"/>
              <a:ext cx="26178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Рисование на  крупе.</a:t>
              </a:r>
            </a:p>
          </p:txBody>
        </p:sp>
      </p:grp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4365104"/>
            <a:ext cx="2304256" cy="2108848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4" t="2153" r="21491"/>
          <a:stretch/>
        </p:blipFill>
        <p:spPr bwMode="auto">
          <a:xfrm>
            <a:off x="6101980" y="4005063"/>
            <a:ext cx="2549512" cy="26299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0" t="26328" r="20949" b="9932"/>
          <a:stretch/>
        </p:blipFill>
        <p:spPr bwMode="auto">
          <a:xfrm>
            <a:off x="3166029" y="4005063"/>
            <a:ext cx="2861120" cy="26982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82" r="19068" b="7362"/>
          <a:stretch/>
        </p:blipFill>
        <p:spPr bwMode="auto">
          <a:xfrm>
            <a:off x="316935" y="1489541"/>
            <a:ext cx="2702229" cy="22567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7" t="14318" b="949"/>
          <a:stretch/>
        </p:blipFill>
        <p:spPr bwMode="auto">
          <a:xfrm>
            <a:off x="3275857" y="1489541"/>
            <a:ext cx="2616876" cy="23715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323528" y="-42411"/>
            <a:ext cx="8424936" cy="1080409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986" y="138039"/>
            <a:ext cx="8053461" cy="51865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Взаимодействие с предметно - окружающей средой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9" t="19841" r="12074" b="211"/>
          <a:stretch/>
        </p:blipFill>
        <p:spPr bwMode="auto">
          <a:xfrm>
            <a:off x="5211100" y="4268338"/>
            <a:ext cx="3393348" cy="2376264"/>
          </a:xfrm>
          <a:prstGeom prst="snip2DiagRect">
            <a:avLst>
              <a:gd name="adj1" fmla="val 16375"/>
              <a:gd name="adj2" fmla="val 4386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22" r="18842"/>
          <a:stretch/>
        </p:blipFill>
        <p:spPr bwMode="auto">
          <a:xfrm>
            <a:off x="306724" y="4100602"/>
            <a:ext cx="2849340" cy="2687672"/>
          </a:xfrm>
          <a:prstGeom prst="snip2DiagRect">
            <a:avLst>
              <a:gd name="adj1" fmla="val 1634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6" t="22387" r="3919" b="20598"/>
          <a:stretch/>
        </p:blipFill>
        <p:spPr bwMode="auto">
          <a:xfrm>
            <a:off x="323528" y="908719"/>
            <a:ext cx="3348623" cy="3015387"/>
          </a:xfrm>
          <a:prstGeom prst="snip2DiagRect">
            <a:avLst>
              <a:gd name="adj1" fmla="val 15073"/>
              <a:gd name="adj2" fmla="val 25113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" t="11796" r="1315" b="8372"/>
          <a:stretch/>
        </p:blipFill>
        <p:spPr bwMode="auto">
          <a:xfrm>
            <a:off x="5364088" y="877343"/>
            <a:ext cx="3240360" cy="3152504"/>
          </a:xfrm>
          <a:prstGeom prst="snip2DiagRect">
            <a:avLst>
              <a:gd name="adj1" fmla="val 241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B0107E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5"/>
          <a:stretch/>
        </p:blipFill>
        <p:spPr bwMode="auto">
          <a:xfrm flipH="1">
            <a:off x="3563888" y="4836870"/>
            <a:ext cx="1153669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80"/>
          <a:stretch/>
        </p:blipFill>
        <p:spPr bwMode="auto">
          <a:xfrm flipH="1">
            <a:off x="3719336" y="1916832"/>
            <a:ext cx="1633319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25847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i="1" dirty="0">
                <a:solidFill>
                  <a:srgbClr val="0070C0"/>
                </a:solidFill>
              </a:rPr>
              <a:t>Уровень  адаптации  к детскому саду в первой младшей группе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90967526"/>
              </p:ext>
            </p:extLst>
          </p:nvPr>
        </p:nvGraphicFramePr>
        <p:xfrm>
          <a:off x="467544" y="1241376"/>
          <a:ext cx="8363272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828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756592" y="5715000"/>
            <a:ext cx="7467600" cy="1143000"/>
          </a:xfrm>
        </p:spPr>
        <p:txBody>
          <a:bodyPr>
            <a:noAutofit/>
          </a:bodyPr>
          <a:lstStyle/>
          <a:p>
            <a:pPr algn="just"/>
            <a:r>
              <a:rPr lang="ru-RU" sz="2400" b="1" i="1" cap="none" dirty="0">
                <a:solidFill>
                  <a:srgbClr val="FF0000"/>
                </a:solidFill>
              </a:rPr>
              <a:t/>
            </a:r>
            <a:br>
              <a:rPr lang="ru-RU" sz="2400" b="1" i="1" cap="none" dirty="0">
                <a:solidFill>
                  <a:srgbClr val="FF0000"/>
                </a:solidFill>
              </a:rPr>
            </a:br>
            <a:r>
              <a:rPr lang="ru-RU" sz="2400" b="1" i="1" cap="none" dirty="0">
                <a:solidFill>
                  <a:srgbClr val="FF0000"/>
                </a:solidFill>
              </a:rPr>
              <a:t/>
            </a:r>
            <a:br>
              <a:rPr lang="ru-RU" sz="2400" b="1" i="1" cap="none" dirty="0">
                <a:solidFill>
                  <a:srgbClr val="FF0000"/>
                </a:solidFill>
              </a:rPr>
            </a:br>
            <a:endParaRPr lang="ru-RU" sz="2400" b="1" i="1" cap="none" dirty="0">
              <a:solidFill>
                <a:srgbClr val="FF0000"/>
              </a:solidFill>
            </a:endParaRPr>
          </a:p>
        </p:txBody>
      </p:sp>
      <p:sp>
        <p:nvSpPr>
          <p:cNvPr id="10" name="AutoShape 2" descr="https://apf.mail.ru/cgi-bin/readmsg?id=16066666600775258308;0;1&amp;exif=1&amp;full=1&amp;x-email=lana.alekseeva.1985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55575" y="160338"/>
            <a:ext cx="859289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Вывод: </a:t>
            </a:r>
          </a:p>
          <a:p>
            <a:pPr marL="342900" indent="-342900"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/>
              <a:t>Личностно - ориентированные технологии позволяют </a:t>
            </a:r>
          </a:p>
          <a:p>
            <a:pPr algn="just"/>
            <a:r>
              <a:rPr lang="ru-RU" sz="2400" dirty="0"/>
              <a:t>раскрыть природные потенциалы и развить индивидуальные возможности ребенка;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/>
              <a:t>  Дети начинают чувствовать себя уверенно, не бояться трудностей;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/>
              <a:t>  Применение  данных технологий помогает детям быстрее адаптироваться к  детскому саду;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dirty="0"/>
              <a:t>  Создание условий личностно - ориентированных взаимодействий с детьми в развивающем пространстве, позволяет ребенку проявить активность, и  наиболее полно  реализовать себя;</a:t>
            </a:r>
            <a:endParaRPr lang="ru-RU" sz="2400" b="1" i="1" dirty="0">
              <a:solidFill>
                <a:srgbClr val="FF0000"/>
              </a:solidFill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400" b="1" dirty="0"/>
              <a:t>  </a:t>
            </a:r>
            <a:r>
              <a:rPr lang="ru-RU" sz="2400" dirty="0"/>
              <a:t>Использование различных форм организации детей, дает положительные результаты для развития всесторонне - развитой личности.</a:t>
            </a:r>
          </a:p>
          <a:p>
            <a:endParaRPr lang="ru-RU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1" y="101118"/>
            <a:ext cx="7797550" cy="5848162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1463</TotalTime>
  <Words>646</Words>
  <Application>Microsoft Office PowerPoint</Application>
  <PresentationFormat>Экран (4:3)</PresentationFormat>
  <Paragraphs>187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"Личностно-ориентированные  технологии в работе с дошкольниками раннего возраста»</vt:lpstr>
      <vt:lpstr>           Личностно-ориентированная технология - это организация воспитательного процесса на основе глубокого уважения к личности ребенка, учете особенностей его индивидуального развития, отношения к нему как к сознательному, полноправному участнику воспитательного процесса.</vt:lpstr>
      <vt:lpstr>Задачи личностно-ориентированных технологий:</vt:lpstr>
      <vt:lpstr>Виды личностно- ориентированной технологии</vt:lpstr>
      <vt:lpstr>Презентация PowerPoint</vt:lpstr>
      <vt:lpstr> Применения личностно – ориентированной технологии </vt:lpstr>
      <vt:lpstr>Презентация PowerPoint</vt:lpstr>
      <vt:lpstr> </vt:lpstr>
      <vt:lpstr>Исследование  сенсорных коробок</vt:lpstr>
      <vt:lpstr>Взаимодействие с предметно - окружающей средой</vt:lpstr>
      <vt:lpstr>Уровень  адаптации  к детскому саду в первой младшей группе</vt:lpstr>
      <vt:lpstr>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Личностно-ориентированные технологии в работе с дошкольниками</dc:title>
  <dc:creator>kortes555@yandex.ru</dc:creator>
  <cp:lastModifiedBy>aser</cp:lastModifiedBy>
  <cp:revision>183</cp:revision>
  <dcterms:created xsi:type="dcterms:W3CDTF">2018-08-25T07:40:50Z</dcterms:created>
  <dcterms:modified xsi:type="dcterms:W3CDTF">2024-11-13T16:16:12Z</dcterms:modified>
</cp:coreProperties>
</file>