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305" r:id="rId4"/>
    <p:sldId id="290" r:id="rId5"/>
    <p:sldId id="291" r:id="rId6"/>
    <p:sldId id="306" r:id="rId7"/>
    <p:sldId id="284" r:id="rId8"/>
    <p:sldId id="299" r:id="rId9"/>
    <p:sldId id="301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91" d="100"/>
          <a:sy n="91" d="100"/>
        </p:scale>
        <p:origin x="34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DCF5B-22C2-4C84-A69A-70F9312AB88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8DA85-96D2-4A83-999D-994CD1560B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438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846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213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88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883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65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05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358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056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66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11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037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21690-6CB7-4DA4-B075-AE5AFC3C3F7A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E00F4-740C-46F5-9FCD-5879940B8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06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1.jp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2000"/>
            <a:lum/>
          </a:blip>
          <a:srcRect/>
          <a:stretch>
            <a:fillRect t="3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4817" y="30957"/>
            <a:ext cx="2637184" cy="2606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451"/>
            <a:ext cx="9554818" cy="261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431235" y="2427890"/>
            <a:ext cx="9368144" cy="201850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880"/>
            <a:r>
              <a:rPr lang="ru-RU" dirty="0" smtClean="0"/>
              <a:t>	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ПРАКТИЧЕСКАЯ РАБОТА</a:t>
            </a:r>
          </a:p>
          <a:p>
            <a:pPr marL="18288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НА ТЕМУ :</a:t>
            </a:r>
          </a:p>
          <a:p>
            <a:pPr marL="18288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«Процесс кредитования клиента-физического лица»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38766" y="4745702"/>
            <a:ext cx="7653234" cy="2112298"/>
          </a:xfrm>
        </p:spPr>
        <p:txBody>
          <a:bodyPr>
            <a:normAutofit/>
          </a:bodyPr>
          <a:lstStyle/>
          <a:p>
            <a:pPr algn="r">
              <a:lnSpc>
                <a:spcPct val="8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студентки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80000"/>
              </a:lnSpc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Специальности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38.02.07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«Банковское дело»</a:t>
            </a:r>
          </a:p>
          <a:p>
            <a:pPr algn="r">
              <a:lnSpc>
                <a:spcPct val="8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Ф.И.О. студента________________________     </a:t>
            </a:r>
          </a:p>
          <a:p>
            <a:pPr algn="r">
              <a:lnSpc>
                <a:spcPct val="8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________________Ф.И.О.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7191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249680" y="3048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403799" y="103981"/>
            <a:ext cx="9183756" cy="108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ПУБЛИЧНОЕ АКЦИОНЕРНОЕ ОБЩЕСТВО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403799" y="4506958"/>
            <a:ext cx="9183756" cy="16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lang="ru-RU" sz="1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zvuk-tolpy-nochju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994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55680" y="5887983"/>
            <a:ext cx="609600" cy="609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0654" y="-360417"/>
            <a:ext cx="4579483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168" y="1186145"/>
            <a:ext cx="2213321" cy="500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8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249680" y="3048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249680" y="-58065"/>
            <a:ext cx="9183756" cy="108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ПУБЛИЧНОЕ АКЦИОНЕРНОЕ ОБЩЕСТВО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403799" y="4506958"/>
            <a:ext cx="9183756" cy="16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lang="ru-RU" sz="1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7558" y="-665217"/>
            <a:ext cx="4579483" cy="6858000"/>
          </a:xfrm>
          <a:prstGeom prst="rect">
            <a:avLst/>
          </a:prstGeom>
        </p:spPr>
      </p:pic>
      <p:pic>
        <p:nvPicPr>
          <p:cNvPr id="7" name="cf9b9972610224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4988.12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5887983"/>
            <a:ext cx="609600" cy="609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00" y="868251"/>
            <a:ext cx="4673600" cy="385044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57558" y="820561"/>
            <a:ext cx="2213040" cy="50052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212" y="2645541"/>
            <a:ext cx="1117289" cy="69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73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11784 -0.006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98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9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1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7172" y="140409"/>
            <a:ext cx="81034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АВТОКРЕДИТ В СБЕРБАНКЕ РОССИИ– ВЫГОДНО ДЛЯ ВАС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056" y="1094516"/>
            <a:ext cx="9529191" cy="253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966009"/>
            <a:ext cx="2805653" cy="38656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7102" y="60604"/>
            <a:ext cx="3054361" cy="2225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7404" y="0"/>
            <a:ext cx="4452469" cy="29660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0442" y="2285837"/>
            <a:ext cx="3329154" cy="217468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442" y="60604"/>
            <a:ext cx="3194581" cy="20179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4973" y="2501900"/>
            <a:ext cx="3372314" cy="367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5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249680" y="3048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403799" y="103981"/>
            <a:ext cx="9183756" cy="108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ПУБЛИЧНОЕ АКЦИОНЕРНОЕ ОБЩЕСТВО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403799" y="4506958"/>
            <a:ext cx="9183756" cy="16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lang="ru-RU" sz="1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0654" y="-360417"/>
            <a:ext cx="4579483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168" y="1186145"/>
            <a:ext cx="2213321" cy="50066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1072" y="581138"/>
            <a:ext cx="3067054" cy="20433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0722" y="1069367"/>
            <a:ext cx="2461811" cy="15550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1983" y="2624442"/>
            <a:ext cx="2804403" cy="38651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98691" y="2598103"/>
            <a:ext cx="3371380" cy="36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7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t="-1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90" y="-99838"/>
            <a:ext cx="10827940" cy="695783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900854" y="421251"/>
            <a:ext cx="7441325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609567" y="942340"/>
            <a:ext cx="9412014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00854" y="627030"/>
            <a:ext cx="72607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ЗАЯВКИ НА ПРЕДОСТАВЛЕНИЕ КРЕДИТА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1765738" y="1945660"/>
                <a:ext cx="9396248" cy="33382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 Н</a:t>
                </a:r>
                <a:r>
                  <a:rPr lang="ru-RU" sz="2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аходим </a:t>
                </a:r>
                <a:r>
                  <a:rPr lang="ru-RU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платёжеспособность клиента:</a:t>
                </a:r>
                <a:endParaRPr lang="ru-RU" sz="2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2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sz="240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где Д = 170 000 руб.;</a:t>
                </a:r>
                <a:endParaRPr lang="ru-RU" sz="2400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sz="240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 = </a:t>
                </a:r>
                <a:r>
                  <a:rPr lang="ru-RU" sz="24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0,4;</a:t>
                </a:r>
                <a:endParaRPr lang="ru-RU" sz="2400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sz="240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Т = 24 месяца</a:t>
                </a:r>
                <a:r>
                  <a:rPr lang="ru-RU" sz="24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ru-RU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Р = 170 000 </m:t>
                      </m:r>
                      <m:r>
                        <m:rPr>
                          <m:nor/>
                        </m:rPr>
                        <a:rPr lang="ru-RU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ru-RU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0,4 </m:t>
                      </m:r>
                      <m:r>
                        <m:rPr>
                          <m:nor/>
                        </m:rPr>
                        <a:rPr lang="ru-RU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ru-RU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24 = 1 632 000 руб.</m:t>
                      </m:r>
                    </m:oMath>
                  </m:oMathPara>
                </a14:m>
                <a:endParaRPr lang="ru-RU" sz="2400" b="1" i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 algn="ctr">
                  <a:buFontTx/>
                  <a:buChar char="-"/>
                </a:pPr>
                <a:endParaRPr lang="ru-RU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738" y="1945660"/>
                <a:ext cx="9396248" cy="3338286"/>
              </a:xfrm>
              <a:prstGeom prst="rect">
                <a:avLst/>
              </a:prstGeom>
              <a:blipFill rotWithShape="1">
                <a:blip r:embed="rId4"/>
                <a:stretch>
                  <a:fillRect t="-14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62209967"/>
                  </p:ext>
                </p:extLst>
              </p:nvPr>
            </p:nvGraphicFramePr>
            <p:xfrm>
              <a:off x="2523054" y="2396359"/>
              <a:ext cx="8128000" cy="4572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2400" i="1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Р = Д × К ×Т</m:t>
                                </m:r>
                              </m:oMath>
                            </m:oMathPara>
                          </a14:m>
                          <a:endParaRPr lang="ru-RU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62209967"/>
                  </p:ext>
                </p:extLst>
              </p:nvPr>
            </p:nvGraphicFramePr>
            <p:xfrm>
              <a:off x="2523054" y="2396359"/>
              <a:ext cx="8128000" cy="4572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b="-1315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63919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t="-1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63" y="-99838"/>
            <a:ext cx="10827940" cy="695783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900854" y="421251"/>
            <a:ext cx="7441325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609567" y="942340"/>
            <a:ext cx="9412014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81415" y="1945660"/>
            <a:ext cx="726076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10050"/>
              </p:ext>
            </p:extLst>
          </p:nvPr>
        </p:nvGraphicFramePr>
        <p:xfrm>
          <a:off x="2033618" y="768555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19926" y="1581137"/>
            <a:ext cx="94120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Находим максимальную сумму платежа (при ставке 16 % годовых):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lvl="0" algn="ctr"/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Таблица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5169748"/>
                  </p:ext>
                </p:extLst>
              </p:nvPr>
            </p:nvGraphicFramePr>
            <p:xfrm>
              <a:off x="1609567" y="2645645"/>
              <a:ext cx="8128000" cy="1093915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4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𝑆</m:t>
                                    </m:r>
                                  </m:e>
                                  <m:sub>
                                    <m: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𝑃</m:t>
                                    </m:r>
                                  </m:sub>
                                </m:sSub>
                                <m:r>
                                  <a:rPr lang="ru-RU" sz="2400" i="1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𝑃</m:t>
                                    </m:r>
                                  </m:num>
                                  <m:den>
                                    <m: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 + </m:t>
                                    </m:r>
                                    <m:f>
                                      <m:fPr>
                                        <m:ctrlP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/>
                                            <a:cs typeface="Times New Roman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𝑖</m:t>
                                        </m:r>
                                        <m: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 ∗ </m:t>
                                        </m:r>
                                        <m:d>
                                          <m:dPr>
                                            <m:ctrlPr>
                                              <a:rPr lang="ru-RU" sz="24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/>
                                                <a:cs typeface="Times New Roman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ru-RU" sz="24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  <a:ea typeface="Times New Roman"/>
                                                <a:cs typeface="Times New Roman"/>
                                              </a:rPr>
                                              <m:t>1 + </m:t>
                                            </m:r>
                                            <m:r>
                                              <a:rPr lang="ru-RU" sz="24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  <a:ea typeface="Times New Roman"/>
                                                <a:cs typeface="Times New Roman"/>
                                              </a:rPr>
                                              <m:t>𝑇</m:t>
                                            </m:r>
                                          </m:e>
                                        </m:d>
                                      </m:num>
                                      <m:den>
                                        <m: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12 × 100 × 2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kumimoji="0" lang="ru-RU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Таблица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5169748"/>
                  </p:ext>
                </p:extLst>
              </p:nvPr>
            </p:nvGraphicFramePr>
            <p:xfrm>
              <a:off x="1609567" y="2645645"/>
              <a:ext cx="8128000" cy="1093915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/>
                  </a:tblGrid>
                  <a:tr h="109391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559" r="-75" b="-55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05183220"/>
                  </p:ext>
                </p:extLst>
              </p:nvPr>
            </p:nvGraphicFramePr>
            <p:xfrm>
              <a:off x="3003939" y="5105401"/>
              <a:ext cx="8128000" cy="10981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10981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24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S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P</m:t>
                                    </m:r>
                                  </m:sub>
                                </m:sSub>
                                <m: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1 </m:t>
                                    </m:r>
                                    <m:r>
                                      <a:rPr lang="ru-RU" sz="2400" b="0" i="0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632</m:t>
                                    </m:r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 000</m:t>
                                    </m:r>
                                  </m:num>
                                  <m:den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Times New Roman"/>
                                        <a:cs typeface="Times New Roman"/>
                                      </a:rPr>
                                      <m:t>1 + </m:t>
                                    </m:r>
                                    <m:f>
                                      <m:fPr>
                                        <m:ctrlP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Times New Roman"/>
                                            <a:cs typeface="Times New Roman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ru-RU" sz="24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16 </m:t>
                                        </m:r>
                                        <m:r>
                                          <a:rPr lang="ru-RU" sz="2400" i="1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∗</m:t>
                                        </m:r>
                                        <m:r>
                                          <a:rPr lang="ru-RU" sz="24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 </m:t>
                                        </m:r>
                                        <m:d>
                                          <m:dPr>
                                            <m:ctrlPr>
                                              <a:rPr lang="ru-RU" sz="2400" i="1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/>
                                                <a:cs typeface="Times New Roman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ru-RU" sz="2400"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latin typeface="Cambria Math"/>
                                                <a:ea typeface="Times New Roman"/>
                                                <a:cs typeface="Times New Roman"/>
                                              </a:rPr>
                                              <m:t>1 + 24</m:t>
                                            </m:r>
                                          </m:e>
                                        </m:d>
                                      </m:num>
                                      <m:den>
                                        <m:r>
                                          <a:rPr lang="ru-RU" sz="2400"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latin typeface="Cambria Math"/>
                                            <a:ea typeface="Times New Roman"/>
                                            <a:cs typeface="Times New Roman"/>
                                          </a:rPr>
                                          <m:t>12 × 100 × 2</m:t>
                                        </m:r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Times New Roman"/>
                                    <a:ea typeface="Times New Roman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= 1 </m:t>
                                </m:r>
                                <m:r>
                                  <m:rPr>
                                    <m:nor/>
                                  </m:rPr>
                                  <a:rPr lang="ru-RU" sz="2400" b="0" i="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394</m:t>
                                </m:r>
                                <m:r>
                                  <m:rPr>
                                    <m:nor/>
                                  </m:rP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ru-RU" sz="2400" b="0" i="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871</m:t>
                                </m:r>
                                <m:r>
                                  <m:rPr>
                                    <m:nor/>
                                  </m:rP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,</m:t>
                                </m:r>
                                <m:r>
                                  <m:rPr>
                                    <m:nor/>
                                  </m:rPr>
                                  <a:rPr lang="ru-RU" sz="2400" b="0" i="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79</m:t>
                                </m:r>
                                <m:r>
                                  <m:rPr>
                                    <m:nor/>
                                  </m:rP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 руб.</m:t>
                                </m:r>
                              </m:oMath>
                            </m:oMathPara>
                          </a14:m>
                          <a:endParaRPr kumimoji="0" lang="ru-RU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05183220"/>
                  </p:ext>
                </p:extLst>
              </p:nvPr>
            </p:nvGraphicFramePr>
            <p:xfrm>
              <a:off x="3003939" y="5105401"/>
              <a:ext cx="8128000" cy="10981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8128000"/>
                  </a:tblGrid>
                  <a:tr h="109810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5"/>
                          <a:stretch>
                            <a:fillRect l="-75" t="-556" r="-7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3" name="Прямоугольник 12"/>
          <p:cNvSpPr/>
          <p:nvPr/>
        </p:nvSpPr>
        <p:spPr>
          <a:xfrm>
            <a:off x="2900854" y="627030"/>
            <a:ext cx="72607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ЗАЯВКИ НА ПРЕДОСТАВЛЕНИЕ КРЕДИТА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09567" y="359366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где Р = 1 </a:t>
            </a:r>
            <a:r>
              <a:rPr lang="ru-RU" sz="24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632 </a:t>
            </a:r>
            <a:r>
              <a:rPr lang="ru-RU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000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i</a:t>
            </a:r>
            <a:r>
              <a:rPr lang="en-US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= </a:t>
            </a:r>
            <a:r>
              <a:rPr lang="ru-RU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16 </a:t>
            </a:r>
            <a:r>
              <a:rPr lang="ru-RU" sz="24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%;</a:t>
            </a:r>
            <a:endParaRPr lang="ru-RU" sz="2400" dirty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Т = 24 месяца.</a:t>
            </a:r>
          </a:p>
        </p:txBody>
      </p:sp>
    </p:spTree>
    <p:extLst>
      <p:ext uri="{BB962C8B-B14F-4D97-AF65-F5344CB8AC3E}">
        <p14:creationId xmlns:p14="http://schemas.microsoft.com/office/powerpoint/2010/main" val="211101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t="-1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63" y="-99838"/>
            <a:ext cx="10827940" cy="6957838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900854" y="421251"/>
            <a:ext cx="7441325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609567" y="942340"/>
            <a:ext cx="9412014" cy="19751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81415" y="1945660"/>
            <a:ext cx="726076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10050"/>
              </p:ext>
            </p:extLst>
          </p:nvPr>
        </p:nvGraphicFramePr>
        <p:xfrm>
          <a:off x="2033618" y="768555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900854" y="627030"/>
            <a:ext cx="72607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ЗАЯВКИ НА ПРЕДОСТАВЛЕНИЕ КРЕДИТА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49158" y="1963668"/>
            <a:ext cx="93535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669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ВЫВОД: наш </a:t>
            </a:r>
            <a:r>
              <a:rPr lang="ru-RU" sz="3600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клиент обладает высоким уровнем кредитоспособности, а, следовательно, будет целесообразно выдать ему кредит. </a:t>
            </a:r>
            <a:endParaRPr lang="ru-RU" sz="3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5621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80160" y="21336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75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225</Words>
  <Application>Microsoft Office PowerPoint</Application>
  <PresentationFormat>Широкоэкранный</PresentationFormat>
  <Paragraphs>33</Paragraphs>
  <Slides>10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ЯR</dc:creator>
  <cp:lastModifiedBy>Бош Светлана Владимировна</cp:lastModifiedBy>
  <cp:revision>90</cp:revision>
  <dcterms:created xsi:type="dcterms:W3CDTF">2020-09-08T19:23:05Z</dcterms:created>
  <dcterms:modified xsi:type="dcterms:W3CDTF">2021-03-12T07:59:46Z</dcterms:modified>
</cp:coreProperties>
</file>