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3" r:id="rId8"/>
    <p:sldId id="265" r:id="rId9"/>
    <p:sldId id="262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24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E37B7-3C7C-41DF-86E1-404EB350A32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9FB8-0FF0-498B-8FC3-12FC7F603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994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E37B7-3C7C-41DF-86E1-404EB350A32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9FB8-0FF0-498B-8FC3-12FC7F603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7271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E37B7-3C7C-41DF-86E1-404EB350A32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9FB8-0FF0-498B-8FC3-12FC7F603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370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E37B7-3C7C-41DF-86E1-404EB350A32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9FB8-0FF0-498B-8FC3-12FC7F603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669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E37B7-3C7C-41DF-86E1-404EB350A32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9FB8-0FF0-498B-8FC3-12FC7F603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833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E37B7-3C7C-41DF-86E1-404EB350A32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9FB8-0FF0-498B-8FC3-12FC7F603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794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E37B7-3C7C-41DF-86E1-404EB350A32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9FB8-0FF0-498B-8FC3-12FC7F603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801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E37B7-3C7C-41DF-86E1-404EB350A32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9FB8-0FF0-498B-8FC3-12FC7F603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45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E37B7-3C7C-41DF-86E1-404EB350A32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9FB8-0FF0-498B-8FC3-12FC7F603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638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E37B7-3C7C-41DF-86E1-404EB350A32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9FB8-0FF0-498B-8FC3-12FC7F603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210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E37B7-3C7C-41DF-86E1-404EB350A32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79FB8-0FF0-498B-8FC3-12FC7F603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267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FE37B7-3C7C-41DF-86E1-404EB350A328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79FB8-0FF0-498B-8FC3-12FC7F603C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8182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0763" y="4069670"/>
            <a:ext cx="10036629" cy="2387600"/>
          </a:xfrm>
        </p:spPr>
        <p:txBody>
          <a:bodyPr>
            <a:normAutofit fontScale="90000"/>
          </a:bodyPr>
          <a:lstStyle/>
          <a:p>
            <a:r>
              <a:rPr lang="ru-RU" sz="3200" b="0" i="1" dirty="0" smtClean="0">
                <a:solidFill>
                  <a:srgbClr val="333333"/>
                </a:solidFill>
                <a:effectLst/>
                <a:latin typeface="YS Text"/>
              </a:rPr>
              <a:t/>
            </a:r>
            <a:br>
              <a:rPr lang="ru-RU" sz="3200" b="0" i="1" dirty="0" smtClean="0">
                <a:solidFill>
                  <a:srgbClr val="333333"/>
                </a:solidFill>
                <a:effectLst/>
                <a:latin typeface="YS Text"/>
              </a:rPr>
            </a:br>
            <a:r>
              <a:rPr lang="ru-RU" sz="3200" i="1" dirty="0">
                <a:solidFill>
                  <a:srgbClr val="333333"/>
                </a:solidFill>
                <a:latin typeface="YS Text"/>
              </a:rPr>
              <a:t/>
            </a:r>
            <a:br>
              <a:rPr lang="ru-RU" sz="3200" i="1" dirty="0">
                <a:solidFill>
                  <a:srgbClr val="333333"/>
                </a:solidFill>
                <a:latin typeface="YS Text"/>
              </a:rPr>
            </a:br>
            <a: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  <a:t>«</a:t>
            </a:r>
            <a:r>
              <a:rPr lang="ru-RU" sz="3200" b="1" i="1" dirty="0" smtClean="0">
                <a:solidFill>
                  <a:srgbClr val="FFFF00"/>
                </a:solidFill>
                <a:effectLst/>
                <a:latin typeface="YS Text"/>
              </a:rPr>
              <a:t>Если</a:t>
            </a:r>
            <a: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  <a:t> </a:t>
            </a:r>
            <a:r>
              <a:rPr lang="ru-RU" sz="3200" b="1" i="1" dirty="0" smtClean="0">
                <a:solidFill>
                  <a:srgbClr val="FFFF00"/>
                </a:solidFill>
                <a:effectLst/>
                <a:latin typeface="YS Text"/>
              </a:rPr>
              <a:t>хочешь</a:t>
            </a:r>
            <a: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  <a:t>, </a:t>
            </a:r>
            <a:r>
              <a:rPr lang="ru-RU" sz="3200" b="1" i="1" dirty="0" smtClean="0">
                <a:solidFill>
                  <a:srgbClr val="FFFF00"/>
                </a:solidFill>
                <a:effectLst/>
                <a:latin typeface="YS Text"/>
              </a:rPr>
              <a:t>чтобы</a:t>
            </a:r>
            <a: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  <a:t> </a:t>
            </a:r>
            <a:r>
              <a:rPr lang="ru-RU" sz="3200" b="1" i="1" dirty="0" smtClean="0">
                <a:solidFill>
                  <a:srgbClr val="FFFF00"/>
                </a:solidFill>
                <a:effectLst/>
                <a:latin typeface="YS Text"/>
              </a:rPr>
              <a:t>скорее</a:t>
            </a:r>
            <a: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  <a:t> </a:t>
            </a:r>
            <a:r>
              <a:rPr lang="ru-RU" sz="3200" b="1" i="1" dirty="0" smtClean="0">
                <a:solidFill>
                  <a:srgbClr val="FFFF00"/>
                </a:solidFill>
                <a:effectLst/>
                <a:latin typeface="YS Text"/>
              </a:rPr>
              <a:t>расцвёл</a:t>
            </a:r>
            <a: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  <a:t> </a:t>
            </a:r>
            <a:r>
              <a:rPr lang="ru-RU" sz="3200" b="1" i="1" dirty="0" smtClean="0">
                <a:solidFill>
                  <a:srgbClr val="FFFF00"/>
                </a:solidFill>
                <a:effectLst/>
                <a:latin typeface="YS Text"/>
              </a:rPr>
              <a:t>цветок</a:t>
            </a:r>
            <a: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  <a:t>,           </a:t>
            </a:r>
            <a:r>
              <a:rPr lang="ru-RU" sz="3200" b="1" i="1" dirty="0" smtClean="0">
                <a:solidFill>
                  <a:srgbClr val="FFFF00"/>
                </a:solidFill>
                <a:effectLst/>
                <a:latin typeface="YS Text"/>
              </a:rPr>
              <a:t>не</a:t>
            </a:r>
            <a: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  <a:t> </a:t>
            </a:r>
            <a:r>
              <a:rPr lang="ru-RU" sz="3200" b="1" i="1" dirty="0" smtClean="0">
                <a:solidFill>
                  <a:srgbClr val="FFFF00"/>
                </a:solidFill>
                <a:effectLst/>
                <a:latin typeface="YS Text"/>
              </a:rPr>
              <a:t>нужно</a:t>
            </a:r>
            <a: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  <a:t> насильно развёртывать лепестки, а </a:t>
            </a:r>
            <a:r>
              <a:rPr lang="ru-RU" sz="3200" b="1" i="1" dirty="0" smtClean="0">
                <a:solidFill>
                  <a:srgbClr val="FFFF00"/>
                </a:solidFill>
                <a:effectLst/>
                <a:latin typeface="YS Text"/>
              </a:rPr>
              <a:t>нужно</a:t>
            </a:r>
            <a: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  <a:t> создать условия, </a:t>
            </a:r>
            <a:b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</a:br>
            <a: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  <a:t>при которых он сам распустится».</a:t>
            </a:r>
            <a:b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</a:br>
            <a:r>
              <a:rPr lang="ru-RU" sz="3200" b="0" i="1" dirty="0" smtClean="0">
                <a:solidFill>
                  <a:srgbClr val="FFFF00"/>
                </a:solidFill>
                <a:effectLst/>
                <a:latin typeface="YS Text"/>
              </a:rPr>
              <a:t>                                                   </a:t>
            </a:r>
            <a:r>
              <a:rPr lang="ru-RU" sz="3200" i="1" dirty="0" smtClean="0">
                <a:solidFill>
                  <a:srgbClr val="FFFF00"/>
                </a:solidFill>
                <a:latin typeface="YS Text"/>
              </a:rPr>
              <a:t>Лев Толстой</a:t>
            </a:r>
            <a:endParaRPr lang="ru-RU" sz="3200" i="1" dirty="0">
              <a:solidFill>
                <a:srgbClr val="FFFF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6714" y="2065485"/>
            <a:ext cx="1056545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Организация уроков ФК </a:t>
            </a:r>
          </a:p>
          <a:p>
            <a:pPr algn="ctr"/>
            <a:r>
              <a:rPr lang="ru-RU" sz="54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для </a:t>
            </a:r>
            <a:r>
              <a:rPr lang="ru-RU" sz="54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детей </a:t>
            </a:r>
            <a:r>
              <a:rPr lang="ru-RU" sz="54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ОВЗ и детей - инвалидов</a:t>
            </a:r>
            <a:endParaRPr lang="ru-RU" sz="5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8" name="Picture 4" descr="https://tyumen.er.ru/media/news/August2021/nGchJQl4kLiPXO1KtUI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68" y="206048"/>
            <a:ext cx="4817027" cy="160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31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2477" y="3336925"/>
            <a:ext cx="9578010" cy="2795518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rgbClr val="FFFF00"/>
                </a:solidFill>
              </a:rPr>
              <a:t>Инвалидом, к сожалению, может стать каждый.</a:t>
            </a:r>
            <a:br>
              <a:rPr lang="ru-RU" sz="2800" b="1" i="1" dirty="0" smtClean="0">
                <a:solidFill>
                  <a:srgbClr val="FFFF00"/>
                </a:solidFill>
              </a:rPr>
            </a:br>
            <a:r>
              <a:rPr lang="ru-RU" sz="2800" b="1" i="1" dirty="0" smtClean="0">
                <a:solidFill>
                  <a:srgbClr val="FFFF00"/>
                </a:solidFill>
              </a:rPr>
              <a:t>Инвалид – такой же человек, как и все, </a:t>
            </a:r>
            <a:br>
              <a:rPr lang="ru-RU" sz="2800" b="1" i="1" dirty="0" smtClean="0">
                <a:solidFill>
                  <a:srgbClr val="FFFF00"/>
                </a:solidFill>
              </a:rPr>
            </a:br>
            <a:r>
              <a:rPr lang="ru-RU" sz="2800" b="1" i="1" dirty="0" smtClean="0">
                <a:solidFill>
                  <a:srgbClr val="FFFF00"/>
                </a:solidFill>
              </a:rPr>
              <a:t>только жить ему гораздо труднее, чем здоровому человеку.</a:t>
            </a:r>
            <a:br>
              <a:rPr lang="ru-RU" sz="2800" b="1" i="1" dirty="0" smtClean="0">
                <a:solidFill>
                  <a:srgbClr val="FFFF00"/>
                </a:solidFill>
              </a:rPr>
            </a:br>
            <a:r>
              <a:rPr lang="ru-RU" sz="2800" b="1" i="1" dirty="0" smtClean="0">
                <a:solidFill>
                  <a:srgbClr val="FFFF00"/>
                </a:solidFill>
              </a:rPr>
              <a:t>Инвалид – не приговор, мы вместе на планете.</a:t>
            </a:r>
            <a:br>
              <a:rPr lang="ru-RU" sz="2800" b="1" i="1" dirty="0" smtClean="0">
                <a:solidFill>
                  <a:srgbClr val="FFFF00"/>
                </a:solidFill>
              </a:rPr>
            </a:br>
            <a:r>
              <a:rPr lang="ru-RU" sz="2800" b="1" i="1" dirty="0" smtClean="0">
                <a:solidFill>
                  <a:srgbClr val="FFFF00"/>
                </a:solidFill>
              </a:rPr>
              <a:t>Каждый волен выбирать, чем хочет он заняться,</a:t>
            </a:r>
            <a:br>
              <a:rPr lang="ru-RU" sz="2800" b="1" i="1" dirty="0" smtClean="0">
                <a:solidFill>
                  <a:srgbClr val="FFFF00"/>
                </a:solidFill>
              </a:rPr>
            </a:br>
            <a:r>
              <a:rPr lang="ru-RU" sz="2800" b="1" i="1" dirty="0" smtClean="0">
                <a:solidFill>
                  <a:srgbClr val="FFFF00"/>
                </a:solidFill>
              </a:rPr>
              <a:t>Куда идти, куда летать, и чем же наслаждаться.</a:t>
            </a:r>
            <a:br>
              <a:rPr lang="ru-RU" sz="2800" b="1" i="1" dirty="0" smtClean="0">
                <a:solidFill>
                  <a:srgbClr val="FFFF00"/>
                </a:solidFill>
              </a:rPr>
            </a:br>
            <a:r>
              <a:rPr lang="ru-RU" sz="2800" b="1" i="1" dirty="0" smtClean="0">
                <a:solidFill>
                  <a:srgbClr val="FFFF00"/>
                </a:solidFill>
              </a:rPr>
              <a:t>Так пусть же каждый новый день несёт в себе участье, </a:t>
            </a:r>
            <a:br>
              <a:rPr lang="ru-RU" sz="2800" b="1" i="1" dirty="0" smtClean="0">
                <a:solidFill>
                  <a:srgbClr val="FFFF00"/>
                </a:solidFill>
              </a:rPr>
            </a:br>
            <a:r>
              <a:rPr lang="ru-RU" sz="2800" b="1" i="1" dirty="0" smtClean="0">
                <a:solidFill>
                  <a:srgbClr val="FFFF00"/>
                </a:solidFill>
              </a:rPr>
              <a:t>Поддержку жизни на земле, добро, любовь и счастье!</a:t>
            </a:r>
            <a:endParaRPr lang="ru-RU" sz="2800" b="1" i="1" dirty="0">
              <a:solidFill>
                <a:srgbClr val="FFFF00"/>
              </a:solidFill>
            </a:endParaRPr>
          </a:p>
        </p:txBody>
      </p:sp>
      <p:pic>
        <p:nvPicPr>
          <p:cNvPr id="2050" name="Picture 2" descr="https://cdt-eldorado.ru/upload/images/%D0%BE%D1%84%D0%BE%D1%80%D0%BC%D0%BB%D0%B5%D0%BD%D0%B8%D0%B5%20%D1%81%D0%B0%D0%B9%D1%82%D0%B0/1df9f7582df6ee8fc0d41ab35dc54b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09" y="149087"/>
            <a:ext cx="9525000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491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2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80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94166" y="109331"/>
            <a:ext cx="10425286" cy="24314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АДАПТИВНАЯ ФИЗИЧЕСКАЯ КУЛЬТУРА </a:t>
            </a:r>
          </a:p>
          <a:p>
            <a:pPr algn="ctr"/>
            <a:r>
              <a:rPr lang="ru-RU" sz="3600" b="1" i="1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</a:t>
            </a:r>
            <a:r>
              <a:rPr lang="ru-RU" sz="3600" b="1" i="1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аправлена на реабилитацию «особых» детей </a:t>
            </a:r>
          </a:p>
          <a:p>
            <a:pPr algn="ctr"/>
            <a:r>
              <a:rPr lang="ru-RU" sz="3600" b="1" i="1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 их включение </a:t>
            </a:r>
          </a:p>
          <a:p>
            <a:pPr algn="ctr"/>
            <a:r>
              <a:rPr lang="ru-RU" sz="3600" b="1" i="1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 здоровую социальную среду.</a:t>
            </a:r>
            <a:endParaRPr lang="ru-RU" sz="3600" b="1" i="1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54" y="2668653"/>
            <a:ext cx="5075237" cy="38064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669" y="2668653"/>
            <a:ext cx="5188231" cy="3891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74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38763" y="149235"/>
            <a:ext cx="7614713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СРЕДСТВА  АФК:</a:t>
            </a:r>
          </a:p>
          <a:p>
            <a:r>
              <a:rPr lang="ru-RU" sz="3200" b="1" i="1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1.Физические упражнения;</a:t>
            </a:r>
          </a:p>
          <a:p>
            <a:r>
              <a:rPr lang="ru-RU" sz="3200" b="1" i="1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 Естественные природные факторы;</a:t>
            </a:r>
          </a:p>
          <a:p>
            <a:r>
              <a:rPr lang="ru-RU" sz="3200" b="1" i="1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 Гигиенические факторы.</a:t>
            </a:r>
            <a:endParaRPr lang="ru-RU" sz="3200" b="1" i="1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0528" y="2960375"/>
            <a:ext cx="7978463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5400" b="1" i="1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МЕТОДЫ И ПРИЕМЫ АФК</a:t>
            </a:r>
          </a:p>
          <a:p>
            <a:pPr algn="ctr"/>
            <a:r>
              <a:rPr lang="ru-RU" sz="2800" b="1" i="1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Упражнения на различные мышечные группы </a:t>
            </a:r>
          </a:p>
          <a:p>
            <a:pPr algn="ctr"/>
            <a:r>
              <a:rPr lang="ru-RU" sz="2800" b="1" i="1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 развитие двигательных качеств, игры, </a:t>
            </a:r>
          </a:p>
          <a:p>
            <a:pPr algn="ctr"/>
            <a:r>
              <a:rPr lang="ru-RU" sz="2800" b="1" i="1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элементы спорта, </a:t>
            </a:r>
          </a:p>
          <a:p>
            <a:pPr algn="ctr"/>
            <a:r>
              <a:rPr lang="ru-RU" sz="2800" b="1" i="1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приёмы дыхательной гимнастики и релаксации</a:t>
            </a:r>
            <a:endParaRPr lang="ru-RU" sz="2800" b="1" i="1" cap="none" spc="0" dirty="0" smtClean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5400" b="1" i="1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91" y="522994"/>
            <a:ext cx="3327332" cy="5915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01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FFFF00"/>
                </a:solidFill>
              </a:rPr>
              <a:t>Подвижные игры для детей с ОВЗ и инвалидов дозируются, исходя из их функционального состояния</a:t>
            </a:r>
            <a:endParaRPr lang="ru-RU" b="1" i="1" dirty="0">
              <a:solidFill>
                <a:srgbClr val="FFFF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78809" y="1862439"/>
            <a:ext cx="3865199" cy="28958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47100"/>
            <a:ext cx="3329883" cy="28111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011" y="2802835"/>
            <a:ext cx="4462669" cy="305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89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FFFF00"/>
                </a:solidFill>
              </a:rPr>
              <a:t/>
            </a:r>
            <a:br>
              <a:rPr lang="ru-RU" b="1" i="1" dirty="0" smtClean="0">
                <a:solidFill>
                  <a:srgbClr val="FFFF00"/>
                </a:solidFill>
              </a:rPr>
            </a:br>
            <a:r>
              <a:rPr lang="ru-RU" b="1" i="1" dirty="0" smtClean="0">
                <a:solidFill>
                  <a:srgbClr val="FFFF00"/>
                </a:solidFill>
              </a:rPr>
              <a:t>ШКОЛЬНИКИ С ОВЗ, </a:t>
            </a:r>
            <a:br>
              <a:rPr lang="ru-RU" b="1" i="1" dirty="0" smtClean="0">
                <a:solidFill>
                  <a:srgbClr val="FFFF00"/>
                </a:solidFill>
              </a:rPr>
            </a:br>
            <a:r>
              <a:rPr lang="ru-RU" b="1" i="1" dirty="0" smtClean="0">
                <a:solidFill>
                  <a:srgbClr val="FFFF00"/>
                </a:solidFill>
              </a:rPr>
              <a:t>ТАКЖЕ, КАК И ОБЫЧНЫЕ ДЕТИ, </a:t>
            </a:r>
            <a:br>
              <a:rPr lang="ru-RU" b="1" i="1" dirty="0" smtClean="0">
                <a:solidFill>
                  <a:srgbClr val="FFFF00"/>
                </a:solidFill>
              </a:rPr>
            </a:br>
            <a:r>
              <a:rPr lang="ru-RU" b="1" i="1" dirty="0" smtClean="0">
                <a:solidFill>
                  <a:srgbClr val="FFFF00"/>
                </a:solidFill>
              </a:rPr>
              <a:t>ОСТРО НУЖДАЮТСЯ </a:t>
            </a:r>
            <a:br>
              <a:rPr lang="ru-RU" b="1" i="1" dirty="0" smtClean="0">
                <a:solidFill>
                  <a:srgbClr val="FFFF00"/>
                </a:solidFill>
              </a:rPr>
            </a:br>
            <a:r>
              <a:rPr lang="ru-RU" b="1" i="1" dirty="0" smtClean="0">
                <a:solidFill>
                  <a:srgbClr val="FFFF00"/>
                </a:solidFill>
              </a:rPr>
              <a:t>В ПОВЫШЕНИИ ДВИГАТЕЛЬНОЙ АКТИВНОСТИ.</a:t>
            </a:r>
            <a:endParaRPr lang="ru-RU" b="1" i="1" dirty="0">
              <a:solidFill>
                <a:srgbClr val="FFFF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329" y="2705436"/>
            <a:ext cx="4782741" cy="35831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1044" y="2705436"/>
            <a:ext cx="5157075" cy="355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0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rgbClr val="FFFF00"/>
                </a:solidFill>
              </a:rPr>
              <a:t>ОСНОВНЫЕ ПРИНЦИПЫ РАБОТЫ </a:t>
            </a:r>
            <a:br>
              <a:rPr lang="ru-RU" b="1" i="1" dirty="0" smtClean="0">
                <a:solidFill>
                  <a:srgbClr val="FFFF00"/>
                </a:solidFill>
              </a:rPr>
            </a:br>
            <a:r>
              <a:rPr lang="ru-RU" b="1" i="1" dirty="0" smtClean="0">
                <a:solidFill>
                  <a:srgbClr val="FFFF00"/>
                </a:solidFill>
              </a:rPr>
              <a:t>С ДЕТЬМИ ОВЗ И ДЕТЬМИ - ИНВАЛИДАМИ</a:t>
            </a:r>
            <a:endParaRPr lang="ru-RU" b="1" i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3600" b="1" i="1" dirty="0" smtClean="0">
                <a:solidFill>
                  <a:srgbClr val="FFFF00"/>
                </a:solidFill>
                <a:latin typeface="+mj-lt"/>
              </a:rPr>
              <a:t>Индивидуализация;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600" b="1" i="1" dirty="0" smtClean="0">
                <a:solidFill>
                  <a:srgbClr val="FFFF00"/>
                </a:solidFill>
                <a:latin typeface="+mj-lt"/>
              </a:rPr>
              <a:t>Компенсаторная направленность;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600" b="1" i="1" dirty="0" smtClean="0">
                <a:solidFill>
                  <a:srgbClr val="FFFF00"/>
                </a:solidFill>
                <a:latin typeface="+mj-lt"/>
              </a:rPr>
              <a:t>Учёт возрастных особенностей;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600" b="1" i="1" dirty="0" smtClean="0">
                <a:solidFill>
                  <a:srgbClr val="FFFF00"/>
                </a:solidFill>
                <a:latin typeface="+mj-lt"/>
              </a:rPr>
              <a:t>Адекватность;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600" b="1" i="1" dirty="0" smtClean="0">
                <a:solidFill>
                  <a:srgbClr val="FFFF00"/>
                </a:solidFill>
                <a:latin typeface="+mj-lt"/>
              </a:rPr>
              <a:t>Оптимальность;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600" b="1" i="1" dirty="0" smtClean="0">
                <a:solidFill>
                  <a:srgbClr val="FFFF00"/>
                </a:solidFill>
                <a:latin typeface="+mj-lt"/>
              </a:rPr>
              <a:t>Вариативность;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600" b="1" i="1" dirty="0" smtClean="0">
                <a:solidFill>
                  <a:srgbClr val="FFFF00"/>
                </a:solidFill>
                <a:latin typeface="+mj-lt"/>
              </a:rPr>
              <a:t>Приоритетная роль микросоциума.</a:t>
            </a:r>
            <a:endParaRPr lang="ru-RU" sz="3600" b="1" i="1" dirty="0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00244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7254"/>
            <a:ext cx="10515600" cy="1325563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FFFF00"/>
                </a:solidFill>
              </a:rPr>
              <a:t>ПРЕИМУЩЕСТВА ИНКЛЮЗИИ:</a:t>
            </a:r>
            <a:endParaRPr lang="ru-RU" b="1" i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140" y="994948"/>
            <a:ext cx="11539331" cy="4351338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rgbClr val="FFFF00"/>
                </a:solidFill>
                <a:latin typeface="+mj-lt"/>
              </a:rPr>
              <a:t>Более высокий уровень социального взаимодействия;</a:t>
            </a:r>
          </a:p>
          <a:p>
            <a:r>
              <a:rPr lang="ru-RU" sz="4000" b="1" i="1" dirty="0" smtClean="0">
                <a:solidFill>
                  <a:srgbClr val="FFFF00"/>
                </a:solidFill>
                <a:latin typeface="+mj-lt"/>
              </a:rPr>
              <a:t>Социальная компетенция и навыки коммуникации;</a:t>
            </a:r>
          </a:p>
          <a:p>
            <a:r>
              <a:rPr lang="ru-RU" sz="4000" b="1" i="1" dirty="0" smtClean="0">
                <a:solidFill>
                  <a:srgbClr val="FFFF00"/>
                </a:solidFill>
                <a:latin typeface="+mj-lt"/>
              </a:rPr>
              <a:t>Улучшение навыков;</a:t>
            </a:r>
          </a:p>
          <a:p>
            <a:r>
              <a:rPr lang="ru-RU" sz="4000" b="1" i="1" dirty="0" smtClean="0">
                <a:solidFill>
                  <a:srgbClr val="FFFF00"/>
                </a:solidFill>
                <a:latin typeface="+mj-lt"/>
              </a:rPr>
              <a:t>Социальное принятие детей «особенных» детей;</a:t>
            </a:r>
          </a:p>
          <a:p>
            <a:r>
              <a:rPr lang="ru-RU" sz="4000" b="1" i="1" dirty="0" smtClean="0">
                <a:solidFill>
                  <a:srgbClr val="FFFF00"/>
                </a:solidFill>
                <a:latin typeface="+mj-lt"/>
              </a:rPr>
              <a:t>Дружба между детьми.</a:t>
            </a:r>
            <a:endParaRPr lang="ru-RU" sz="4000" b="1" i="1" dirty="0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452" y="4870173"/>
            <a:ext cx="12281452" cy="1967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1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145</Words>
  <Application>Microsoft Office PowerPoint</Application>
  <PresentationFormat>Широкоэкранный</PresentationFormat>
  <Paragraphs>34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Wingdings</vt:lpstr>
      <vt:lpstr>YS Text</vt:lpstr>
      <vt:lpstr>Тема Office</vt:lpstr>
      <vt:lpstr>  «Если хочешь, чтобы скорее расцвёл цветок,           не нужно насильно развёртывать лепестки, а нужно создать условия,  при которых он сам распустится».                                                    Лев Толстой</vt:lpstr>
      <vt:lpstr>Инвалидом, к сожалению, может стать каждый. Инвалид – такой же человек, как и все,  только жить ему гораздо труднее, чем здоровому человеку. Инвалид – не приговор, мы вместе на планете. Каждый волен выбирать, чем хочет он заняться, Куда идти, куда летать, и чем же наслаждаться. Так пусть же каждый новый день несёт в себе участье,  Поддержку жизни на земле, добро, любовь и счастье!</vt:lpstr>
      <vt:lpstr>Презентация PowerPoint</vt:lpstr>
      <vt:lpstr>   </vt:lpstr>
      <vt:lpstr>Презентация PowerPoint</vt:lpstr>
      <vt:lpstr>Подвижные игры для детей с ОВЗ и инвалидов дозируются, исходя из их функционального состояния</vt:lpstr>
      <vt:lpstr> ШКОЛЬНИКИ С ОВЗ,  ТАКЖЕ, КАК И ОБЫЧНЫЕ ДЕТИ,  ОСТРО НУЖДАЮТСЯ  В ПОВЫШЕНИИ ДВИГАТЕЛЬНОЙ АКТИВНОСТИ.</vt:lpstr>
      <vt:lpstr>ОСНОВНЫЕ ПРИНЦИПЫ РАБОТЫ  С ДЕТЬМИ ОВЗ И ДЕТЬМИ - ИНВАЛИДАМИ</vt:lpstr>
      <vt:lpstr>ПРЕИМУЩЕСТВА ИНКЛЮЗИИ: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«Если хочешь, чтобы скорее расцвёл цветок, не нужно насильно развёртывать лепестки, а нужно создать условия,  при которых он сам распустится».                                                    Лев Толстой</dc:title>
  <dc:creator>ttgtandrey2006@gmail.com</dc:creator>
  <cp:lastModifiedBy>ttgtandrey2006@gmail.com</cp:lastModifiedBy>
  <cp:revision>16</cp:revision>
  <dcterms:created xsi:type="dcterms:W3CDTF">2024-02-06T16:58:27Z</dcterms:created>
  <dcterms:modified xsi:type="dcterms:W3CDTF">2024-02-07T03:37:35Z</dcterms:modified>
</cp:coreProperties>
</file>