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wdp" ContentType="image/vnd.ms-photo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"/>
  </p:notesMasterIdLst>
  <p:sldIdLst>
    <p:sldId id="256" r:id="rId3"/>
    <p:sldId id="257" r:id="rId5"/>
    <p:sldId id="259" r:id="rId6"/>
    <p:sldId id="272" r:id="rId7"/>
    <p:sldId id="258" r:id="rId8"/>
    <p:sldId id="260" r:id="rId9"/>
    <p:sldId id="273" r:id="rId10"/>
    <p:sldId id="270" r:id="rId11"/>
    <p:sldId id="266" r:id="rId12"/>
    <p:sldId id="267" r:id="rId13"/>
    <p:sldId id="268" r:id="rId14"/>
    <p:sldId id="274" r:id="rId15"/>
    <p:sldId id="269" r:id="rId16"/>
    <p:sldId id="262" r:id="rId17"/>
    <p:sldId id="276" r:id="rId18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219" autoAdjust="0"/>
    <p:restoredTop sz="94660"/>
  </p:normalViewPr>
  <p:slideViewPr>
    <p:cSldViewPr snapToGrid="0">
      <p:cViewPr>
        <p:scale>
          <a:sx n="75" d="100"/>
          <a:sy n="75" d="100"/>
        </p:scale>
        <p:origin x="1454" y="58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1" Type="http://schemas.openxmlformats.org/officeDocument/2006/relationships/tableStyles" Target="tableStyles.xml"/><Relationship Id="rId20" Type="http://schemas.openxmlformats.org/officeDocument/2006/relationships/viewProps" Target="viewProps.xml"/><Relationship Id="rId2" Type="http://schemas.openxmlformats.org/officeDocument/2006/relationships/theme" Target="theme/theme1.xml"/><Relationship Id="rId19" Type="http://schemas.openxmlformats.org/officeDocument/2006/relationships/presProps" Target="presProps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6D652B2-8C6E-419B-8E93-813F678ADC08}" type="datetimeFigureOut">
              <a:rPr lang="ru-RU" smtClean="0"/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6C6DC3D-C717-495C-B489-C044A339A551}" type="slidenum">
              <a:rPr lang="ru-RU" smtClean="0"/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9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Замещающий образ слайда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Замещающий текст 2"/>
          <p:cNvSpPr>
            <a:spLocks noGrp="1"/>
          </p:cNvSpPr>
          <p:nvPr>
            <p:ph type="body" idx="3"/>
          </p:nvPr>
        </p:nvSpPr>
        <p:spPr/>
        <p:txBody>
          <a:bodyPr/>
          <a:p>
            <a:endParaRPr lang="ru-RU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Замещающий образ слайда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Замещающий текст 2"/>
          <p:cNvSpPr>
            <a:spLocks noGrp="1"/>
          </p:cNvSpPr>
          <p:nvPr>
            <p:ph type="body" idx="3"/>
          </p:nvPr>
        </p:nvSpPr>
        <p:spPr/>
        <p:txBody>
          <a:bodyPr/>
          <a:p>
            <a:endParaRPr lang="ru-RU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Замещающий образ слайда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Замещающий текст 2"/>
          <p:cNvSpPr>
            <a:spLocks noGrp="1"/>
          </p:cNvSpPr>
          <p:nvPr>
            <p:ph type="body" idx="3"/>
          </p:nvPr>
        </p:nvSpPr>
        <p:spPr/>
        <p:txBody>
          <a:bodyPr/>
          <a:p>
            <a:endParaRPr lang="ru-RU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38CAEC-C691-4A8B-A069-AC36AE64A8F4}" type="datetimeFigureOut">
              <a:rPr lang="ru-RU" smtClean="0"/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6B588E-8E7D-4F1B-B99D-1EE8F0BB2543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38CAEC-C691-4A8B-A069-AC36AE64A8F4}" type="datetimeFigureOut">
              <a:rPr lang="ru-RU" smtClean="0"/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6B588E-8E7D-4F1B-B99D-1EE8F0BB2543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38CAEC-C691-4A8B-A069-AC36AE64A8F4}" type="datetimeFigureOut">
              <a:rPr lang="ru-RU" smtClean="0"/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6B588E-8E7D-4F1B-B99D-1EE8F0BB2543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38CAEC-C691-4A8B-A069-AC36AE64A8F4}" type="datetimeFigureOut">
              <a:rPr lang="ru-RU" smtClean="0"/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6B588E-8E7D-4F1B-B99D-1EE8F0BB2543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38CAEC-C691-4A8B-A069-AC36AE64A8F4}" type="datetimeFigureOut">
              <a:rPr lang="ru-RU" smtClean="0"/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6B588E-8E7D-4F1B-B99D-1EE8F0BB2543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38CAEC-C691-4A8B-A069-AC36AE64A8F4}" type="datetimeFigureOut">
              <a:rPr lang="ru-RU" smtClean="0"/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6B588E-8E7D-4F1B-B99D-1EE8F0BB2543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38CAEC-C691-4A8B-A069-AC36AE64A8F4}" type="datetimeFigureOut">
              <a:rPr lang="ru-RU" smtClean="0"/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6B588E-8E7D-4F1B-B99D-1EE8F0BB2543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38CAEC-C691-4A8B-A069-AC36AE64A8F4}" type="datetimeFigureOut">
              <a:rPr lang="ru-RU" smtClean="0"/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6B588E-8E7D-4F1B-B99D-1EE8F0BB2543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38CAEC-C691-4A8B-A069-AC36AE64A8F4}" type="datetimeFigureOut">
              <a:rPr lang="ru-RU" smtClean="0"/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6B588E-8E7D-4F1B-B99D-1EE8F0BB2543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38CAEC-C691-4A8B-A069-AC36AE64A8F4}" type="datetimeFigureOut">
              <a:rPr lang="ru-RU" smtClean="0"/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6B588E-8E7D-4F1B-B99D-1EE8F0BB2543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38CAEC-C691-4A8B-A069-AC36AE64A8F4}" type="datetimeFigureOut">
              <a:rPr lang="ru-RU" smtClean="0"/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6B588E-8E7D-4F1B-B99D-1EE8F0BB2543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38CAEC-C691-4A8B-A069-AC36AE64A8F4}" type="datetimeFigureOut">
              <a:rPr lang="ru-RU" smtClean="0"/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56B588E-8E7D-4F1B-B99D-1EE8F0BB2543}" type="slidenum">
              <a:rPr lang="ru-RU" smtClean="0"/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7" Type="http://schemas.openxmlformats.org/officeDocument/2006/relationships/notesSlide" Target="../notesSlides/notesSlide1.xml"/><Relationship Id="rId6" Type="http://schemas.openxmlformats.org/officeDocument/2006/relationships/slideLayout" Target="../slideLayouts/slideLayout1.xml"/><Relationship Id="rId5" Type="http://schemas.microsoft.com/office/2007/relationships/hdphoto" Target="../media/image5.wdp"/><Relationship Id="rId4" Type="http://schemas.openxmlformats.org/officeDocument/2006/relationships/image" Target="../media/image4.png"/><Relationship Id="rId3" Type="http://schemas.microsoft.com/office/2007/relationships/hdphoto" Target="../media/image3.wdp"/><Relationship Id="rId2" Type="http://schemas.openxmlformats.org/officeDocument/2006/relationships/image" Target="../media/image2.png"/><Relationship Id="rId1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2.x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7.jpeg"/><Relationship Id="rId1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9.png"/><Relationship Id="rId1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0.jpeg"/></Relationships>
</file>

<file path=ppt/slides/_rels/slide6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7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1.png"/><Relationship Id="rId1" Type="http://schemas.openxmlformats.org/officeDocument/2006/relationships/image" Target="../media/image16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3.x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7.jpeg"/><Relationship Id="rId1" Type="http://schemas.openxmlformats.org/officeDocument/2006/relationships/image" Target="../media/image1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8.png"/><Relationship Id="rId1" Type="http://schemas.openxmlformats.org/officeDocument/2006/relationships/image" Target="../media/image1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9.jpeg"/><Relationship Id="rId1" Type="http://schemas.openxmlformats.org/officeDocument/2006/relationships/image" Target="../media/image14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20.jpeg"/><Relationship Id="rId1" Type="http://schemas.openxmlformats.org/officeDocument/2006/relationships/image" Target="../media/image15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1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Замещающая рамка рисунка 10" descr="xufje8qgohz1d48meouirk7eywbkc3e5"/>
          <p:cNvPicPr>
            <a:picLocks noChangeAspect="1"/>
          </p:cNvPicPr>
          <p:nvPr/>
        </p:nvPicPr>
        <p:blipFill>
          <a:blip r:embed="rId1"/>
          <a:srcRect t="18766" b="16186"/>
          <a:stretch>
            <a:fillRect/>
          </a:stretch>
        </p:blipFill>
        <p:spPr>
          <a:xfrm>
            <a:off x="-229" y="-137"/>
            <a:ext cx="2245589" cy="1230079"/>
          </a:xfrm>
          <a:prstGeom prst="rect">
            <a:avLst/>
          </a:prstGeom>
          <a:solidFill>
            <a:srgbClr val="E7E6E6"/>
          </a:solidFill>
        </p:spPr>
      </p:pic>
      <p:sp>
        <p:nvSpPr>
          <p:cNvPr id="6" name="Текстовое поле 5"/>
          <p:cNvSpPr txBox="1"/>
          <p:nvPr/>
        </p:nvSpPr>
        <p:spPr>
          <a:xfrm>
            <a:off x="964565" y="1527810"/>
            <a:ext cx="8113395" cy="1445260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Aft>
                <a:spcPct val="0"/>
              </a:spcAft>
            </a:pPr>
            <a:r>
              <a:rPr lang="ru-RU" sz="4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Научите детей главному! </a:t>
            </a:r>
            <a:endParaRPr lang="ru-RU" sz="4400" b="1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Aft>
                <a:spcPct val="0"/>
              </a:spcAft>
            </a:pPr>
            <a:r>
              <a:rPr lang="ru-RU" sz="4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Технология спасения жизни</a:t>
            </a:r>
            <a:endParaRPr lang="ru-RU" sz="4400" b="1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387850" y="5558155"/>
            <a:ext cx="4756150" cy="119888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Обучение детей навыкам спасения жизни — важный шаг к их безопасности</a:t>
            </a:r>
            <a:endParaRPr lang="ru-RU" sz="2400" dirty="0"/>
          </a:p>
        </p:txBody>
      </p:sp>
      <p:sp>
        <p:nvSpPr>
          <p:cNvPr id="2" name="Текстовое поле 1"/>
          <p:cNvSpPr txBox="1"/>
          <p:nvPr/>
        </p:nvSpPr>
        <p:spPr>
          <a:xfrm>
            <a:off x="6029960" y="4653915"/>
            <a:ext cx="3048000" cy="64516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p>
            <a:pPr algn="ctr"/>
            <a:r>
              <a:rPr lang="ru-RU" altLang="en-US">
                <a:latin typeface="Times New Roman" panose="02020603050405020304" pitchFamily="18" charset="0"/>
                <a:cs typeface="Times New Roman" panose="02020603050405020304" pitchFamily="18" charset="0"/>
              </a:rPr>
              <a:t>Выполнила: Кашуркина Наталья Ивановна</a:t>
            </a:r>
            <a:endParaRPr lang="ru-RU" alt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 descr="https://sun9-6.userapi.com/s/v1/ig2/pnqSW38tgs6jZ_qo7JzCO-_FEhXkzmh8ouTPgP1nrrJpL3cwBdWHB7ro-2mX7TTVaECmT9NjPygyaU6KLEPOHt-g.jpg?quality=96&amp;as=32x32,48x48,72x72,108x108,160x160,240x240,360x360,480x480,540x540,585x585&amp;from=bu&amp;u=v9k-UC0-3bEVyDc8dtbuglA0jG3ao296r5Vrh0i7FPI&amp;cs=585x585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26" b="100000" l="684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-1" b="3139"/>
          <a:stretch>
            <a:fillRect/>
          </a:stretch>
        </p:blipFill>
        <p:spPr bwMode="auto">
          <a:xfrm>
            <a:off x="6" y="3095428"/>
            <a:ext cx="3973818" cy="37621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https://sun9-11.userapi.com/s/v1/ig2/RwhBwoQoKqqfCCA9kDJ5wJCYuk5xXObyJ2HNLPdrLaXkpnSwvnOnImeTvzU8Gi7rwO_OPvBkokiSjHqoXR0MEy2l.jpg?quality=95&amp;as=32x32,48x48,72x72,108x108,160x160,240x240,360x360,480x480,540x540,640x640,720x720,1080x1080&amp;from=bu&amp;u=k5wrQYKFwjjZPTR98Vk7Pp4HZ8-z1oSdukAzb9xrh8U&amp;cs=807x807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9630" b="64352" l="60741" r="95741">
                        <a14:foregroundMark x1="80278" y1="57037" x2="80278" y2="57037"/>
                        <a14:foregroundMark x1="76204" y1="57037" x2="76204" y2="57037"/>
                        <a14:foregroundMark x1="73889" y1="54722" x2="73889" y2="54722"/>
                        <a14:foregroundMark x1="69167" y1="55370" x2="69167" y2="55370"/>
                        <a14:foregroundMark x1="68796" y1="54352" x2="68796" y2="54352"/>
                        <a14:foregroundMark x1="68148" y1="54352" x2="68148" y2="54352"/>
                        <a14:foregroundMark x1="64722" y1="54352" x2="64722" y2="54352"/>
                        <a14:foregroundMark x1="67130" y1="58056" x2="67130" y2="58056"/>
                        <a14:foregroundMark x1="64444" y1="57407" x2="64444" y2="57407"/>
                        <a14:foregroundMark x1="69167" y1="57407" x2="69167" y2="57407"/>
                        <a14:foregroundMark x1="70833" y1="58704" x2="70833" y2="5870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60772" t="22531" r="4266" b="35970"/>
          <a:stretch>
            <a:fillRect/>
          </a:stretch>
        </p:blipFill>
        <p:spPr bwMode="auto">
          <a:xfrm>
            <a:off x="2539701" y="5558205"/>
            <a:ext cx="983597" cy="116752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600960" y="593166"/>
            <a:ext cx="6350000" cy="24949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Bef>
                <a:spcPts val="200"/>
              </a:spcBef>
              <a:spcAft>
                <a:spcPts val="2250"/>
              </a:spcAft>
            </a:pPr>
            <a:r>
              <a:rPr lang="ru-RU" sz="3200" b="1" spc="85" dirty="0">
                <a:solidFill>
                  <a:srgbClr val="24337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Цель</a:t>
            </a:r>
            <a:endParaRPr lang="ru-RU" sz="3200" b="1" dirty="0">
              <a:solidFill>
                <a:srgbClr val="1F4D78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1125"/>
              </a:spcAft>
            </a:pPr>
            <a:r>
              <a:rPr lang="ru-RU" sz="2400" dirty="0">
                <a:solidFill>
                  <a:srgbClr val="2B2B2B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Сформировать у детей моторные автоматические навыки безопасного поведения при угрозе и возникновении чрезвычайной ситуации.</a:t>
            </a:r>
            <a:endParaRPr lang="ru-RU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808170" y="3527538"/>
            <a:ext cx="8142790" cy="26301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Bef>
                <a:spcPts val="2250"/>
              </a:spcBef>
              <a:spcAft>
                <a:spcPts val="2250"/>
              </a:spcAft>
            </a:pPr>
            <a:r>
              <a:rPr lang="ru-RU" sz="3200" b="1" spc="85" dirty="0" smtClean="0">
                <a:solidFill>
                  <a:srgbClr val="24337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Уникальность</a:t>
            </a:r>
            <a:endParaRPr lang="ru-RU" sz="32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1125"/>
              </a:spcAft>
            </a:pPr>
            <a:r>
              <a:rPr lang="ru-RU" sz="2400" dirty="0">
                <a:solidFill>
                  <a:srgbClr val="2B2B2B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Впервые дети не учат правила поведения, а примеряют на себя роли, которые помогут им выжить в </a:t>
            </a:r>
            <a:r>
              <a:rPr lang="ru-RU" sz="2400" dirty="0" smtClean="0">
                <a:solidFill>
                  <a:srgbClr val="2B2B2B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чрезвычайных ситуациях.</a:t>
            </a:r>
            <a:endParaRPr lang="ru-RU" sz="24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1125"/>
              </a:spcAft>
            </a:pPr>
            <a:endParaRPr lang="ru-RU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Замещающая рамка рисунка 10" descr="xufje8qgohz1d48meouirk7eywbkc3e5"/>
          <p:cNvPicPr>
            <a:picLocks noChangeAspect="1"/>
          </p:cNvPicPr>
          <p:nvPr/>
        </p:nvPicPr>
        <p:blipFill>
          <a:blip r:embed="rId1"/>
          <a:srcRect t="18766" b="16186"/>
          <a:stretch>
            <a:fillRect/>
          </a:stretch>
        </p:blipFill>
        <p:spPr>
          <a:xfrm>
            <a:off x="142011" y="269423"/>
            <a:ext cx="2245589" cy="1230079"/>
          </a:xfrm>
          <a:prstGeom prst="rect">
            <a:avLst/>
          </a:prstGeom>
          <a:solidFill>
            <a:srgbClr val="E7E6E6"/>
          </a:solidFill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29409" y="1854783"/>
            <a:ext cx="8592379" cy="157414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107000"/>
              </a:lnSpc>
              <a:spcBef>
                <a:spcPts val="2250"/>
              </a:spcBef>
              <a:spcAft>
                <a:spcPts val="2250"/>
              </a:spcAft>
              <a:buFont typeface="Wingdings" panose="05000000000000000000" pitchFamily="2" charset="2"/>
              <a:buChar char="§"/>
            </a:pPr>
            <a:r>
              <a:rPr lang="ru-RU" dirty="0" smtClean="0">
                <a:solidFill>
                  <a:srgbClr val="2B2B2B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Сейчас </a:t>
            </a:r>
            <a:r>
              <a:rPr lang="ru-RU" dirty="0">
                <a:solidFill>
                  <a:srgbClr val="2B2B2B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 детских садах проводятся бессистемные единичные акции и проекты по вопросам безопасности (беседы,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изучение правил и инструкций, </a:t>
            </a:r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знакомство 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 </a:t>
            </a:r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огнетушителем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примерка формы пожарного</a:t>
            </a:r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тушение «огня» понарошку, проведение плановых эвакуаций </a:t>
            </a:r>
            <a:r>
              <a:rPr lang="ru-RU" dirty="0" smtClean="0">
                <a:solidFill>
                  <a:srgbClr val="2B2B2B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), </a:t>
            </a:r>
            <a:r>
              <a:rPr lang="ru-RU" dirty="0">
                <a:solidFill>
                  <a:srgbClr val="2B2B2B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что в реальной стрессовой ситуации не поможет спасти </a:t>
            </a:r>
            <a:r>
              <a:rPr lang="ru-RU" dirty="0" smtClean="0">
                <a:solidFill>
                  <a:srgbClr val="2B2B2B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жизнь.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                                                              </a:t>
            </a:r>
            <a:endParaRPr lang="ru-RU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1"/>
          <a:srcRect l="32889" t="39774" r="41995" b="30091"/>
          <a:stretch>
            <a:fillRect/>
          </a:stretch>
        </p:blipFill>
        <p:spPr>
          <a:xfrm>
            <a:off x="813619" y="4176128"/>
            <a:ext cx="3082871" cy="2080592"/>
          </a:xfrm>
          <a:prstGeom prst="rect">
            <a:avLst/>
          </a:prstGeom>
        </p:spPr>
      </p:pic>
      <p:pic>
        <p:nvPicPr>
          <p:cNvPr id="6146" name="Picture 2" descr="https://xn--80aqthc.xn--d1acj3b/img/1692954754-%20now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52043" y="4113847"/>
            <a:ext cx="3109376" cy="21175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1953501" y="6320271"/>
            <a:ext cx="5525146" cy="451869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Такой подход не  учит детей спасаться</a:t>
            </a:r>
            <a:endParaRPr lang="ru-RU" sz="2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3"/>
          <p:cNvSpPr>
            <a:spLocks noChangeArrowheads="1"/>
          </p:cNvSpPr>
          <p:nvPr/>
        </p:nvSpPr>
        <p:spPr bwMode="auto">
          <a:xfrm>
            <a:off x="110085" y="-332450"/>
            <a:ext cx="9119156" cy="19227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0" rIns="91440" bIns="45720" numCol="1" anchor="ctr" anchorCtr="0" compatLnSpc="1">
            <a:spAutoFit/>
          </a:bodyPr>
          <a:lstStyle/>
          <a:p>
            <a:pPr algn="ctr"/>
            <a:endParaRPr lang="ru-RU" sz="3200" b="1" cap="all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800" b="1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Традиционный подход </a:t>
            </a:r>
            <a:endParaRPr lang="ru-RU" sz="2800" b="1" dirty="0" smtClean="0">
              <a:solidFill>
                <a:schemeClr val="accent5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800" b="1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подготовки </a:t>
            </a:r>
            <a:r>
              <a:rPr lang="ru-RU" sz="2800" b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детей к действиям в чрезвычайной ситуации</a:t>
            </a:r>
            <a:endParaRPr lang="ru-RU" sz="2800" b="1" dirty="0">
              <a:solidFill>
                <a:schemeClr val="accent5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altLang="ru-RU" sz="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</a:rPr>
              <a:t> </a:t>
            </a:r>
            <a:endParaRPr kumimoji="0" lang="ru-RU" alt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2288389" y="1470349"/>
            <a:ext cx="495603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spc="85" dirty="0">
                <a:solidFill>
                  <a:srgbClr val="24337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Спасет не знание, а </a:t>
            </a:r>
            <a:r>
              <a:rPr lang="ru-RU" sz="2800" b="1" spc="85" dirty="0" smtClean="0">
                <a:solidFill>
                  <a:srgbClr val="24337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навык.</a:t>
            </a:r>
            <a:r>
              <a:rPr lang="ru-RU" sz="28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28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520638" y="3428704"/>
            <a:ext cx="8298050" cy="6850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lvl="0" indent="-285750">
              <a:lnSpc>
                <a:spcPct val="107000"/>
              </a:lnSpc>
              <a:spcBef>
                <a:spcPts val="2250"/>
              </a:spcBef>
              <a:spcAft>
                <a:spcPts val="2250"/>
              </a:spcAft>
              <a:buFont typeface="Wingdings" panose="05000000000000000000" pitchFamily="2" charset="2"/>
              <a:buChar char="§"/>
            </a:pPr>
            <a:r>
              <a:rPr lang="ru-RU" dirty="0">
                <a:solidFill>
                  <a:srgbClr val="2B2B2B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 условиях чрезвычайной ситуации ребенок не вспомнит правила и последовательность действий.</a:t>
            </a:r>
            <a:endParaRPr lang="ru-RU" dirty="0">
              <a:solidFill>
                <a:prstClr val="black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02661" y="585646"/>
            <a:ext cx="8448299" cy="6850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107000"/>
              </a:lnSpc>
              <a:spcAft>
                <a:spcPts val="1125"/>
              </a:spcAft>
              <a:buFont typeface="Wingdings" panose="05000000000000000000" pitchFamily="2" charset="2"/>
              <a:buChar char="§"/>
            </a:pP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На самом деле спасение ребенка в </a:t>
            </a:r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чрезвычайных ситуациях 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во многом зависит от его действий и от того, как он управляет собой и опасностью.</a:t>
            </a:r>
            <a:endParaRPr lang="ru-RU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Picture 4" descr="https://xn--80aqthc.xn--d1acj3b/images/how2.png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1031" y="2424351"/>
            <a:ext cx="3815609" cy="25842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 flipH="1">
            <a:off x="6151879" y="5161280"/>
            <a:ext cx="17830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 пожаре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 flipH="1">
            <a:off x="1204914" y="5161280"/>
            <a:ext cx="27364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 звуках выстрелов</a:t>
            </a:r>
            <a:r>
              <a:rPr lang="ru-RU" dirty="0">
                <a:solidFill>
                  <a:srgbClr val="343434"/>
                </a:solidFill>
                <a:latin typeface="Roboto"/>
              </a:rPr>
              <a:t> 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4182" y="2424351"/>
            <a:ext cx="4359908" cy="2452448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0026" y="1671761"/>
            <a:ext cx="8438767" cy="5070892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205735" y="440889"/>
            <a:ext cx="8843058" cy="8826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1125"/>
              </a:spcAft>
            </a:pPr>
            <a:r>
              <a:rPr lang="ru-RU" sz="2400" dirty="0">
                <a:solidFill>
                  <a:srgbClr val="2B2B2B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Технология спасения жизни формирует у детей навыки безопасного поведения в </a:t>
            </a:r>
            <a:r>
              <a:rPr lang="ru-RU" sz="2400" dirty="0" smtClean="0">
                <a:solidFill>
                  <a:srgbClr val="2B2B2B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чрезвычайных ситуациях</a:t>
            </a:r>
            <a:endParaRPr lang="ru-RU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20860" y="168392"/>
            <a:ext cx="8194876" cy="11462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2250"/>
              </a:spcAft>
            </a:pPr>
            <a:r>
              <a:rPr lang="ru-RU" sz="3200" b="1" spc="85" dirty="0" smtClean="0">
                <a:solidFill>
                  <a:srgbClr val="24337C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Правила и стратегии безопасного поведения</a:t>
            </a:r>
            <a:endParaRPr lang="ru-RU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419511" y="1532328"/>
            <a:ext cx="8450169" cy="6850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1125"/>
              </a:spcAft>
            </a:pPr>
            <a:r>
              <a:rPr lang="ru-RU" dirty="0">
                <a:solidFill>
                  <a:srgbClr val="2B2B2B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Для каждой </a:t>
            </a:r>
            <a:r>
              <a:rPr lang="ru-RU" dirty="0" smtClean="0">
                <a:solidFill>
                  <a:srgbClr val="2B2B2B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чрезвычайной ситуации </a:t>
            </a:r>
            <a:r>
              <a:rPr lang="ru-RU" dirty="0">
                <a:solidFill>
                  <a:srgbClr val="2B2B2B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есть своя роль, персонаж, который помогает ребенку формировать навыки в игре. Дети подражают поведению персонажа.</a:t>
            </a:r>
            <a:endParaRPr lang="ru-RU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pSp>
        <p:nvGrpSpPr>
          <p:cNvPr id="16" name="Группа 15"/>
          <p:cNvGrpSpPr/>
          <p:nvPr/>
        </p:nvGrpSpPr>
        <p:grpSpPr>
          <a:xfrm>
            <a:off x="106901" y="2917173"/>
            <a:ext cx="8956458" cy="1835572"/>
            <a:chOff x="106901" y="3232133"/>
            <a:chExt cx="8956458" cy="1835572"/>
          </a:xfrm>
        </p:grpSpPr>
        <p:pic>
          <p:nvPicPr>
            <p:cNvPr id="4" name="Picture 2" descr="https://xn--80aqthc.xn--d1acj3b/images/role.png"/>
            <p:cNvPicPr>
              <a:picLocks noChangeAspect="1" noChangeArrowheads="1"/>
            </p:cNvPicPr>
            <p:nvPr/>
          </p:nvPicPr>
          <p:blipFill>
            <a:blip r:embed="rId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19511" y="3247373"/>
              <a:ext cx="1123950" cy="113347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5" name="Picture 4" descr="https://xn--80aqthc.xn--d1acj3b/images/role2.png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105436" y="3247373"/>
              <a:ext cx="1133475" cy="113347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6" name="Picture 6" descr="https://xn--80aqthc.xn--d1acj3b/images/role3.png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061085" y="3232133"/>
              <a:ext cx="1114425" cy="110490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7" name="Picture 8" descr="https://xn--80aqthc.xn--d1acj3b/images/role4.png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944841" y="3247373"/>
              <a:ext cx="1095375" cy="113347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" name="Picture 10" descr="https://xn--80aqthc.xn--d1acj3b/images/role5.png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23680" y="3247373"/>
              <a:ext cx="1123950" cy="113347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9" name="Прямоугольник 8"/>
            <p:cNvSpPr/>
            <p:nvPr/>
          </p:nvSpPr>
          <p:spPr>
            <a:xfrm>
              <a:off x="106901" y="4380849"/>
              <a:ext cx="1778692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ru-RU" dirty="0">
                  <a:solidFill>
                    <a:srgbClr val="2B2B2B"/>
                  </a:solidFill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ловкие солдаты </a:t>
              </a:r>
              <a:endParaRPr lang="ru-RU" dirty="0"/>
            </a:p>
          </p:txBody>
        </p:sp>
        <p:sp>
          <p:nvSpPr>
            <p:cNvPr id="10" name="Прямоугольник 9"/>
            <p:cNvSpPr/>
            <p:nvPr/>
          </p:nvSpPr>
          <p:spPr>
            <a:xfrm>
              <a:off x="3765791" y="4380849"/>
              <a:ext cx="1719317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ru-RU" dirty="0">
                  <a:solidFill>
                    <a:srgbClr val="2B2B2B"/>
                  </a:solidFill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умные собачки </a:t>
              </a:r>
              <a:endParaRPr lang="ru-RU" dirty="0"/>
            </a:p>
          </p:txBody>
        </p:sp>
        <p:sp>
          <p:nvSpPr>
            <p:cNvPr id="11" name="Прямоугольник 10"/>
            <p:cNvSpPr/>
            <p:nvPr/>
          </p:nvSpPr>
          <p:spPr>
            <a:xfrm>
              <a:off x="5361377" y="4352274"/>
              <a:ext cx="2262303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ru-RU" dirty="0">
                  <a:solidFill>
                    <a:srgbClr val="2B2B2B"/>
                  </a:solidFill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наблюдательные котики </a:t>
              </a:r>
              <a:endParaRPr lang="ru-RU" dirty="0"/>
            </a:p>
          </p:txBody>
        </p:sp>
        <p:sp>
          <p:nvSpPr>
            <p:cNvPr id="12" name="Прямоугольник 11"/>
            <p:cNvSpPr/>
            <p:nvPr/>
          </p:nvSpPr>
          <p:spPr>
            <a:xfrm>
              <a:off x="7453626" y="4421374"/>
              <a:ext cx="1609733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ru-RU" dirty="0">
                  <a:solidFill>
                    <a:srgbClr val="2B2B2B"/>
                  </a:solidFill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извивающиеся змейки</a:t>
              </a:r>
              <a:endParaRPr lang="ru-RU" dirty="0"/>
            </a:p>
          </p:txBody>
        </p:sp>
        <p:sp>
          <p:nvSpPr>
            <p:cNvPr id="13" name="Прямоугольник 12"/>
            <p:cNvSpPr/>
            <p:nvPr/>
          </p:nvSpPr>
          <p:spPr>
            <a:xfrm>
              <a:off x="1910586" y="4386310"/>
              <a:ext cx="1523174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ru-RU" dirty="0">
                  <a:solidFill>
                    <a:srgbClr val="2B2B2B"/>
                  </a:solidFill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тихие мышки</a:t>
              </a:r>
              <a:endParaRPr lang="ru-RU" dirty="0"/>
            </a:p>
          </p:txBody>
        </p:sp>
      </p:grpSp>
      <p:sp>
        <p:nvSpPr>
          <p:cNvPr id="15" name="Прямоугольник 14"/>
          <p:cNvSpPr/>
          <p:nvPr/>
        </p:nvSpPr>
        <p:spPr>
          <a:xfrm>
            <a:off x="400364" y="5379864"/>
            <a:ext cx="8450169" cy="981423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1125"/>
              </a:spcAft>
            </a:pPr>
            <a:r>
              <a:rPr lang="ru-RU" dirty="0" smtClean="0">
                <a:solidFill>
                  <a:srgbClr val="2B2B2B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dirty="0">
                <a:solidFill>
                  <a:srgbClr val="2B2B2B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реальной </a:t>
            </a:r>
            <a:r>
              <a:rPr lang="ru-RU" dirty="0" smtClean="0">
                <a:solidFill>
                  <a:srgbClr val="2B2B2B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чрезвычайной ситуации нужно </a:t>
            </a:r>
            <a:r>
              <a:rPr lang="ru-RU" dirty="0">
                <a:solidFill>
                  <a:srgbClr val="2B2B2B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гибко менять образ действий в зависимости от ситуации. Детям легко примерить на себя роль и благодаря стратегии поведения персонажа поступать безопасно, и так спасать свою жизнь</a:t>
            </a:r>
            <a:r>
              <a:rPr lang="ru-RU" dirty="0" smtClean="0">
                <a:solidFill>
                  <a:srgbClr val="2B2B2B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s://sun9-45.userapi.com/s/v1/ig2/bulagMKXLkwCGYIaITlP3ffytOjSIbr97Di6GaDKCbUg1AH0JBemEXA0D4fl-12ped-wS-Juj_5mJ0HjtzXc2Q1H.jpg?quality=96&amp;as=32x18,48x27,72x40,108x60,160x88,240x133,360x199,480x265,540x299,546x302&amp;from=bu&amp;u=WbmaihbYk8S_kuZFE9WPjf6ImHBvnlQ7aRNWkBDQea0&amp;cs=546x302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8795" y="1524662"/>
            <a:ext cx="4108936" cy="22727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2687174" y="186610"/>
            <a:ext cx="370851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«Ловкие </a:t>
            </a:r>
            <a:r>
              <a:rPr lang="ru-RU" sz="32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солдаты» </a:t>
            </a:r>
            <a:endParaRPr lang="ru-RU" sz="3200" b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11610" y="660025"/>
            <a:ext cx="8508570" cy="6451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>
                <a:solidFill>
                  <a:srgbClr val="2B2B2B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Дети как ловкие солдаты на пожаре целенаправленно выходят из задымленного места. </a:t>
            </a:r>
            <a:endParaRPr lang="ru-RU" dirty="0"/>
          </a:p>
        </p:txBody>
      </p:sp>
      <p:pic>
        <p:nvPicPr>
          <p:cNvPr id="8" name="Picture 2" descr="https://xn--80aqthc.xn--d1acj3b/images/role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3120" y="1392168"/>
            <a:ext cx="2230502" cy="22494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Прямоугольник 8"/>
          <p:cNvSpPr/>
          <p:nvPr/>
        </p:nvSpPr>
        <p:spPr>
          <a:xfrm>
            <a:off x="2398267" y="3985999"/>
            <a:ext cx="462395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Как вести себя при </a:t>
            </a:r>
            <a:r>
              <a:rPr lang="ru-RU" sz="28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пожаре</a:t>
            </a:r>
            <a:endParaRPr lang="ru-RU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352491" y="4667969"/>
            <a:ext cx="4013200" cy="646331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 smtClean="0">
                <a:solidFill>
                  <a:srgbClr val="181818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Во </a:t>
            </a:r>
            <a:r>
              <a:rPr lang="ru-RU" dirty="0">
                <a:solidFill>
                  <a:srgbClr val="181818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время пожара следить за тем, чтобы рядом был взрослый</a:t>
            </a:r>
            <a:endParaRPr lang="ru-RU" dirty="0">
              <a:solidFill>
                <a:srgbClr val="181818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311553" y="5426570"/>
            <a:ext cx="409155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 smtClean="0">
                <a:solidFill>
                  <a:srgbClr val="181818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Не </a:t>
            </a:r>
            <a:r>
              <a:rPr lang="ru-RU" dirty="0">
                <a:solidFill>
                  <a:srgbClr val="181818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прятаться, иначе пожарные могут тебя не найти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319364" y="6185171"/>
            <a:ext cx="4009676" cy="646331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 smtClean="0">
                <a:solidFill>
                  <a:srgbClr val="181818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Сохраняйте </a:t>
            </a:r>
            <a:r>
              <a:rPr lang="ru-RU" dirty="0">
                <a:solidFill>
                  <a:srgbClr val="181818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спокойствие и слушайте </a:t>
            </a:r>
            <a:r>
              <a:rPr lang="ru-RU" dirty="0" smtClean="0">
                <a:solidFill>
                  <a:srgbClr val="181818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>
                <a:solidFill>
                  <a:srgbClr val="181818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взрослого при пожаре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4703735" y="4667969"/>
            <a:ext cx="4440265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 smtClean="0">
                <a:solidFill>
                  <a:srgbClr val="181818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dirty="0">
                <a:solidFill>
                  <a:srgbClr val="181818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определенном порядке вместе с </a:t>
            </a:r>
            <a:r>
              <a:rPr lang="ru-RU" dirty="0" smtClean="0">
                <a:solidFill>
                  <a:srgbClr val="181818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взрослыми, </a:t>
            </a:r>
            <a:r>
              <a:rPr lang="ru-RU" dirty="0">
                <a:solidFill>
                  <a:srgbClr val="181818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группой надо идти в безопасную зону (двигаемся к выходу).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4703735" y="5749735"/>
            <a:ext cx="4165274" cy="92333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 smtClean="0">
                <a:solidFill>
                  <a:srgbClr val="181818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Если </a:t>
            </a:r>
            <a:r>
              <a:rPr lang="ru-RU" dirty="0">
                <a:solidFill>
                  <a:srgbClr val="181818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вокруг много дыма, закройте лицо мокрым полотенцем, носовым платком или повязкой.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Picture 2" descr="https://xn--80aqthc.xn--d1acj3b/images/role.png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5820" y="26605"/>
            <a:ext cx="1016570" cy="10251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Прямоугольник 12"/>
          <p:cNvSpPr/>
          <p:nvPr/>
        </p:nvSpPr>
        <p:spPr>
          <a:xfrm>
            <a:off x="187357" y="1051790"/>
            <a:ext cx="422057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 smtClean="0">
                <a:solidFill>
                  <a:srgbClr val="181818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Если </a:t>
            </a:r>
            <a:r>
              <a:rPr lang="ru-RU" dirty="0">
                <a:solidFill>
                  <a:srgbClr val="181818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много дыма, то надо идти пригнувшись или ползком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209507" y="1930445"/>
            <a:ext cx="4123287" cy="1754326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 smtClean="0">
                <a:solidFill>
                  <a:srgbClr val="181818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Ни </a:t>
            </a:r>
            <a:r>
              <a:rPr lang="ru-RU" dirty="0">
                <a:solidFill>
                  <a:srgbClr val="181818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 коем случае не задерживайся для того, чтобы собрать книги, игрушки, другие вещи, или для того, чтобы позвонить. Звонить будем, если только не сможем выйти из помещения!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187357" y="3917095"/>
            <a:ext cx="4123287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 smtClean="0">
                <a:solidFill>
                  <a:srgbClr val="181818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Если </a:t>
            </a:r>
            <a:r>
              <a:rPr lang="ru-RU" dirty="0">
                <a:solidFill>
                  <a:srgbClr val="181818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рядом нет взрослого, немедленно, самостоятельно выходим через дверь где нет огня и дыма.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187357" y="5281692"/>
            <a:ext cx="4018883" cy="1477328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 smtClean="0">
                <a:solidFill>
                  <a:srgbClr val="181818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Если </a:t>
            </a:r>
            <a:r>
              <a:rPr lang="ru-RU" dirty="0">
                <a:solidFill>
                  <a:srgbClr val="181818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путь к выходу горит, и ты не можешь выбраться, зови на помощь (кричим: «пожар, пожар спасите»! и стучим кулаками и подручными средствами по полу и по батареям).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4918177" y="1051790"/>
            <a:ext cx="4006852" cy="92333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 smtClean="0">
                <a:solidFill>
                  <a:srgbClr val="181818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Можно </a:t>
            </a:r>
            <a:r>
              <a:rPr lang="ru-RU" dirty="0">
                <a:solidFill>
                  <a:srgbClr val="181818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выйти на балкон, закрыть за собой дверь. Не прыгай! Можно закрыть и уплотнить </a:t>
            </a:r>
            <a:r>
              <a:rPr lang="ru-RU" dirty="0" smtClean="0">
                <a:solidFill>
                  <a:srgbClr val="181818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дверь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4918177" y="2143845"/>
            <a:ext cx="4006852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 smtClean="0">
                <a:solidFill>
                  <a:srgbClr val="181818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Надо </a:t>
            </a:r>
            <a:r>
              <a:rPr lang="ru-RU" dirty="0">
                <a:solidFill>
                  <a:srgbClr val="181818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подать сигнал спасателям о том, что тебе нужна помощь: подойди к окну и размахивай каким-либо предметом или одеждой, чтобы тебя заметили и кричи. (кричим: «пожар, пожар спасите»! и размахиваем яркими предметами в окне)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4918177" y="4655759"/>
            <a:ext cx="4006852" cy="92333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 smtClean="0">
                <a:solidFill>
                  <a:srgbClr val="181818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Звони </a:t>
            </a:r>
            <a:r>
              <a:rPr lang="ru-RU" dirty="0">
                <a:solidFill>
                  <a:srgbClr val="181818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спасателям «112» и сообщи: адрес, где происходит пожар, что горит, свои имя и фамилию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2297645" y="145488"/>
            <a:ext cx="462395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Как вести себя при </a:t>
            </a:r>
            <a:r>
              <a:rPr lang="ru-RU" sz="28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пожаре</a:t>
            </a:r>
            <a:endParaRPr lang="ru-RU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20627" y="43125"/>
            <a:ext cx="4572000" cy="58477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32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«Умные собачки</a:t>
            </a:r>
            <a:r>
              <a:rPr lang="ru-RU" sz="32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endParaRPr lang="ru-RU" sz="3200" b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53090" y="419797"/>
            <a:ext cx="8950270" cy="6451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>
                <a:solidFill>
                  <a:srgbClr val="2B2B2B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Дети, как умные </a:t>
            </a:r>
            <a:r>
              <a:rPr lang="ru-RU" dirty="0">
                <a:solidFill>
                  <a:srgbClr val="2B2B2B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собачки при нахождении бесхозного предмета, которые не трогают его, а зовут на помощь. </a:t>
            </a:r>
            <a:endParaRPr lang="ru-RU" dirty="0"/>
          </a:p>
        </p:txBody>
      </p:sp>
      <p:pic>
        <p:nvPicPr>
          <p:cNvPr id="4" name="Picture 6" descr="https://xn--80aqthc.xn--d1acj3b/images/role3.png"/>
          <p:cNvPicPr>
            <a:picLocks noChangeAspect="1" noChangeArrowheads="1"/>
          </p:cNvPicPr>
          <p:nvPr/>
        </p:nvPicPr>
        <p:blipFill rotWithShape="1"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661"/>
          <a:stretch>
            <a:fillRect/>
          </a:stretch>
        </p:blipFill>
        <p:spPr bwMode="auto">
          <a:xfrm>
            <a:off x="1449387" y="940677"/>
            <a:ext cx="2187353" cy="20675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Прямоугольник 7"/>
          <p:cNvSpPr/>
          <p:nvPr/>
        </p:nvSpPr>
        <p:spPr>
          <a:xfrm>
            <a:off x="153352" y="3342996"/>
            <a:ext cx="4351655" cy="1200329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 </a:t>
            </a:r>
            <a:r>
              <a:rPr lang="ru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трогать</a:t>
            </a:r>
            <a:endParaRPr lang="ru-RU" b="1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 трогайте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незнакомые предметы, особенно если они лежат на улице или в неположенных местах.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4622164" y="3342995"/>
            <a:ext cx="4353873" cy="119888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 </a:t>
            </a:r>
            <a:r>
              <a:rPr lang="ru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приближаться</a:t>
            </a:r>
            <a:endParaRPr lang="ru-RU" b="1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Не приближайтесь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 подозрительным предметам, даже если они кажутся интересными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4621875" y="4659964"/>
            <a:ext cx="4353873" cy="1200329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Сообщить </a:t>
            </a:r>
            <a:r>
              <a:rPr lang="ru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взрослым</a:t>
            </a:r>
            <a:endParaRPr lang="ru-RU" b="1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Немедленно  сообщите что вы заметили странный предмет: зовите на помощь: </a:t>
            </a:r>
            <a:r>
              <a:rPr lang="ru-RU" dirty="0">
                <a:solidFill>
                  <a:srgbClr val="18181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взрослых, полицию, охрану, </a:t>
            </a:r>
            <a:r>
              <a:rPr lang="ru-RU" dirty="0" smtClean="0">
                <a:solidFill>
                  <a:srgbClr val="18181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воспитателя.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193730" y="4647263"/>
            <a:ext cx="4311277" cy="1213153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>
            <a:spAutoFit/>
          </a:bodyPr>
          <a:lstStyle/>
          <a:p>
            <a:pPr marR="41910" lvl="0" algn="ctr">
              <a:spcAft>
                <a:spcPts val="70"/>
              </a:spcAft>
            </a:pPr>
            <a:r>
              <a:rPr lang="ru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 звонить</a:t>
            </a:r>
            <a:endParaRPr lang="ru-RU" b="1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R="41910" lvl="0" algn="ctr">
              <a:spcAft>
                <a:spcPts val="70"/>
              </a:spcAft>
            </a:pPr>
            <a:r>
              <a:rPr lang="ru-RU" dirty="0" smtClean="0">
                <a:solidFill>
                  <a:srgbClr val="18181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 звоните </a:t>
            </a:r>
            <a:r>
              <a:rPr lang="ru-RU" dirty="0">
                <a:solidFill>
                  <a:srgbClr val="18181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 телефону около предмета – надо позвать на помощь взрослых криком!</a:t>
            </a:r>
            <a:endParaRPr lang="ru-RU" dirty="0">
              <a:solidFill>
                <a:srgbClr val="181818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266" name="Picture 2" descr="Picture background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90" t="5106" r="39004" b="5434"/>
          <a:stretch>
            <a:fillRect/>
          </a:stretch>
        </p:blipFill>
        <p:spPr bwMode="auto">
          <a:xfrm>
            <a:off x="5606017" y="940497"/>
            <a:ext cx="2108198" cy="18942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Овал 12"/>
          <p:cNvSpPr/>
          <p:nvPr/>
        </p:nvSpPr>
        <p:spPr>
          <a:xfrm>
            <a:off x="1282065" y="3355340"/>
            <a:ext cx="393700" cy="403225"/>
          </a:xfrm>
          <a:prstGeom prst="ellipse">
            <a:avLst/>
          </a:prstGeom>
        </p:spPr>
        <p:style>
          <a:lnRef idx="0">
            <a:srgbClr val="FFFFFF"/>
          </a:lnRef>
          <a:fillRef idx="2">
            <a:schemeClr val="accent3"/>
          </a:fillRef>
          <a:effectRef idx="0">
            <a:srgbClr val="FFFFFF"/>
          </a:effectRef>
          <a:fontRef idx="minor">
            <a:schemeClr val="dk1"/>
          </a:fontRef>
        </p:style>
        <p:txBody>
          <a:bodyPr rtlCol="0" anchor="ctr"/>
          <a:lstStyle>
            <a:defPPr>
              <a:defRPr lang="en-US">
                <a:solidFill>
                  <a:schemeClr val="dk1"/>
                </a:solidFill>
              </a:defRPr>
            </a:defPPr>
            <a:lvl1pPr marL="0" algn="l" defTabSz="4572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altLang="en-US"/>
              <a:t>1</a:t>
            </a:r>
            <a:endParaRPr lang="ru-RU" altLang="en-US"/>
          </a:p>
        </p:txBody>
      </p:sp>
      <p:sp>
        <p:nvSpPr>
          <p:cNvPr id="14" name="Овал 13"/>
          <p:cNvSpPr/>
          <p:nvPr/>
        </p:nvSpPr>
        <p:spPr>
          <a:xfrm>
            <a:off x="5296427" y="3343412"/>
            <a:ext cx="394335" cy="403225"/>
          </a:xfrm>
          <a:prstGeom prst="ellipse">
            <a:avLst/>
          </a:prstGeom>
        </p:spPr>
        <p:style>
          <a:lnRef idx="0">
            <a:srgbClr val="FFFFFF"/>
          </a:lnRef>
          <a:fillRef idx="2">
            <a:schemeClr val="accent3"/>
          </a:fillRef>
          <a:effectRef idx="0">
            <a:srgbClr val="FFFFFF"/>
          </a:effectRef>
          <a:fontRef idx="minor">
            <a:schemeClr val="dk1"/>
          </a:fontRef>
        </p:style>
        <p:txBody>
          <a:bodyPr rtlCol="0" anchor="ctr"/>
          <a:lstStyle>
            <a:defPPr>
              <a:defRPr lang="en-US">
                <a:solidFill>
                  <a:schemeClr val="dk1"/>
                </a:solidFill>
              </a:defRPr>
            </a:defPPr>
            <a:lvl1pPr marL="0" algn="l" defTabSz="4572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altLang="en-US" dirty="0"/>
              <a:t>2</a:t>
            </a:r>
            <a:endParaRPr lang="ru-RU" altLang="en-US" dirty="0"/>
          </a:p>
        </p:txBody>
      </p:sp>
      <p:sp>
        <p:nvSpPr>
          <p:cNvPr id="15" name="Овал 14"/>
          <p:cNvSpPr/>
          <p:nvPr/>
        </p:nvSpPr>
        <p:spPr>
          <a:xfrm>
            <a:off x="1282382" y="4659963"/>
            <a:ext cx="394335" cy="403225"/>
          </a:xfrm>
          <a:prstGeom prst="ellipse">
            <a:avLst/>
          </a:prstGeom>
        </p:spPr>
        <p:style>
          <a:lnRef idx="0">
            <a:srgbClr val="FFFFFF"/>
          </a:lnRef>
          <a:fillRef idx="2">
            <a:schemeClr val="accent3"/>
          </a:fillRef>
          <a:effectRef idx="0">
            <a:srgbClr val="FFFFFF"/>
          </a:effectRef>
          <a:fontRef idx="minor">
            <a:schemeClr val="dk1"/>
          </a:fontRef>
        </p:style>
        <p:txBody>
          <a:bodyPr rtlCol="0" anchor="ctr"/>
          <a:lstStyle>
            <a:defPPr>
              <a:defRPr lang="en-US">
                <a:solidFill>
                  <a:schemeClr val="dk1"/>
                </a:solidFill>
              </a:defRPr>
            </a:defPPr>
            <a:lvl1pPr marL="0" algn="l" defTabSz="4572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altLang="en-US" dirty="0"/>
              <a:t>3</a:t>
            </a:r>
            <a:endParaRPr lang="ru-RU" altLang="en-US" dirty="0"/>
          </a:p>
        </p:txBody>
      </p:sp>
      <p:sp>
        <p:nvSpPr>
          <p:cNvPr id="16" name="Овал 15"/>
          <p:cNvSpPr/>
          <p:nvPr/>
        </p:nvSpPr>
        <p:spPr>
          <a:xfrm>
            <a:off x="5296772" y="4660599"/>
            <a:ext cx="394335" cy="403225"/>
          </a:xfrm>
          <a:prstGeom prst="ellipse">
            <a:avLst/>
          </a:prstGeom>
        </p:spPr>
        <p:style>
          <a:lnRef idx="0">
            <a:srgbClr val="FFFFFF"/>
          </a:lnRef>
          <a:fillRef idx="2">
            <a:schemeClr val="accent3"/>
          </a:fillRef>
          <a:effectRef idx="0">
            <a:srgbClr val="FFFFFF"/>
          </a:effectRef>
          <a:fontRef idx="minor">
            <a:schemeClr val="dk1"/>
          </a:fontRef>
        </p:style>
        <p:txBody>
          <a:bodyPr rtlCol="0" anchor="ctr"/>
          <a:lstStyle>
            <a:defPPr>
              <a:defRPr lang="en-US">
                <a:solidFill>
                  <a:schemeClr val="dk1"/>
                </a:solidFill>
              </a:defRPr>
            </a:defPPr>
            <a:lvl1pPr marL="0" algn="l" defTabSz="4572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altLang="en-US" dirty="0"/>
              <a:t>4</a:t>
            </a:r>
            <a:endParaRPr lang="ru-RU" altLang="en-US" dirty="0"/>
          </a:p>
        </p:txBody>
      </p:sp>
      <p:sp>
        <p:nvSpPr>
          <p:cNvPr id="17" name="Прямоугольник 16"/>
          <p:cNvSpPr/>
          <p:nvPr/>
        </p:nvSpPr>
        <p:spPr>
          <a:xfrm>
            <a:off x="606162" y="2834508"/>
            <a:ext cx="8211760" cy="5219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Как вести себя </a:t>
            </a:r>
            <a:r>
              <a:rPr lang="ru-RU" sz="2400" b="1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при нахождении бесхозного предмета</a:t>
            </a:r>
            <a:endParaRPr lang="ru-RU" sz="2800" b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Текстовое поле 4"/>
          <p:cNvSpPr txBox="1"/>
          <p:nvPr/>
        </p:nvSpPr>
        <p:spPr>
          <a:xfrm>
            <a:off x="0" y="5908675"/>
            <a:ext cx="9144000" cy="92202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ru-RU" altLang="en-US" b="1">
                <a:gradFill>
                  <a:gsLst>
                    <a:gs pos="0">
                      <a:srgbClr val="007BD3"/>
                    </a:gs>
                    <a:gs pos="100000">
                      <a:srgbClr val="034373"/>
                    </a:gs>
                  </a:gsLst>
                  <a:lin scaled="0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На прогулке и в людных местах обращайте внимание ребенка  на возможные опасности при их реальном обнаружении</a:t>
            </a:r>
            <a:r>
              <a:rPr lang="ru-RU" b="1" i="1" dirty="0">
                <a:gradFill>
                  <a:gsLst>
                    <a:gs pos="0">
                      <a:srgbClr val="007BD3"/>
                    </a:gs>
                    <a:gs pos="100000">
                      <a:srgbClr val="034373"/>
                    </a:gs>
                  </a:gsLst>
                  <a:lin scaled="0"/>
                </a:gra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(игрушка, коробка, рюкзак)  </a:t>
            </a:r>
            <a:r>
              <a:rPr lang="ru-RU" b="1" dirty="0">
                <a:gradFill>
                  <a:gsLst>
                    <a:gs pos="0">
                      <a:srgbClr val="007BD3"/>
                    </a:gs>
                    <a:gs pos="100000">
                      <a:srgbClr val="034373"/>
                    </a:gs>
                  </a:gsLst>
                  <a:lin scaled="0"/>
                </a:gra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таким образом тренеруется наблюдательность, и закрепляется знания об опасных предметах.</a:t>
            </a:r>
            <a:endParaRPr lang="ru-RU" altLang="en-US" b="1" dirty="0">
              <a:gradFill>
                <a:gsLst>
                  <a:gs pos="0">
                    <a:srgbClr val="007BD3"/>
                  </a:gs>
                  <a:gs pos="100000">
                    <a:srgbClr val="034373"/>
                  </a:gs>
                </a:gsLst>
                <a:lin scaled="0"/>
              </a:gradFill>
              <a:latin typeface="Times New Roman" panose="02020603050405020304" pitchFamily="18" charset="0"/>
              <a:cs typeface="Times New Roman" panose="02020603050405020304" pitchFamily="18" charset="0"/>
              <a:sym typeface="+mn-ea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687299" y="88536"/>
            <a:ext cx="4572000" cy="58477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32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«Тихие мышки</a:t>
            </a:r>
            <a:r>
              <a:rPr lang="ru-RU" sz="32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endParaRPr lang="ru-RU" sz="3200" b="1" i="0" dirty="0">
              <a:solidFill>
                <a:srgbClr val="0070C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712824" y="762217"/>
            <a:ext cx="7718156" cy="6451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dirty="0" smtClean="0">
                <a:solidFill>
                  <a:srgbClr val="2B2B2B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Ребята </a:t>
            </a:r>
            <a:r>
              <a:rPr lang="ru-RU" dirty="0">
                <a:solidFill>
                  <a:srgbClr val="2B2B2B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– тихие мышки, когда есть возможность </a:t>
            </a:r>
            <a:r>
              <a:rPr lang="ru-RU" dirty="0" smtClean="0">
                <a:solidFill>
                  <a:srgbClr val="1A1A1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>
                <a:solidFill>
                  <a:srgbClr val="1A1A1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избежать</a:t>
            </a:r>
            <a:endParaRPr lang="ru-RU" dirty="0">
              <a:solidFill>
                <a:srgbClr val="1A1A1A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ctr"/>
            <a:r>
              <a:rPr lang="ru-RU" dirty="0">
                <a:solidFill>
                  <a:srgbClr val="1A1A1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столкновения с террористической </a:t>
            </a:r>
            <a:r>
              <a:rPr lang="ru-RU" dirty="0" smtClean="0">
                <a:solidFill>
                  <a:srgbClr val="1A1A1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угрозой.</a:t>
            </a:r>
            <a:endParaRPr lang="ru-RU" dirty="0">
              <a:solidFill>
                <a:srgbClr val="1A1A1A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Picture 4" descr="https://xn--80aqthc.xn--d1acj3b/images/role2.png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7021" y="1470317"/>
            <a:ext cx="2679279" cy="26792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2"/>
          <a:srcRect l="42436" t="54635" r="39430" b="25075"/>
          <a:stretch>
            <a:fillRect/>
          </a:stretch>
        </p:blipFill>
        <p:spPr>
          <a:xfrm>
            <a:off x="4571026" y="1496003"/>
            <a:ext cx="3558213" cy="2239435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57148" y="4558473"/>
            <a:ext cx="9028967" cy="92333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>
            <a:spAutoFit/>
          </a:bodyPr>
          <a:lstStyle/>
          <a:p>
            <a:pPr lvl="0" algn="ctr"/>
            <a:r>
              <a:rPr lang="ru-RU" dirty="0" smtClean="0">
                <a:solidFill>
                  <a:srgbClr val="18181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Чтобы </a:t>
            </a:r>
            <a:r>
              <a:rPr lang="ru-RU" dirty="0">
                <a:solidFill>
                  <a:srgbClr val="18181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избежать беды или опасности – </a:t>
            </a:r>
            <a:r>
              <a:rPr lang="ru-RU" dirty="0" smtClean="0">
                <a:solidFill>
                  <a:srgbClr val="18181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>
                <a:solidFill>
                  <a:srgbClr val="18181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нужно быть не только </a:t>
            </a:r>
            <a:r>
              <a:rPr lang="ru-RU" dirty="0" smtClean="0">
                <a:solidFill>
                  <a:srgbClr val="18181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внимательными, </a:t>
            </a:r>
            <a:r>
              <a:rPr lang="ru-RU" dirty="0">
                <a:solidFill>
                  <a:srgbClr val="18181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но и шустрыми, как </a:t>
            </a:r>
            <a:r>
              <a:rPr lang="ru-RU" i="1" dirty="0">
                <a:solidFill>
                  <a:srgbClr val="18181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мышки</a:t>
            </a:r>
            <a:r>
              <a:rPr lang="ru-RU" dirty="0">
                <a:solidFill>
                  <a:srgbClr val="18181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! </a:t>
            </a:r>
            <a:r>
              <a:rPr lang="ru-RU" dirty="0" smtClean="0">
                <a:solidFill>
                  <a:srgbClr val="18181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Когда увидели </a:t>
            </a:r>
            <a:r>
              <a:rPr lang="ru-RU" dirty="0">
                <a:solidFill>
                  <a:srgbClr val="18181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опасность </a:t>
            </a:r>
            <a:r>
              <a:rPr lang="ru-RU" dirty="0" smtClean="0">
                <a:solidFill>
                  <a:srgbClr val="18181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>
                <a:solidFill>
                  <a:srgbClr val="18181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надо от неё уйти</a:t>
            </a:r>
            <a:r>
              <a:rPr lang="ru-RU" dirty="0" smtClean="0">
                <a:solidFill>
                  <a:srgbClr val="18181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!</a:t>
            </a:r>
            <a:r>
              <a:rPr lang="ru-RU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Спрятаться</a:t>
            </a:r>
            <a:r>
              <a:rPr lang="ru-RU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в безопасном месте и </a:t>
            </a:r>
            <a:r>
              <a:rPr lang="ru-RU" dirty="0" smtClean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вести</a:t>
            </a:r>
            <a:r>
              <a:rPr lang="ru-RU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себя тихо</a:t>
            </a:r>
            <a:r>
              <a:rPr lang="ru-RU" dirty="0" smtClean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 smtClean="0">
              <a:solidFill>
                <a:srgbClr val="181818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639625" y="3974142"/>
            <a:ext cx="150333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Помни!</a:t>
            </a:r>
            <a:endParaRPr lang="ru-RU" sz="28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Текстовое поле 4"/>
          <p:cNvSpPr txBox="1"/>
          <p:nvPr/>
        </p:nvSpPr>
        <p:spPr>
          <a:xfrm>
            <a:off x="152400" y="5659120"/>
            <a:ext cx="8934450" cy="11988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ru-RU" altLang="en-US" b="1">
                <a:gradFill>
                  <a:gsLst>
                    <a:gs pos="0">
                      <a:srgbClr val="007BD3"/>
                    </a:gs>
                    <a:gs pos="100000">
                      <a:srgbClr val="034373"/>
                    </a:gs>
                  </a:gsLst>
                  <a:lin scaled="0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Находясь, в разных местах ( на прогудке, в магазине в парке и т.д.)рекомендовано заинтересовать ребенка заданием: быстро найти места, где можно спрятаться, как тихая мышка. Можно поиграть с детьми в «Прятки, в «Казаки-разбойники, в «Разведчики»</a:t>
            </a:r>
            <a:endParaRPr lang="ru-RU" altLang="en-US" b="1">
              <a:gradFill>
                <a:gsLst>
                  <a:gs pos="0">
                    <a:srgbClr val="007BD3"/>
                  </a:gs>
                  <a:gs pos="100000">
                    <a:srgbClr val="034373"/>
                  </a:gs>
                </a:gsLst>
                <a:lin scaled="0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009097" y="26638"/>
            <a:ext cx="533916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«Наблюдательные котики</a:t>
            </a:r>
            <a:r>
              <a:rPr lang="ru-RU" sz="32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endParaRPr lang="ru-RU" sz="3200" b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13360" y="879359"/>
            <a:ext cx="8930640" cy="3683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>
                <a:solidFill>
                  <a:srgbClr val="2B2B2B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Дети – наблюдательные котики при нахождении с вооруженными людьми в заложниках</a:t>
            </a:r>
            <a:endParaRPr lang="ru-RU" dirty="0"/>
          </a:p>
        </p:txBody>
      </p:sp>
      <p:pic>
        <p:nvPicPr>
          <p:cNvPr id="5" name="Picture 8" descr="https://xn--80aqthc.xn--d1acj3b/images/role4.png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0947" y="1637931"/>
            <a:ext cx="2407044" cy="24907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IMG_20240301_091945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12572" y="1637850"/>
            <a:ext cx="3157667" cy="23682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Текстовое поле 6"/>
          <p:cNvSpPr txBox="1"/>
          <p:nvPr/>
        </p:nvSpPr>
        <p:spPr>
          <a:xfrm>
            <a:off x="278765" y="4863465"/>
            <a:ext cx="8799195" cy="92202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ru-RU" altLang="en-US" b="1">
                <a:gradFill>
                  <a:gsLst>
                    <a:gs pos="0">
                      <a:srgbClr val="007BD3"/>
                    </a:gs>
                    <a:gs pos="100000">
                      <a:srgbClr val="034373"/>
                    </a:gs>
                  </a:gsLst>
                  <a:lin scaled="0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Поиграйте с детьми в наблюдательных котиков. Разговаривайте с детьми о спасаиелях, о добрых феях, о победе добра над злом. Поиграйте в котика - диктора, который разным тоном читает стихи, потешки, рассказывет объявления.</a:t>
            </a:r>
            <a:endParaRPr lang="ru-RU" altLang="en-US" b="1">
              <a:gradFill>
                <a:gsLst>
                  <a:gs pos="0">
                    <a:srgbClr val="007BD3"/>
                  </a:gs>
                  <a:gs pos="100000">
                    <a:srgbClr val="034373"/>
                  </a:gs>
                </a:gsLst>
                <a:lin scaled="0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264795" y="4799330"/>
            <a:ext cx="4074160" cy="1754326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>
            <a:spAutoFit/>
          </a:bodyPr>
          <a:lstStyle/>
          <a:p>
            <a:pPr marL="285750" marR="41910" indent="-285750">
              <a:spcAft>
                <a:spcPts val="70"/>
              </a:spcAft>
              <a:buFont typeface="Arial" panose="020B0604020202020204" pitchFamily="34" charset="0"/>
              <a:buChar char="•"/>
            </a:pPr>
            <a:r>
              <a:rPr lang="ru-RU" dirty="0">
                <a:solidFill>
                  <a:srgbClr val="18181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 раздражай террористов: не кричи, не плачь, не возмущайся. Не вступай в споры с террористами, выполняй все их требования. Помни: этим, ты спасаешь себя и окружающих.  </a:t>
            </a:r>
            <a:endParaRPr lang="ru-RU" dirty="0">
              <a:solidFill>
                <a:srgbClr val="181818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4758690" y="1239967"/>
            <a:ext cx="404368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>
                <a:solidFill>
                  <a:srgbClr val="18181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Можно кратко сообщить, что тебе нужен врач, что-то болит</a:t>
            </a:r>
            <a:endParaRPr lang="ru-RU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4815088" y="2125933"/>
            <a:ext cx="4074160" cy="92333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>
            <a:spAutoFit/>
          </a:bodyPr>
          <a:lstStyle/>
          <a:p>
            <a:pPr marL="285750" marR="41910" indent="-285750">
              <a:spcAft>
                <a:spcPts val="70"/>
              </a:spcAft>
              <a:buFont typeface="Arial" panose="020B0604020202020204" pitchFamily="34" charset="0"/>
              <a:buChar char="•"/>
            </a:pPr>
            <a:r>
              <a:rPr lang="ru-RU" dirty="0">
                <a:solidFill>
                  <a:srgbClr val="18181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Ничего не используй против террористов, даже игрушечное оружие. </a:t>
            </a:r>
            <a:endParaRPr lang="ru-RU" dirty="0">
              <a:solidFill>
                <a:srgbClr val="181818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4758573" y="3229608"/>
            <a:ext cx="442976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marR="41910" lvl="0" indent="-285750">
              <a:spcAft>
                <a:spcPts val="70"/>
              </a:spcAft>
              <a:buFont typeface="Arial" panose="020B0604020202020204" pitchFamily="34" charset="0"/>
              <a:buChar char="•"/>
            </a:pPr>
            <a:r>
              <a:rPr lang="ru-RU" dirty="0">
                <a:solidFill>
                  <a:srgbClr val="18181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Если тебе угрожают пистолетом надо выполнять требования террориста и ждать, когда придут спасатели. </a:t>
            </a:r>
            <a:endParaRPr lang="ru-RU" dirty="0">
              <a:solidFill>
                <a:srgbClr val="181818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4815088" y="4241843"/>
            <a:ext cx="4074160" cy="1477328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>
            <a:spAutoFit/>
          </a:bodyPr>
          <a:lstStyle/>
          <a:p>
            <a:pPr marL="285750" marR="41910" lvl="0" indent="-285750">
              <a:spcAft>
                <a:spcPts val="70"/>
              </a:spcAft>
              <a:buFont typeface="Arial" panose="020B0604020202020204" pitchFamily="34" charset="0"/>
              <a:buChar char="•"/>
            </a:pPr>
            <a:r>
              <a:rPr lang="ru-RU" dirty="0">
                <a:solidFill>
                  <a:srgbClr val="18181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Ничего не делай, пока не получишь разрешения от террористов. На любое действие (сесть, встать, попить, сходить в туалет) спрашивайте разрешение.</a:t>
            </a:r>
            <a:endParaRPr lang="ru-RU" dirty="0">
              <a:solidFill>
                <a:srgbClr val="181818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2" name="Picture 8" descr="https://xn--80aqthc.xn--d1acj3b/images/role4.png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3040" y="0"/>
            <a:ext cx="1307122" cy="1352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Прямоугольник 12"/>
          <p:cNvSpPr/>
          <p:nvPr/>
        </p:nvSpPr>
        <p:spPr>
          <a:xfrm>
            <a:off x="1368827" y="46432"/>
            <a:ext cx="6931893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Как вести </a:t>
            </a:r>
            <a:r>
              <a:rPr lang="ru-RU" sz="28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себя с </a:t>
            </a:r>
            <a:r>
              <a:rPr lang="ru-RU" sz="28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r>
              <a:rPr lang="ru-RU" sz="28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ооруженными людьми в заложниках </a:t>
            </a:r>
            <a:endParaRPr lang="ru-RU" sz="2800" dirty="0"/>
          </a:p>
        </p:txBody>
      </p:sp>
      <p:sp>
        <p:nvSpPr>
          <p:cNvPr id="14" name="Прямоугольник 13"/>
          <p:cNvSpPr/>
          <p:nvPr/>
        </p:nvSpPr>
        <p:spPr>
          <a:xfrm>
            <a:off x="234315" y="2291033"/>
            <a:ext cx="405384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marR="41910" lvl="0" indent="-285750">
              <a:spcAft>
                <a:spcPts val="70"/>
              </a:spcAft>
              <a:buFont typeface="Arial" panose="020B0604020202020204" pitchFamily="34" charset="0"/>
              <a:buChar char="•"/>
            </a:pPr>
            <a:r>
              <a:rPr lang="ru-RU" dirty="0">
                <a:solidFill>
                  <a:srgbClr val="18181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Если есть возможность, держись подальше от дверей и окон.    </a:t>
            </a:r>
            <a:endParaRPr lang="ru-RU" dirty="0">
              <a:solidFill>
                <a:srgbClr val="181818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264795" y="3876281"/>
            <a:ext cx="4074160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marR="41910" lvl="0" indent="-285750">
              <a:spcAft>
                <a:spcPts val="70"/>
              </a:spcAft>
              <a:buFont typeface="Arial" panose="020B0604020202020204" pitchFamily="34" charset="0"/>
              <a:buChar char="•"/>
            </a:pPr>
            <a:r>
              <a:rPr lang="ru-RU" dirty="0">
                <a:solidFill>
                  <a:srgbClr val="18181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Постарайся помечтать: вспоминай свои любимые книг, </a:t>
            </a:r>
            <a:r>
              <a:rPr lang="ru-RU" dirty="0" smtClean="0">
                <a:solidFill>
                  <a:srgbClr val="18181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мультфильмы…</a:t>
            </a:r>
            <a:endParaRPr lang="ru-RU" dirty="0">
              <a:solidFill>
                <a:srgbClr val="181818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34364" y="1001507"/>
            <a:ext cx="4074160" cy="1200329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>
            <a:spAutoFit/>
          </a:bodyPr>
          <a:p>
            <a:pPr marL="285750" marR="41910" indent="-285750">
              <a:spcAft>
                <a:spcPts val="70"/>
              </a:spcAft>
              <a:buFont typeface="Arial" panose="020B0604020202020204" pitchFamily="34" charset="0"/>
              <a:buChar char="•"/>
            </a:pPr>
            <a:r>
              <a:rPr lang="ru-RU" dirty="0">
                <a:solidFill>
                  <a:srgbClr val="18181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Будь рядом со своим воспитателем или с другим твоим знакомым взрослым, постарайся не разлучаться с ним. </a:t>
            </a:r>
            <a:endParaRPr lang="ru-RU" dirty="0">
              <a:solidFill>
                <a:srgbClr val="181818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34315" y="2930002"/>
            <a:ext cx="4074160" cy="92333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>
            <a:spAutoFit/>
          </a:bodyPr>
          <a:p>
            <a:pPr marL="285750" marR="41910" lvl="0" indent="-285750">
              <a:spcAft>
                <a:spcPts val="70"/>
              </a:spcAft>
              <a:buFont typeface="Arial" panose="020B0604020202020204" pitchFamily="34" charset="0"/>
              <a:buChar char="•"/>
            </a:pPr>
            <a:r>
              <a:rPr lang="ru-RU" dirty="0" smtClean="0">
                <a:solidFill>
                  <a:srgbClr val="18181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Настройся </a:t>
            </a:r>
            <a:r>
              <a:rPr lang="ru-RU" dirty="0">
                <a:solidFill>
                  <a:srgbClr val="18181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долгое ожидание. </a:t>
            </a:r>
            <a:r>
              <a:rPr lang="ru-RU" dirty="0" smtClean="0">
                <a:solidFill>
                  <a:srgbClr val="18181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Спасателям </a:t>
            </a:r>
            <a:r>
              <a:rPr lang="ru-RU" dirty="0">
                <a:solidFill>
                  <a:srgbClr val="18181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нужно время, чтобы освободить </a:t>
            </a:r>
            <a:r>
              <a:rPr lang="ru-RU" dirty="0" smtClean="0">
                <a:solidFill>
                  <a:srgbClr val="18181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тебя.</a:t>
            </a:r>
            <a:endParaRPr lang="ru-RU" dirty="0">
              <a:solidFill>
                <a:srgbClr val="181818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455620" y="-1108"/>
            <a:ext cx="538566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«Извивающиеся змейки</a:t>
            </a:r>
            <a:r>
              <a:rPr lang="ru-RU" sz="32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endParaRPr lang="ru-RU" sz="3200" b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568960" y="485262"/>
            <a:ext cx="8238897" cy="6451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>
                <a:solidFill>
                  <a:srgbClr val="2B2B2B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Ребята– </a:t>
            </a:r>
            <a:r>
              <a:rPr lang="ru-RU" dirty="0">
                <a:solidFill>
                  <a:srgbClr val="2B2B2B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извивающиеся змейки, которые спасаются быстро при перестрелке и при взрывах. </a:t>
            </a:r>
            <a:endParaRPr lang="ru-RU" dirty="0"/>
          </a:p>
        </p:txBody>
      </p:sp>
      <p:pic>
        <p:nvPicPr>
          <p:cNvPr id="6" name="Picture 10" descr="https://xn--80aqthc.xn--d1acj3b/images/role5.png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1540" y="1125622"/>
            <a:ext cx="2217051" cy="22358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Picture background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6107" y="1117366"/>
            <a:ext cx="3125633" cy="21488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Прямоугольник 10"/>
          <p:cNvSpPr/>
          <p:nvPr/>
        </p:nvSpPr>
        <p:spPr>
          <a:xfrm>
            <a:off x="787141" y="3407405"/>
            <a:ext cx="8211760" cy="5219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Как вести себя </a:t>
            </a:r>
            <a:r>
              <a:rPr lang="ru-RU" sz="2800" b="1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при перестрелке и при взрыва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" name="Текстовое поле 21"/>
          <p:cNvSpPr txBox="1"/>
          <p:nvPr/>
        </p:nvSpPr>
        <p:spPr>
          <a:xfrm>
            <a:off x="787400" y="3999230"/>
            <a:ext cx="3259455" cy="92202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 rtlCol="0">
            <a:spAutoFit/>
          </a:bodyPr>
          <a:p>
            <a:pPr algn="ctr"/>
            <a:r>
              <a:rPr lang="ru-RU" altLang="en-US">
                <a:latin typeface="Times New Roman" panose="02020603050405020304" pitchFamily="18" charset="0"/>
                <a:cs typeface="Times New Roman" panose="02020603050405020304" pitchFamily="18" charset="0"/>
              </a:rPr>
              <a:t>Немедленно падай на пол лицом вниз и лучше прячься под прикрытие.</a:t>
            </a:r>
            <a:endParaRPr lang="ru-RU" alt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Текстовое поле 22"/>
          <p:cNvSpPr txBox="1"/>
          <p:nvPr/>
        </p:nvSpPr>
        <p:spPr>
          <a:xfrm>
            <a:off x="787400" y="5175885"/>
            <a:ext cx="3259455" cy="64516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 rtlCol="0">
            <a:spAutoFit/>
          </a:bodyPr>
          <a:p>
            <a:pPr algn="ctr"/>
            <a:r>
              <a:rPr lang="ru-RU" altLang="en-US">
                <a:latin typeface="Times New Roman" panose="02020603050405020304" pitchFamily="18" charset="0"/>
                <a:cs typeface="Times New Roman" panose="02020603050405020304" pitchFamily="18" charset="0"/>
              </a:rPr>
              <a:t>Закрой глаза (ни в коем случае не три).</a:t>
            </a:r>
            <a:endParaRPr lang="ru-RU" alt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5" name="Текстовое поле 24"/>
          <p:cNvSpPr txBox="1"/>
          <p:nvPr/>
        </p:nvSpPr>
        <p:spPr>
          <a:xfrm>
            <a:off x="5215890" y="3975100"/>
            <a:ext cx="3260090" cy="92202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 rtlCol="0">
            <a:spAutoFit/>
          </a:bodyPr>
          <a:p>
            <a:pPr algn="ctr"/>
            <a:r>
              <a:rPr lang="ru-RU" altLang="en-US">
                <a:latin typeface="Times New Roman" panose="02020603050405020304" pitchFamily="18" charset="0"/>
                <a:cs typeface="Times New Roman" panose="02020603050405020304" pitchFamily="18" charset="0"/>
              </a:rPr>
              <a:t>Накрой голову руками, не двигайся (или ползи до безопасного места)</a:t>
            </a:r>
            <a:endParaRPr lang="ru-RU" alt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" name="Текстовое поле 26"/>
          <p:cNvSpPr txBox="1"/>
          <p:nvPr/>
        </p:nvSpPr>
        <p:spPr>
          <a:xfrm>
            <a:off x="5216525" y="5175885"/>
            <a:ext cx="3259455" cy="64516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 rtlCol="0">
            <a:spAutoFit/>
          </a:bodyPr>
          <a:p>
            <a:pPr algn="ctr"/>
            <a:r>
              <a:rPr lang="ru-RU" altLang="en-US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Жди,  когда спасатели выведут тебя из помещения </a:t>
            </a:r>
            <a:endParaRPr lang="ru-RU" alt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Текстовое поле 27"/>
          <p:cNvSpPr txBox="1"/>
          <p:nvPr/>
        </p:nvSpPr>
        <p:spPr>
          <a:xfrm>
            <a:off x="168910" y="5879465"/>
            <a:ext cx="9039860" cy="92202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ru-RU" altLang="en-US" b="1">
                <a:gradFill>
                  <a:gsLst>
                    <a:gs pos="0">
                      <a:srgbClr val="007BD3"/>
                    </a:gs>
                    <a:gs pos="100000">
                      <a:srgbClr val="034373"/>
                    </a:gs>
                  </a:gsLst>
                  <a:lin scaled="0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Рассуждайте с детьмио том, что террористы - недобрые люди.  Сходите в серпентарий или в зоопарк, понаблюдать за змейками. Повторите с детьми, что при штурме могут использоваться свето- шумовые гранаты.</a:t>
            </a:r>
            <a:endParaRPr lang="ru-RU" altLang="en-US" b="1">
              <a:gradFill>
                <a:gsLst>
                  <a:gs pos="0">
                    <a:srgbClr val="007BD3"/>
                  </a:gs>
                  <a:gs pos="100000">
                    <a:srgbClr val="034373"/>
                  </a:gs>
                </a:gsLst>
                <a:lin scaled="0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640080" y="3373937"/>
            <a:ext cx="8321040" cy="6451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solidFill>
                  <a:srgbClr val="34343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</a:t>
            </a:r>
            <a:r>
              <a:rPr lang="ru-RU" dirty="0">
                <a:solidFill>
                  <a:srgbClr val="34343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одители — активные участники, они включаются в проекты, закрепляют с детьми навыки за пределами детского сада.</a:t>
            </a:r>
            <a:endParaRPr lang="ru-RU" dirty="0">
              <a:solidFill>
                <a:srgbClr val="343434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75920" y="391005"/>
            <a:ext cx="8849360" cy="6451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solidFill>
                  <a:srgbClr val="001A3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Применяя роли в играх, дети доводят действия по спасению до автоматизма — это становится </a:t>
            </a:r>
            <a:r>
              <a:rPr lang="ru-RU" dirty="0" smtClean="0">
                <a:solidFill>
                  <a:srgbClr val="001A3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образцом поведения, </a:t>
            </a:r>
            <a:r>
              <a:rPr lang="ru-RU" dirty="0">
                <a:solidFill>
                  <a:srgbClr val="001A3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моторным навыком.</a:t>
            </a:r>
            <a:endParaRPr lang="ru-RU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5362" name="Picture 2" descr="https://xn--80aqthc.xn--d1acj3b/images/how3.png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2705" y="1165225"/>
            <a:ext cx="3049905" cy="2079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Текстовое поле 1"/>
          <p:cNvSpPr txBox="1"/>
          <p:nvPr/>
        </p:nvSpPr>
        <p:spPr>
          <a:xfrm>
            <a:off x="2218690" y="4690745"/>
            <a:ext cx="5664835" cy="203009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ru-RU" altLang="en-US" b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«Знакомство со спасателяит</a:t>
            </a:r>
            <a:endParaRPr lang="ru-RU" altLang="en-US" b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ru-RU" altLang="en-US" b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«Места моей безопасности»</a:t>
            </a:r>
            <a:endParaRPr lang="ru-RU" altLang="en-US" b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ru-RU" altLang="en-US" b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«Планы пожарной эвакуации: изучаю и создаю»</a:t>
            </a:r>
            <a:endParaRPr lang="ru-RU" altLang="en-US" b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ru-RU" altLang="en-US" b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«Фотоохота на опасные предметы»</a:t>
            </a:r>
            <a:endParaRPr lang="ru-RU" altLang="en-US" b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ru-RU" altLang="en-US" b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«Где можно прятаться»</a:t>
            </a:r>
            <a:endParaRPr lang="ru-RU" altLang="en-US" b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ru-RU" altLang="en-US" b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«О чем думать, когда грустно»</a:t>
            </a:r>
            <a:endParaRPr lang="ru-RU" altLang="en-US" b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ru-RU" altLang="en-US" b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«Разрушенные здания»</a:t>
            </a:r>
            <a:endParaRPr lang="ru-RU" altLang="en-US" b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Текстовое поле 3"/>
          <p:cNvSpPr txBox="1"/>
          <p:nvPr/>
        </p:nvSpPr>
        <p:spPr>
          <a:xfrm>
            <a:off x="2106295" y="4230370"/>
            <a:ext cx="4572000" cy="4603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indent="0" algn="l">
              <a:buFont typeface="Arial" panose="020B0604020202020204" pitchFamily="34" charset="0"/>
              <a:buNone/>
            </a:pPr>
            <a:r>
              <a:rPr lang="ru-RU" altLang="en-US" sz="2400" b="1">
                <a:gradFill>
                  <a:gsLst>
                    <a:gs pos="0">
                      <a:srgbClr val="007BD3"/>
                    </a:gs>
                    <a:gs pos="100000">
                      <a:srgbClr val="034373"/>
                    </a:gs>
                  </a:gsLst>
                  <a:lin scaled="0"/>
                </a:gra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Темы проектов для родителей:</a:t>
            </a:r>
            <a:endParaRPr lang="ru-RU" altLang="en-US" sz="2400" b="1">
              <a:gradFill>
                <a:gsLst>
                  <a:gs pos="0">
                    <a:srgbClr val="007BD3"/>
                  </a:gs>
                  <a:gs pos="100000">
                    <a:srgbClr val="034373"/>
                  </a:gs>
                </a:gsLst>
                <a:lin scaled="0"/>
              </a:gradFill>
              <a:latin typeface="Times New Roman" panose="02020603050405020304" pitchFamily="18" charset="0"/>
              <a:cs typeface="Times New Roman" panose="02020603050405020304" pitchFamily="18" charset="0"/>
              <a:sym typeface="+mn-ea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 flipH="1">
            <a:off x="1422400" y="870585"/>
            <a:ext cx="67056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8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Спасибо за внимания!</a:t>
            </a:r>
            <a:endParaRPr lang="ru-RU" sz="4800" b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Изображение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839085" y="1767840"/>
            <a:ext cx="3683635" cy="4735830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6838</Words>
  <Application>WPS Presentation</Application>
  <PresentationFormat>Экран (4:3)</PresentationFormat>
  <Paragraphs>179</Paragraphs>
  <Slides>15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9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15</vt:i4>
      </vt:variant>
    </vt:vector>
  </HeadingPairs>
  <TitlesOfParts>
    <vt:vector size="25" baseType="lpstr">
      <vt:lpstr>Arial</vt:lpstr>
      <vt:lpstr>SimSun</vt:lpstr>
      <vt:lpstr>Wingdings</vt:lpstr>
      <vt:lpstr>Times New Roman</vt:lpstr>
      <vt:lpstr>Calibri</vt:lpstr>
      <vt:lpstr>Roboto</vt:lpstr>
      <vt:lpstr>Microsoft YaHei</vt:lpstr>
      <vt:lpstr>Arial Unicode MS</vt:lpstr>
      <vt:lpstr>Calibri Light</vt:lpstr>
      <vt:lpstr>Тема Office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SPecialiST RePack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natalya.kashurkina@mail.ru</dc:creator>
  <cp:lastModifiedBy>natal</cp:lastModifiedBy>
  <cp:revision>73</cp:revision>
  <dcterms:created xsi:type="dcterms:W3CDTF">2024-09-20T12:22:00Z</dcterms:created>
  <dcterms:modified xsi:type="dcterms:W3CDTF">2024-12-04T18:20:19Z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0B29ADDD29F0454C95D84C54F0576B3C_13</vt:lpwstr>
  </property>
  <property fmtid="{D5CDD505-2E9C-101B-9397-08002B2CF9AE}" pid="3" name="KSOProductBuildVer">
    <vt:lpwstr>1049-12.2.0.18911</vt:lpwstr>
  </property>
</Properties>
</file>