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7"/>
  </p:notesMasterIdLst>
  <p:sldIdLst>
    <p:sldId id="287" r:id="rId2"/>
    <p:sldId id="288" r:id="rId3"/>
    <p:sldId id="289" r:id="rId4"/>
    <p:sldId id="261" r:id="rId5"/>
    <p:sldId id="262" r:id="rId6"/>
    <p:sldId id="263" r:id="rId7"/>
    <p:sldId id="264" r:id="rId8"/>
    <p:sldId id="265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266" r:id="rId30"/>
    <p:sldId id="267" r:id="rId31"/>
    <p:sldId id="268" r:id="rId32"/>
    <p:sldId id="269" r:id="rId33"/>
    <p:sldId id="270" r:id="rId34"/>
    <p:sldId id="277" r:id="rId35"/>
    <p:sldId id="290" r:id="rId36"/>
    <p:sldId id="291" r:id="rId37"/>
    <p:sldId id="292" r:id="rId38"/>
    <p:sldId id="293" r:id="rId39"/>
    <p:sldId id="294" r:id="rId40"/>
    <p:sldId id="318" r:id="rId41"/>
    <p:sldId id="295" r:id="rId42"/>
    <p:sldId id="296" r:id="rId43"/>
    <p:sldId id="297" r:id="rId44"/>
    <p:sldId id="284" r:id="rId45"/>
    <p:sldId id="285" r:id="rId4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588" autoAdjust="0"/>
  </p:normalViewPr>
  <p:slideViewPr>
    <p:cSldViewPr>
      <p:cViewPr varScale="1">
        <p:scale>
          <a:sx n="82" d="100"/>
          <a:sy n="82" d="100"/>
        </p:scale>
        <p:origin x="-1478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2C762-A823-401A-A329-A406A894E213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28C073-794F-440D-A030-20810B8F41E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475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Дети войны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31666-0C07-4C94-9FC8-D290719F89E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фотоотчет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31666-0C07-4C94-9FC8-D290719F89E3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236DEED-3DCB-49D8-8627-54EA216BE4C2}" type="datetimeFigureOut">
              <a:rPr lang="ru-RU" smtClean="0"/>
              <a:pPr/>
              <a:t>25.09.2021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F2082F7-E2C5-4549-B380-E0129146AF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76;&#1086;&#1082;&#1091;&#1084;&#1077;&#1085;&#1090;&#1099;\&#1051;&#1070;&#1044;&#1048;&#1053;&#1067;%20&#1044;&#1054;&#1050;&#1059;&#1052;&#1045;&#1053;&#1058;&#1067;\&#1044;&#1077;&#1090;&#1089;&#1082;&#1080;&#1081;%20&#1089;&#1072;&#1076;\&#1084;&#1091;&#1079;&#1099;&#1082;&#1072;%20&#1076;&#1083;&#1103;%20&#1076;&#1077;&#1090;&#1089;&#1072;&#1076;&#1072;\&#1052;&#1077;&#1090;&#1088;&#1086;&#1085;&#1086;&#1084;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audio" Target="../media/audio4.wav"/><Relationship Id="rId7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audio" Target="../media/audio4.wav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11" Type="http://schemas.openxmlformats.org/officeDocument/2006/relationships/image" Target="../media/image47.jpeg"/><Relationship Id="rId5" Type="http://schemas.openxmlformats.org/officeDocument/2006/relationships/image" Target="../media/image42.jpeg"/><Relationship Id="rId10" Type="http://schemas.openxmlformats.org/officeDocument/2006/relationships/image" Target="../media/image46.jpeg"/><Relationship Id="rId4" Type="http://schemas.openxmlformats.org/officeDocument/2006/relationships/image" Target="../media/image41.jpeg"/><Relationship Id="rId9" Type="http://schemas.openxmlformats.org/officeDocument/2006/relationships/image" Target="../media/image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audio" Target="file:///D:\&#1076;&#1086;&#1082;&#1091;&#1084;&#1077;&#1085;&#1090;&#1099;\&#1051;&#1070;&#1044;&#1048;&#1053;&#1067;%20&#1044;&#1054;&#1050;&#1059;&#1052;&#1045;&#1053;&#1058;&#1067;\&#1044;&#1077;&#1090;&#1089;&#1082;&#1080;&#1081;%20&#1089;&#1072;&#1076;\&#1084;&#1091;&#1079;&#1099;&#1082;&#1072;%20&#1076;&#1083;&#1103;%20&#1076;&#1077;&#1090;&#1089;&#1072;&#1076;&#1072;\&#1046;&#1091;&#1088;&#1072;&#1074;&#1083;&#1080;.mp3" TargetMode="External"/><Relationship Id="rId7" Type="http://schemas.openxmlformats.org/officeDocument/2006/relationships/image" Target="../media/image51.jpeg"/><Relationship Id="rId2" Type="http://schemas.openxmlformats.org/officeDocument/2006/relationships/audio" Target="file:///F:\&#1074;&#1086;&#1077;&#1085;&#1085;&#1099;&#1077;%20&#1087;&#1077;&#1089;&#1085;&#1080;\&#1053;&#1072;%20&#1073;&#1077;&#1079;&#1099;&#1084;&#1103;&#1085;&#1085;&#1086;&#1081;%20&#1074;&#1099;&#1089;&#1086;&#1090;&#1077;.mp3" TargetMode="External"/><Relationship Id="rId1" Type="http://schemas.openxmlformats.org/officeDocument/2006/relationships/tags" Target="../tags/tag8.xml"/><Relationship Id="rId6" Type="http://schemas.openxmlformats.org/officeDocument/2006/relationships/image" Target="../media/image50.jpeg"/><Relationship Id="rId5" Type="http://schemas.openxmlformats.org/officeDocument/2006/relationships/audio" Target="../media/audio5.wav"/><Relationship Id="rId10" Type="http://schemas.openxmlformats.org/officeDocument/2006/relationships/image" Target="../media/image54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5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audio" Target="../media/audio6.wav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7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51207"/>
            <a:ext cx="7920880" cy="460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МБДОУ «Детский сад комбинированного вида №42»</a:t>
            </a:r>
            <a:br>
              <a:rPr kumimoji="0" lang="ru-RU" sz="1400" b="1" i="0" u="none" strike="noStrike" kern="0" cap="none" spc="0" normalizeH="0" baseline="0" noProof="0" dirty="0" smtClean="0">
                <a:ln>
                  <a:noFill/>
                </a:ln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300" b="1" i="0" u="none" strike="noStrike" kern="0" cap="none" spc="0" normalizeH="0" baseline="0" noProof="0" dirty="0" smtClean="0">
                <a:ln>
                  <a:noFill/>
                </a:ln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1300" b="1" i="0" u="none" strike="noStrike" kern="0" cap="none" spc="0" normalizeH="0" baseline="0" noProof="0" dirty="0" smtClean="0">
                <a:ln>
                  <a:noFill/>
                </a:ln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1300" b="1" i="0" u="none" strike="noStrike" kern="0" cap="none" spc="0" normalizeH="0" baseline="0" noProof="0" dirty="0" smtClean="0">
                <a:ln>
                  <a:noFill/>
                </a:ln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1300" b="1" i="0" u="none" strike="noStrike" kern="0" cap="none" spc="0" normalizeH="0" baseline="0" noProof="0" dirty="0" smtClean="0">
                <a:ln>
                  <a:noFill/>
                </a:ln>
                <a:effectLst>
                  <a:reflection blurRad="6350" stA="55000" endA="300" endPos="45500" dir="5400000" sy="-100000" algn="bl" rotWithShape="0"/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 Р О Е К Т</a:t>
            </a:r>
            <a:b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9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 тему:</a:t>
            </a:r>
            <a:br>
              <a:rPr kumimoji="0" lang="ru-RU" sz="29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36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rebuchet MS"/>
                <a:ea typeface="+mj-ea"/>
                <a:cs typeface="+mj-cs"/>
              </a:rPr>
              <a:t> </a:t>
            </a:r>
            <a:r>
              <a:rPr kumimoji="0" lang="ru-RU" sz="6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rebuchet MS"/>
                <a:ea typeface="+mj-ea"/>
                <a:cs typeface="+mj-cs"/>
              </a:rPr>
              <a:t> </a:t>
            </a:r>
            <a:r>
              <a:rPr kumimoji="0" lang="ru-RU" sz="6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rebuchet MS"/>
                <a:ea typeface="+mj-ea"/>
                <a:cs typeface="+mj-cs"/>
              </a:rPr>
              <a:t>«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Помним и гордимся!»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средство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патриотического воспитания детей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старшего дошкольного возраста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rebuchet MS"/>
                <a:ea typeface="+mj-ea"/>
                <a:cs typeface="+mj-cs"/>
              </a:rPr>
              <a:t/>
            </a:r>
            <a:b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rebuchet MS"/>
                <a:ea typeface="+mj-ea"/>
                <a:cs typeface="+mj-cs"/>
              </a:rPr>
            </a:br>
            <a:endParaRPr kumimoji="0" lang="ru-RU" sz="24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5580112" y="4941168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Выполнила: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воспитатель ВКК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  <a:buFont typeface="Georgia" pitchFamily="18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Сенчугова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 Е.А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12745"/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212745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pic>
        <p:nvPicPr>
          <p:cNvPr id="1026" name="Picture 2" descr="C:\Users\pcuser\Desktop\25 января\IMG_20200122_0935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77073"/>
            <a:ext cx="4320480" cy="243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404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-525929"/>
            <a:ext cx="813690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800" b="1" kern="0" dirty="0">
              <a:solidFill>
                <a:prstClr val="black"/>
              </a:solidFill>
              <a:latin typeface="Trebuchet M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</a:rPr>
              <a:t>Аннотация к творческому проекту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</a:rPr>
              <a:t>Тема Великой Отечественной войны чрезвычайно актуальна в современном обществе, она способствует сплочению нашего народа, но в то же время Великая Отечественная война для наших детей - далекая история. Если мы, внуки и правнуки воевавших, не передадим своим детям то, что знаем от наших дедушек и бабушек о пережитом ими, то связь времен, семейная нить прервется .Необходимо сделать все возможное, чтобы наши дети ощутили, что и они имеют отношение к тем далеким военным событиям.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</a:rPr>
              <a:t>Обратив внимание на то, что   дошкольники не имеют достаточных знаний об освобождении родного города от немецко-фашистских захватчиков, об участии старших членов семьи в Великой Отечественной войне, педагогами было решено разработать проект 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2903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-772150"/>
            <a:ext cx="799288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b="1" u="sng" dirty="0" smtClean="0">
              <a:solidFill>
                <a:prstClr val="black"/>
              </a:solidFill>
              <a:latin typeface="Trebuchet MS"/>
            </a:endParaRPr>
          </a:p>
          <a:p>
            <a:pPr lvl="0"/>
            <a:endParaRPr lang="ru-RU" b="1" u="sng" dirty="0">
              <a:solidFill>
                <a:prstClr val="black"/>
              </a:solidFill>
              <a:latin typeface="Trebuchet MS"/>
            </a:endParaRPr>
          </a:p>
          <a:p>
            <a:pPr lvl="0"/>
            <a:endParaRPr lang="ru-RU" b="1" u="sng" dirty="0" smtClean="0">
              <a:solidFill>
                <a:prstClr val="black"/>
              </a:solidFill>
              <a:latin typeface="Trebuchet MS"/>
            </a:endParaRPr>
          </a:p>
          <a:p>
            <a:pPr lvl="0"/>
            <a:endParaRPr lang="ru-RU" b="1" u="sng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ru-RU" b="1" u="sng" dirty="0" smtClean="0">
                <a:solidFill>
                  <a:prstClr val="black"/>
                </a:solidFill>
                <a:latin typeface="Trebuchet MS"/>
              </a:rPr>
              <a:t>Цель </a:t>
            </a:r>
            <a:r>
              <a:rPr lang="ru-RU" b="1" u="sng" dirty="0">
                <a:solidFill>
                  <a:prstClr val="black"/>
                </a:solidFill>
                <a:latin typeface="Trebuchet MS"/>
              </a:rPr>
              <a:t>проекта:</a:t>
            </a:r>
            <a:endParaRPr lang="ru-RU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- Осуществление комплексного подхода к воспитанию в духе патриотизма, приобщение дошкольников к истории и культуре родного города, местным достопримечательностям, воспитание любви и привязанности к родному краю.</a:t>
            </a:r>
          </a:p>
          <a:p>
            <a:pPr lvl="0"/>
            <a:r>
              <a:rPr lang="ru-RU" b="1" u="sng" dirty="0">
                <a:solidFill>
                  <a:prstClr val="black"/>
                </a:solidFill>
                <a:latin typeface="Trebuchet MS"/>
              </a:rPr>
              <a:t>Задачи проекта:</a:t>
            </a:r>
            <a:endParaRPr lang="ru-RU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- Создать условия для восприятия сведений об историческом прошлом и культурном облике родного края;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- Осуществлять ознакомление дошкольников с историческим, культурным, географическим, природно-экологическим своеобразием родного региона;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- Развивать бережное отношение к городу, его достопримечательностям, культурным ценностям, природе;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- Развивать связную речь детей; обогащать и активизировать словарь детей, учить свободно мыслить, фантазировать;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- Воспитывать чувство гордости за своих земляков, эмоционально-ценностное отношение к краю.</a:t>
            </a:r>
          </a:p>
          <a:p>
            <a:pPr lvl="0"/>
            <a:r>
              <a:rPr lang="ru-RU" b="1" u="sng" dirty="0">
                <a:solidFill>
                  <a:prstClr val="black"/>
                </a:solidFill>
                <a:latin typeface="Trebuchet MS"/>
              </a:rPr>
              <a:t>Участники проекта</a:t>
            </a:r>
            <a:endParaRPr lang="ru-RU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Дети </a:t>
            </a:r>
            <a:r>
              <a:rPr lang="ru-RU" dirty="0" smtClean="0">
                <a:solidFill>
                  <a:prstClr val="black"/>
                </a:solidFill>
                <a:latin typeface="Trebuchet MS"/>
              </a:rPr>
              <a:t>5-6 </a:t>
            </a:r>
            <a:r>
              <a:rPr lang="ru-RU" dirty="0">
                <a:solidFill>
                  <a:prstClr val="black"/>
                </a:solidFill>
                <a:latin typeface="Trebuchet MS"/>
              </a:rPr>
              <a:t>лет </a:t>
            </a:r>
            <a:r>
              <a:rPr lang="ru-RU" i="1" dirty="0" smtClean="0">
                <a:solidFill>
                  <a:prstClr val="black"/>
                </a:solidFill>
                <a:latin typeface="Trebuchet MS"/>
              </a:rPr>
              <a:t>(старшая </a:t>
            </a:r>
            <a:r>
              <a:rPr lang="ru-RU" i="1" dirty="0">
                <a:solidFill>
                  <a:prstClr val="black"/>
                </a:solidFill>
                <a:latin typeface="Trebuchet MS"/>
              </a:rPr>
              <a:t>группа)</a:t>
            </a:r>
            <a:endParaRPr lang="ru-RU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ru-RU" b="1" u="sng" dirty="0">
                <a:solidFill>
                  <a:prstClr val="black"/>
                </a:solidFill>
                <a:latin typeface="Trebuchet MS"/>
              </a:rPr>
              <a:t>Сроки реализации проекта</a:t>
            </a:r>
            <a:endParaRPr lang="ru-RU" dirty="0">
              <a:solidFill>
                <a:prstClr val="black"/>
              </a:solidFill>
              <a:latin typeface="Trebuchet MS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Trebuchet MS"/>
              </a:rPr>
              <a:t> Сентябрь- январь</a:t>
            </a:r>
          </a:p>
        </p:txBody>
      </p:sp>
    </p:spTree>
    <p:extLst>
      <p:ext uri="{BB962C8B-B14F-4D97-AF65-F5344CB8AC3E}">
        <p14:creationId xmlns:p14="http://schemas.microsoft.com/office/powerpoint/2010/main" val="318941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71480"/>
            <a:ext cx="7772400" cy="1714512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                          </a:t>
            </a:r>
            <a:br>
              <a:rPr lang="ru-RU" sz="2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800" dirty="0" smtClean="0"/>
              <a:t>Цель занятия: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357158" y="285728"/>
            <a:ext cx="8501122" cy="6286544"/>
          </a:xfrm>
        </p:spPr>
        <p:txBody>
          <a:bodyPr>
            <a:normAutofit/>
          </a:bodyPr>
          <a:lstStyle/>
          <a:p>
            <a:endParaRPr lang="ru-RU" sz="2800" dirty="0" smtClean="0"/>
          </a:p>
          <a:p>
            <a:r>
              <a:rPr lang="ru-RU" sz="2800" dirty="0" smtClean="0"/>
              <a:t>  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" y="0"/>
            <a:ext cx="7286644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1143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lang="ru-RU" sz="1100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1143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HD картинка С Великой Победой 1024x768. HD картинки на рабочий сто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796" y="214290"/>
            <a:ext cx="8771922" cy="6286544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85786" y="357166"/>
            <a:ext cx="585791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Годы прошли, но алеют  рябины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В память о тех, кто в боях был убит.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В память о Вас, чьи белеют седины,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Низкий поклон Вам -  никто  не  забыт!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Narrow" pitchFamily="34" charset="0"/>
              <a:cs typeface="Arial" pitchFamily="34" charset="0"/>
            </a:endParaRPr>
          </a:p>
        </p:txBody>
      </p:sp>
      <p:pic>
        <p:nvPicPr>
          <p:cNvPr id="9" name="Метроном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pull dir="lu"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8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797568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 «У берегов  донских в бою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столицу грудью заслонили,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Чтоб защитить  Москву  свою.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Ты должен отстоять  Воронеж!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Врага  утопишь ты в Дону,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Сожжешь огнем, в могилу сгонишь.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Боец,  спасая  всю  страну,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Ты должен  отстоять  Воронеж!»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>А.И. Безыменский 1942 г.</a:t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b="1" dirty="0" smtClean="0">
                <a:latin typeface="Batang" pitchFamily="18" charset="-127"/>
                <a:ea typeface="Batang" pitchFamily="18" charset="-127"/>
              </a:rPr>
              <a:t/>
            </a:r>
            <a:br>
              <a:rPr lang="ru-RU" sz="1200" b="1" dirty="0" smtClean="0">
                <a:latin typeface="Batang" pitchFamily="18" charset="-127"/>
                <a:ea typeface="Batang" pitchFamily="18" charset="-127"/>
              </a:rPr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3" name="Рисунок 2" descr="rev-p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571480"/>
            <a:ext cx="771530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286000" y="1859340"/>
            <a:ext cx="478633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«У берегов  донских в бою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столицу грудью заслонили,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Чтоб защитить  Москву  свою.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Ты должен отстоять  Воронеж!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Врага  утопишь ты в Дону,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Сожжешь огнем, в могилу вгонишь.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Боец,  спасая  всю  страну,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Ты должен  отстоять  Воронеж!»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  <a:t>А.И. Безыменский 1942 г.</a:t>
            </a:r>
            <a:b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</a:rPr>
            </a:b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>
    <p:zoom dir="in"/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305800" cy="928694"/>
          </a:xfrm>
        </p:spPr>
        <p:txBody>
          <a:bodyPr>
            <a:noAutofit/>
          </a:bodyPr>
          <a:lstStyle/>
          <a:p>
            <a:r>
              <a:rPr lang="ru-RU" sz="1400" b="1" i="1" dirty="0" smtClean="0">
                <a:solidFill>
                  <a:schemeClr val="tx1"/>
                </a:solidFill>
              </a:rPr>
              <a:t>Двести  двенадцать, двести двенадцать …                 Только бы выстоять, только б не сдаться …</a:t>
            </a:r>
            <a:br>
              <a:rPr lang="ru-RU" sz="1400" b="1" i="1" dirty="0" smtClean="0">
                <a:solidFill>
                  <a:schemeClr val="tx1"/>
                </a:solidFill>
              </a:rPr>
            </a:br>
            <a:r>
              <a:rPr lang="ru-RU" sz="1400" b="1" i="1" dirty="0" smtClean="0">
                <a:solidFill>
                  <a:schemeClr val="tx1"/>
                </a:solidFill>
              </a:rPr>
              <a:t>Тех смертоносных дней и ночей.                                         Грохот « катюш», стук сердец все сильней. </a:t>
            </a:r>
            <a:br>
              <a:rPr lang="ru-RU" sz="1400" b="1" i="1" dirty="0" smtClean="0">
                <a:solidFill>
                  <a:schemeClr val="tx1"/>
                </a:solidFill>
              </a:rPr>
            </a:br>
            <a:endParaRPr lang="ru-RU" sz="1400" b="1" i="1" dirty="0">
              <a:solidFill>
                <a:schemeClr val="tx1"/>
              </a:solidFill>
            </a:endParaRPr>
          </a:p>
        </p:txBody>
      </p:sp>
      <p:pic>
        <p:nvPicPr>
          <p:cNvPr id="3" name="Рисунок 2" descr="GMNET.RU Игровые Сервера - Форум - Показать сообщение отдель…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4000504"/>
            <a:ext cx="378621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Отзывы на стихи, современная литература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3929066"/>
            <a:ext cx="3714776" cy="2405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cs417023.userapi.com/v417023404/1829/o-VPU7MjYh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1142984"/>
            <a:ext cx="357190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cs316725.userapi.com/v316725404/7f88/OYSGVFD2zs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90" y="1071546"/>
            <a:ext cx="371477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pull dir="ru"/>
    <p:sndAc>
      <p:stSnd>
        <p:snd r:embed="rId3" name="explod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Kiev_Kreschatik_after_liberation_November_1943 - Смотреть на Мета Фото онлайн бесплатно - Киев - Общий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714357"/>
            <a:ext cx="3929090" cy="25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http://cs417023.userapi.com/v417023404/1707/l4oP4OicBZM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642918"/>
            <a:ext cx="414340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28596" y="214290"/>
            <a:ext cx="82153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Гитлер  планировал  захватить Воронеж с ходу, но … войска его были разбиты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 descr="Черняховский тайна гибели. Версии гибели генерала Черняховского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3643314"/>
            <a:ext cx="4143404" cy="2838445"/>
          </a:xfrm>
          <a:prstGeom prst="rect">
            <a:avLst/>
          </a:prstGeom>
          <a:noFill/>
        </p:spPr>
      </p:pic>
      <p:pic>
        <p:nvPicPr>
          <p:cNvPr id="11" name="Рисунок 10" descr="БИТВА ЗА МОСКВУ. ЧАСТЬ 5. НА ПОЛЯХ СРАЖЕНИЙ (ПРОДОЛЖЕНИЕ) - Военная история - Каталог статей - Танковое братство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857752" y="3714752"/>
            <a:ext cx="3976686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28596" y="6429396"/>
            <a:ext cx="400052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Дважды Герой Советского Союза Черняховский И.Д.</a:t>
            </a: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929190" y="6429396"/>
            <a:ext cx="392908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Генерал – майор А.И. </a:t>
            </a:r>
            <a:r>
              <a:rPr lang="ru-RU" sz="1200" b="1" dirty="0" err="1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Лизюков</a:t>
            </a:r>
            <a:r>
              <a:rPr lang="ru-RU" sz="1200" b="1" dirty="0" smtClean="0">
                <a:solidFill>
                  <a:prstClr val="black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( фронтовое фото)</a:t>
            </a:r>
            <a:endParaRPr lang="ru-RU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71472" y="3214686"/>
            <a:ext cx="8001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Их   знают и помнят воронежцы.   Их именами названы улицы нашего города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>
    <p:zoom dir="in"/>
    <p:sndAc>
      <p:stSnd>
        <p:snd r:embed="rId4" name="explod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3 июня 1942 года. Трагедия в Саду Пионеров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714752"/>
            <a:ext cx="4572032" cy="2857496"/>
          </a:xfrm>
          <a:prstGeom prst="rect">
            <a:avLst/>
          </a:prstGeom>
          <a:noFill/>
        </p:spPr>
      </p:pic>
      <p:pic>
        <p:nvPicPr>
          <p:cNvPr id="3" name="Рисунок 2" descr="Музей им. В.К. Арсеньева Выставка &quot;Мы сохранили честь в изломанном столетье.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500042"/>
            <a:ext cx="4000528" cy="2872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G_S_N) ГСпН &quot;Братишки&quot; - О кланах - Официальный форум игры World of Tanks - Страница 37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500043"/>
            <a:ext cx="425609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857488" y="142852"/>
            <a:ext cx="3643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Дети  Войны.. </a:t>
            </a:r>
            <a:r>
              <a:rPr lang="ru-RU" b="1" dirty="0" smtClean="0">
                <a:solidFill>
                  <a:srgbClr val="C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  </a:t>
            </a:r>
            <a:endParaRPr lang="ru-RU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>
    <p:pull dir="rd"/>
    <p:sndAc>
      <p:stSnd>
        <p:snd r:embed="rId3" name="bomb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76672"/>
            <a:ext cx="73448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Воронежская земля богата традициями. Одна из них - доблестно защищать родную землю.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годы Великой Отечественной Войны Воронежская земля дала фронту замечательных защитников. 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Вот некоторые из них.</a:t>
            </a:r>
          </a:p>
        </p:txBody>
      </p:sp>
    </p:spTree>
    <p:extLst>
      <p:ext uri="{BB962C8B-B14F-4D97-AF65-F5344CB8AC3E}">
        <p14:creationId xmlns:p14="http://schemas.microsoft.com/office/powerpoint/2010/main" val="412249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735456" y="4293095"/>
            <a:ext cx="7580960" cy="1444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Герой Советского Союза, командир батальона 25-го гвардейского стрелкового полка. Родился в семье крестьянина в селе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Староживотинное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Рамонского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района. После учительских курсов работал учителем. В 1943 году во главе подразделения первым переправился через Десну, где вместе с партизанами построил переправу. Его батальон успешно форсировал Днепр и удержал захваченный плацдарм. Во время тяжёлого боя Артамонов был тяжело ранен, после чего скончался в госпитале.</a:t>
            </a:r>
            <a:endParaRPr lang="ru-RU" sz="1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735456" y="575047"/>
            <a:ext cx="758096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Иван Артамонов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Рисунок 10" descr="http://downtown.ru/files/users/90/images/c8a0f15e576277fa2b96b6c9cc949961459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56792"/>
            <a:ext cx="3240360" cy="248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2362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40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15816" y="332656"/>
            <a:ext cx="4464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Василий Богачёв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://downtown.ru/files/users/90/images/aa25de5ed34285408664f266ebd830a73059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456" y="1412776"/>
            <a:ext cx="3242752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971600" y="4509120"/>
            <a:ext cx="7560840" cy="1931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1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Капитан, командир батальона 10-й танковой бригады. Родился в крестьянской семье в селе Русская Гвоздёвка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Рамонского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района. Работал сварщиком на Механическом заводе, а по вечерам учился при партийной школе. Во время Великой Отечественной войны капитан Богачёв совершил один из первых в истории Великой Отечественной войны одиночный танковый таран. В декабре 1941 года ему было присвоено звание Героя Советского Союза посмертно. </a:t>
            </a:r>
          </a:p>
          <a:p>
            <a:r>
              <a:rPr lang="ru-RU" sz="1400" dirty="0">
                <a:latin typeface="&amp;quot"/>
                <a:ea typeface="Calibri"/>
                <a:cs typeface="Times New Roman"/>
              </a:rPr>
              <a:t/>
            </a:r>
            <a:br>
              <a:rPr lang="ru-RU" sz="1400" dirty="0">
                <a:latin typeface="&amp;quot"/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425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476672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Николай Бурденко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7db0656b99a3f9bc5b15e5aadbcf67cb3456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00808"/>
            <a:ext cx="352839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95536" y="3933055"/>
            <a:ext cx="8280920" cy="2021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Генерал-полковник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медицинской службы, первый президент Академии медицинских наук. В 1918 году переехал в Воронеж, где стал одним из инициаторов создания Воронежского университета. Принимал активное участие в организации военных госпиталей Красной Армии. Организовал курсы для студентов и врачей по военно-полевой хирургии и создал школу для среднего медицинского персонала — медицинских сестёр. В годы Великой Отечественной  войны — Главный хирург Красной Армии.</a:t>
            </a:r>
            <a:endParaRPr lang="ru-RU" sz="1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4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485775"/>
            <a:ext cx="5544616" cy="479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80"/>
              </a:lnSpc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Михаил </a:t>
            </a:r>
            <a:r>
              <a:rPr lang="ru-RU" sz="3600" b="1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Вайцеховский</a:t>
            </a:r>
            <a:endParaRPr lang="ru-RU" sz="3600" b="1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30284a632442c8e47ecaa29f277f5f126071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3384376" cy="266429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27584" y="4149079"/>
            <a:ext cx="7776864" cy="18296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1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Полковник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командир Воронежского добровольческого коммунистического полка 1-й гвардейской стрелковой дивизии. Перед войной жил с семьёй в Больничном переулке в Воронеже и руководил строительной конторой металлоконструкций. В конце февраля 1942 года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Вайцеховский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возглавил атаку 1-го батальона у села Лески. Был тяжело ранен разорвавшейся немецкой миной и умер в госпитале. Но его полк поднялся в атаку и освободил село от захватчиков. </a:t>
            </a:r>
            <a:endParaRPr lang="ru-RU" sz="1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85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76672"/>
            <a:ext cx="5112568" cy="344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510"/>
              </a:lnSpc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Андрей </a:t>
            </a:r>
            <a:r>
              <a:rPr lang="ru-RU" sz="3600" b="1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Витрук</a:t>
            </a:r>
            <a:r>
              <a:rPr lang="ru-RU" sz="36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3600" b="1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a4031fb8c81fef0f9b78af893f86acb54772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3600400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1043608" y="4221087"/>
            <a:ext cx="7416824" cy="1444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Герой Советского Союза, генерал-майор авиации. В 1934 году окончил Борисоглебскую военную школу лётчиков, а в 1941 году — Военно-воздушную академию, после чего попал на фронт. Был командиром штурмового авиационного полка и дивизии, лётчики которой отличились в ходе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Острогожско-Россошанской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Белгородско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-Харьковской, Киевской, Ясско-Кишинёвской, Белградской операций. После войны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Витрук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командовал авиационной дивизией.</a:t>
            </a:r>
            <a:endParaRPr lang="ru-RU" sz="1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64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260648"/>
            <a:ext cx="51845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Екатерина Зеленко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e694015e869520c7ee1a29819cbf98a34153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24000"/>
            <a:ext cx="3672408" cy="262508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899592" y="4005064"/>
            <a:ext cx="7488832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1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endParaRPr lang="ru-RU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endParaRPr lang="ru-RU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Заместитель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командира эскадрильи бомбардировочного авиаполка. В Воронеже окончила авиационный техникум и аэроклуб. Совершила 40 боевых вылетов, участвовала в 12 воздушных боях. Командовала группой, уничтожившей 45 танков и 20 автомобилей. Во время атаки немцев сбила один самолёт, а когда у неё закончился боезапас, тараном уничтожила второй, но при этом погибла сама. Единственная женщина, совершившая воздушный таран.</a:t>
            </a:r>
          </a:p>
          <a:p>
            <a:r>
              <a:rPr lang="ru-RU" sz="1400" dirty="0">
                <a:latin typeface="&amp;quot"/>
                <a:ea typeface="Calibri"/>
                <a:cs typeface="Times New Roman"/>
              </a:rPr>
              <a:t/>
            </a:r>
            <a:br>
              <a:rPr lang="ru-RU" sz="1400" dirty="0">
                <a:latin typeface="&amp;quot"/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38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476672"/>
            <a:ext cx="4680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Валентин </a:t>
            </a:r>
            <a:r>
              <a:rPr lang="ru-RU" sz="36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Куколкин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449190629ce9fafe8034dd2f60fcece4634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700808"/>
            <a:ext cx="3600400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11560" y="4554996"/>
            <a:ext cx="799288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Разведчик батальона народного ополчения. Родился и жил в Воронеже на улице Мало-Московской. Работал мотористом на Воронежском механическом заводе, параллельно являлся внештатным заведующим военного отдела Ворошиловского райкома ВЛКСМ. В составе сводного отряда ополченцев участвовал в боях за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Чижовку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Группа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Куколкина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штурмом взяла четыре дома, но в конце сражения его тяжело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раняли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Посмертно награжден орденом.</a:t>
            </a:r>
            <a:endParaRPr lang="ru-RU" sz="1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070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260648"/>
            <a:ext cx="6552727" cy="479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80"/>
              </a:lnSpc>
              <a:spcAft>
                <a:spcPts val="0"/>
              </a:spcAft>
            </a:pPr>
            <a:r>
              <a:rPr lang="ru-RU" sz="36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Даниил </a:t>
            </a:r>
            <a:r>
              <a:rPr lang="ru-RU" sz="3600" b="1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Куцыгин</a:t>
            </a:r>
            <a:endParaRPr lang="ru-RU" sz="3600" b="1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7b169e7d6c5733ece8a9adddb69dee259305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124744"/>
            <a:ext cx="3888432" cy="302433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 rot="10800000" flipV="1">
            <a:off x="683568" y="4542692"/>
            <a:ext cx="7704856" cy="1931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Секретарь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Ворошиловского РК ВКП(б) Воронежа, комиссар батальона народного ополчения, старший политрук. Участвовал в обороне железнодорожных мостов у Отрожки, особенно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проявиле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себя в боях за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Чижовку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Накануне одного из наступлений командира взвода ранило,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Куцыгин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взял руководство на себя и повёл бойцов вперёд. Его ополченцы ворвались в полуразрушенный дом и заняли его, а сам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Куцыгин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был убит снайпером. Посмертно награжден орденом красного Знамени.</a:t>
            </a:r>
          </a:p>
          <a:p>
            <a:r>
              <a:rPr lang="ru-RU" sz="1400" dirty="0">
                <a:latin typeface="&amp;quot"/>
                <a:ea typeface="Calibri"/>
                <a:cs typeface="Times New Roman"/>
              </a:rPr>
              <a:t/>
            </a:r>
            <a:br>
              <a:rPr lang="ru-RU" sz="1400" dirty="0">
                <a:latin typeface="&amp;quot"/>
                <a:ea typeface="Calibri"/>
                <a:cs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627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1680" y="332656"/>
            <a:ext cx="5040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Иван Меркулов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fba1115d477b9f68e680c886c997652c3029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340768"/>
            <a:ext cx="3672408" cy="273630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611560" y="2924942"/>
            <a:ext cx="7992888" cy="2977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Младший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сержант, наводчик ручного пулемета 312-го стрелкового полка стрелковой дивизии. Родился в селе Старая Ведуга Семилукского района. Работал в Воронеже на авиазаводе. Получив ранение, вернулся в родное село и оказался в оккупации. Ему удалось установить связь с партизанами и доставлять им продукты и оружие. На фронте с апреля 1943 года. В бою за Холм закрыл телом амбразуру пулемётного дзота и погиб. Посмертно удостоен звания Героя Советского Союза.</a:t>
            </a:r>
            <a:endParaRPr lang="ru-RU" sz="16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57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404664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Алексей </a:t>
            </a:r>
            <a:r>
              <a:rPr lang="ru-RU" sz="36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Небольсин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http://downtown.ru/files/users/90/images/1048f2efa67e016828debdb696d2fe692909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68759"/>
            <a:ext cx="3456384" cy="273732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755576" y="2132491"/>
            <a:ext cx="7776864" cy="3747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 smtClean="0">
              <a:solidFill>
                <a:srgbClr val="303030"/>
              </a:solidFill>
              <a:latin typeface="&amp;quot"/>
              <a:ea typeface="Times New Roman"/>
            </a:endParaRPr>
          </a:p>
          <a:p>
            <a:pPr>
              <a:lnSpc>
                <a:spcPts val="1510"/>
              </a:lnSpc>
              <a:spcAft>
                <a:spcPts val="0"/>
              </a:spcAft>
            </a:pPr>
            <a:endParaRPr lang="ru-RU" dirty="0">
              <a:solidFill>
                <a:srgbClr val="303030"/>
              </a:solidFill>
              <a:latin typeface="&amp;quot"/>
              <a:ea typeface="Times New Roman"/>
            </a:endParaRPr>
          </a:p>
          <a:p>
            <a:pPr algn="just">
              <a:lnSpc>
                <a:spcPts val="1510"/>
              </a:lnSpc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Лейтенант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 командир звена 145-го истребительного авиационного полка. Родился в селе Горенские Выселки </a:t>
            </a:r>
            <a:r>
              <a:rPr lang="ru-RU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Верхнехавского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района. Жил в Воронеже, учился в семилетке и школе фабрично-заводского ученичества, работал слесарем на авиазаводе. В 1940 году окончил Борисоглебскую школу военных летчиков. Погиб 10 июля 1941 года, направив горящий самолёт на скопление автоцистерн противника под Мурманском. Посмертно награждён орденом Красного Знамени.</a:t>
            </a:r>
            <a:endParaRPr lang="ru-RU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45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34444"/>
            <a:ext cx="4572000" cy="5189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Как тяжело, когда идет война,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Солдаты гибнут, умирают дети, 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Я не хочу, что бы была она 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Ни в телевизоре, ни на планете.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Пусть войны на земле совсем замрут 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никогда не запылают снова.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в каждом доме будут счастье и уют,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люди не останутся без крова!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Лежат в шкатулке прадеда медали,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на стенах фотографии висят,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 мы, признаться, лишь в кино видали,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Как бьет в броню осколочный снаряд.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Но в каждом доме помнят день победы,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песни фронтовые вновь слышны,,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 по рассказам бабушки я поняла</a:t>
            </a:r>
            <a:b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b="1" i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Как хорошо на свете без войны!!!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3815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912768" cy="576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60648"/>
            <a:ext cx="6984776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5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4664"/>
            <a:ext cx="6192688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61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60648"/>
            <a:ext cx="6336704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84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99692" y="-36004"/>
            <a:ext cx="55446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96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5976664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96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76672"/>
            <a:ext cx="612068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0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pcuser\Desktop\Проект\Галкин\Галкин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976663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213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oronezh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00042"/>
            <a:ext cx="3262327" cy="2152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143372" y="214291"/>
            <a:ext cx="4143404" cy="142086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Это нельзя забыть.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kolcho-p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4286256"/>
            <a:ext cx="23812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gorod-b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43636" y="2285992"/>
            <a:ext cx="238125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gorod-p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2285992"/>
            <a:ext cx="238125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kolcho-b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4286256"/>
            <a:ext cx="23812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184731" cy="4051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12696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6248" y="1590030"/>
            <a:ext cx="40465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Воронеж - прошлое и настоящее</a:t>
            </a:r>
            <a:endParaRPr lang="ru-RU" sz="1600" b="1" dirty="0" smtClean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00562" y="6072206"/>
            <a:ext cx="35719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i="1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Кольцовский</a:t>
            </a:r>
            <a:r>
              <a:rPr lang="ru-RU" sz="12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сквер</a:t>
            </a:r>
            <a:endParaRPr lang="ru-RU" sz="12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Рисунок 13" descr="tramv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10" y="3429000"/>
            <a:ext cx="23812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0" y="0"/>
            <a:ext cx="26481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42910" y="5000636"/>
            <a:ext cx="26432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12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здание нынешней филармонии).</a:t>
            </a:r>
            <a:endParaRPr lang="ru-RU" sz="1200" dirty="0" smtClean="0">
              <a:solidFill>
                <a:srgbClr val="E5AD15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>
    <p:pull dir="ld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jdvokz-p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642918"/>
            <a:ext cx="238125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jdvokz-b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642918"/>
            <a:ext cx="238125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85720" y="285728"/>
            <a:ext cx="478631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Железнодорожный вокзал "Воронеж-1"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rev-p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000372"/>
            <a:ext cx="23812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rev-b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00364" y="3000372"/>
            <a:ext cx="23812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428728" y="2500306"/>
            <a:ext cx="27146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Проспект Революции</a:t>
            </a:r>
            <a:endParaRPr lang="ru-RU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len-p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3636" y="1500174"/>
            <a:ext cx="23812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len-b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43636" y="3071810"/>
            <a:ext cx="238125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6429388" y="785794"/>
            <a:ext cx="17145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Площадь Ленина</a:t>
            </a:r>
            <a:endParaRPr lang="ru-RU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xram-p"/>
          <p:cNvPicPr/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71538" y="4857760"/>
            <a:ext cx="23812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xram-b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643306" y="4857760"/>
            <a:ext cx="2009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786446" y="6286520"/>
            <a:ext cx="171451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i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Успенский храм</a:t>
            </a:r>
            <a:endParaRPr lang="ru-RU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>
    <p:pull dir="ru"/>
    <p:sndAc>
      <p:stSnd>
        <p:snd r:embed="rId3" name="wind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020.radikal.ru/i723/1305/3b/dc0282949058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1857364"/>
            <a:ext cx="457203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214290"/>
            <a:ext cx="821537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Жертвы, расстрелянные фашистами в Песчаном Логу под Воронежем в 1942 году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Здесь в августе 1942 года были зверски замучены фашистскими захватчиками 452 мирных жителя  города Воронежа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Песчаный Лог - Картинка 4142/3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2857496"/>
            <a:ext cx="3714776" cy="3286148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pull dir="rd"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 стория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1857364"/>
            <a:ext cx="4572031" cy="3227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В Воронеже отчеканили памятный знак &quot;Защитнику города&quot;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72132" y="1071546"/>
            <a:ext cx="3238496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Телевизор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43570" y="3571876"/>
            <a:ext cx="328614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57158" y="428604"/>
            <a:ext cx="492922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Calibri" pitchFamily="34" charset="0"/>
              </a:rPr>
              <a:t>6.02.2008   Указом   Президента РФ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Calibri" pitchFamily="34" charset="0"/>
              </a:rPr>
              <a:t>Воронежу     присвоено  звание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ea typeface="Times New Roman" pitchFamily="18" charset="0"/>
                <a:cs typeface="Calibri" pitchFamily="34" charset="0"/>
              </a:rPr>
              <a:t>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Calibri" pitchFamily="34" charset="0"/>
              </a:rPr>
              <a:t> «Город воинской славы».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ea typeface="Times New Roman" pitchFamily="18" charset="0"/>
              <a:cs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ea typeface="Times New Roman" pitchFamily="18" charset="0"/>
                <a:cs typeface="Calibri" pitchFamily="34" charset="0"/>
              </a:rPr>
              <a:t>    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cs typeface="Arial" pitchFamily="34" charset="0"/>
            </a:endParaRPr>
          </a:p>
        </p:txBody>
      </p:sp>
      <p:pic>
        <p:nvPicPr>
          <p:cNvPr id="7" name="На безымянной высоте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9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00034" y="5357826"/>
            <a:ext cx="47149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a typeface="Times New Roman" pitchFamily="18" charset="0"/>
                <a:cs typeface="Calibri" pitchFamily="34" charset="0"/>
              </a:rPr>
              <a:t>    В городе несколько десятков мест, связанных     с памятью   о военной   истории</a:t>
            </a:r>
            <a:r>
              <a:rPr lang="ru-RU" b="1" dirty="0" smtClean="0">
                <a:cs typeface="Arial" pitchFamily="34" charset="0"/>
              </a:rPr>
              <a:t> </a:t>
            </a:r>
            <a:r>
              <a:rPr lang="ru-RU" b="1" dirty="0" smtClean="0">
                <a:solidFill>
                  <a:srgbClr val="00B0F0"/>
                </a:solidFill>
                <a:cs typeface="Arial" pitchFamily="34" charset="0"/>
              </a:rPr>
              <a:t>…</a:t>
            </a:r>
            <a:endParaRPr lang="ru-RU" dirty="0"/>
          </a:p>
        </p:txBody>
      </p:sp>
      <p:pic>
        <p:nvPicPr>
          <p:cNvPr id="11" name="Журавли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0"/>
          <a:stretch>
            <a:fillRect/>
          </a:stretch>
        </p:blipFill>
        <p:spPr>
          <a:xfrm>
            <a:off x="8839200" y="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sndAc>
      <p:stSnd>
        <p:snd r:embed="rId5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numSld="7" showWhenStopped="0">
                <p:cTn id="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14348" y="-714404"/>
            <a:ext cx="7715304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83838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383838"/>
              </a:solidFill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383838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 smtClean="0">
              <a:solidFill>
                <a:srgbClr val="383838"/>
              </a:solidFill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383838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     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Всякий раз, когда приближается 25 января –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День освобождения Воронежа от немецко-фашистских захватчиков,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мы вновь обращаемся к событиям далеких военных лет.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      Радость многострадальной победы, горечь при виде разрушенного города –  эти чувства пережили воронежцы в 1943 году.  Тем, кто выжил, пришлось восстанавливать город из руин.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      В честь воинов, погибших в боях за Воронеж, в мирное время были установлены памятники.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      Сегодня там горит Вечный огонь, лежат живые цветы.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      Мы убеждены в том, что любовь к Отчизне начинается с любви к своей малой Родине – месту, где человек родился, к его истории, людям по-настоящему героических, вписанных в летопись родного края.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       Это важный момент в воспитании маленького гражданина и патриота.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solidFill>
                <a:srgbClr val="00B0F0"/>
              </a:solidFill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ahoma" pitchFamily="34" charset="0"/>
              <a:ea typeface="Times New Roman" pitchFamily="18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 smtClean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ahoma" pitchFamily="34" charset="0"/>
              <a:cs typeface="Tahoma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Воронеж - Город воинской славы. - 28 Февраля 2011 - Персональный сайт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57291" y="4357694"/>
            <a:ext cx="578647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>
    <p:pull dir="ld"/>
    <p:sndAc>
      <p:stSnd>
        <p:snd r:embed="rId3" name="bomb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704088"/>
            <a:ext cx="8548718" cy="351073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/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>              </a:t>
            </a:r>
            <a:br>
              <a:rPr lang="ru-RU" dirty="0" smtClean="0">
                <a:latin typeface="Book Antiqua" pitchFamily="18" charset="0"/>
              </a:rPr>
            </a:br>
            <a:r>
              <a:rPr lang="ru-RU" dirty="0" smtClean="0">
                <a:latin typeface="Book Antiqua" pitchFamily="18" charset="0"/>
              </a:rPr>
              <a:t>              </a:t>
            </a:r>
            <a:r>
              <a:rPr lang="ru-RU" b="1" dirty="0" smtClean="0">
                <a:solidFill>
                  <a:srgbClr val="FF0000"/>
                </a:solidFill>
                <a:latin typeface="Book Antiqua" pitchFamily="18" charset="0"/>
              </a:rPr>
              <a:t> </a:t>
            </a:r>
            <a:endParaRPr lang="ru-RU" b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11266" name="Picture 2" descr="Памятник погибшим в войне 1941-1945 на Аллее Славы; фотограф Кирилл - 11 Декабря 2013 - Blog - Ifren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571480"/>
            <a:ext cx="6096000" cy="2095501"/>
          </a:xfrm>
          <a:prstGeom prst="rect">
            <a:avLst/>
          </a:prstGeom>
          <a:noFill/>
        </p:spPr>
      </p:pic>
      <p:pic>
        <p:nvPicPr>
          <p:cNvPr id="11268" name="Picture 4" descr="9 мая . День Победы . За плечами пылала заря молодая, предвещая Солнечный День. Утро Победы . - 26 Марта 2012 - Любимые стихи, к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4429132"/>
            <a:ext cx="8001056" cy="2071702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ipe dir="r"/>
    <p:sndAc>
      <p:stSnd>
        <p:snd r:embed="rId4" name="click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600" b="1" dirty="0">
                <a:solidFill>
                  <a:schemeClr val="tx1"/>
                </a:solidFill>
                <a:latin typeface="Trebuchet MS"/>
              </a:rPr>
              <a:t>Пространственно -развивающая среда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920880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41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проект\сад\IMG_20190125_1100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92696"/>
            <a:ext cx="8136904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33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проект\сад\IMG_20190125_1100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806489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07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проект\сад\IMG_20190125_1101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99288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81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проект\сад\IMG_20190125_1101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568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3888432" cy="25922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501008"/>
            <a:ext cx="4176464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Мероприятие</a:t>
            </a:r>
            <a:br>
              <a:rPr lang="ru-RU" b="1" dirty="0" smtClean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 «Воронеж-город Воин»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132856"/>
            <a:ext cx="7416824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42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3707904" cy="28083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2656"/>
            <a:ext cx="3795886" cy="28083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23" y="3429000"/>
            <a:ext cx="3779912" cy="29523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751" y="3399101"/>
            <a:ext cx="3783135" cy="298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820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8352928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8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225242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400" b="1" i="1" dirty="0" smtClean="0">
                <a:solidFill>
                  <a:srgbClr val="FF0000"/>
                </a:solidFill>
                <a:latin typeface="+mn-lt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400" b="1" i="1" dirty="0" smtClean="0">
                <a:solidFill>
                  <a:srgbClr val="FF0000"/>
                </a:solidFill>
                <a:latin typeface="+mn-lt"/>
              </a:rPr>
            </a:br>
            <a:r>
              <a:rPr lang="ru-RU" sz="2400" i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400" i="1" dirty="0" smtClean="0">
                <a:solidFill>
                  <a:srgbClr val="FF0000"/>
                </a:solidFill>
                <a:latin typeface="+mn-lt"/>
              </a:rPr>
            </a:br>
            <a:endParaRPr lang="ru-RU" sz="2400" i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3" name="Рисунок 2" descr="KAMOZIN Фотографии из альбома HOT part 0 Фото 188 Егор Малюков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714356"/>
            <a:ext cx="7858180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500166" y="1500175"/>
            <a:ext cx="6286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</a:rPr>
              <a:t>Нет!  - заявляем  мы войне,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Всем злым и черным силам.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Должна трава зеленой быть,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А небо синим – </a:t>
            </a:r>
            <a:r>
              <a:rPr lang="ru-RU" sz="2800" b="1" i="1" dirty="0" err="1" smtClean="0">
                <a:solidFill>
                  <a:srgbClr val="FF0000"/>
                </a:solidFill>
              </a:rPr>
              <a:t>синим</a:t>
            </a:r>
            <a:r>
              <a:rPr lang="ru-RU" sz="2800" b="1" i="1" dirty="0" smtClean="0">
                <a:solidFill>
                  <a:srgbClr val="FF0000"/>
                </a:solidFill>
              </a:rPr>
              <a:t>!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Нам нужен разноцветный мир.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И все мы будем рады.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Когда исчезнут на Земле,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r>
              <a:rPr lang="ru-RU" sz="2800" b="1" i="1" dirty="0" smtClean="0">
                <a:solidFill>
                  <a:srgbClr val="FF0000"/>
                </a:solidFill>
              </a:rPr>
              <a:t>Все пули и снаряды!</a:t>
            </a:r>
            <a:br>
              <a:rPr lang="ru-RU" sz="2800" b="1" i="1" dirty="0" smtClean="0">
                <a:solidFill>
                  <a:srgbClr val="FF0000"/>
                </a:solidFill>
              </a:rPr>
            </a:br>
            <a:endParaRPr lang="ru-RU" sz="2800" dirty="0"/>
          </a:p>
        </p:txBody>
      </p:sp>
    </p:spTree>
    <p:custDataLst>
      <p:tags r:id="rId1"/>
    </p:custDataLst>
  </p:cSld>
  <p:clrMapOvr>
    <a:masterClrMapping/>
  </p:clrMapOvr>
  <p:transition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Энергетический тип личности - Страница 2 - Харьков Форум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42852"/>
            <a:ext cx="8715436" cy="6572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214414" y="714356"/>
            <a:ext cx="72866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solidFill>
                  <a:srgbClr val="C608CB"/>
                </a:solidFill>
                <a:latin typeface="Arial" pitchFamily="34" charset="0"/>
                <a:cs typeface="Arial" pitchFamily="34" charset="0"/>
              </a:rPr>
              <a:t>Спасибо за внимание!</a:t>
            </a:r>
            <a:endParaRPr lang="ru-RU" sz="4800" dirty="0"/>
          </a:p>
        </p:txBody>
      </p:sp>
    </p:spTree>
    <p:custDataLst>
      <p:tags r:id="rId1"/>
    </p:custDataLst>
  </p:cSld>
  <p:clrMapOvr>
    <a:masterClrMapping/>
  </p:clrMapOvr>
  <p:transition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392</TotalTime>
  <Words>1188</Words>
  <Application>Microsoft Office PowerPoint</Application>
  <PresentationFormat>Экран (4:3)</PresentationFormat>
  <Paragraphs>144</Paragraphs>
  <Slides>45</Slides>
  <Notes>2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Справедливость</vt:lpstr>
      <vt:lpstr>Презентация PowerPoint</vt:lpstr>
      <vt:lpstr>Презентация PowerPoint</vt:lpstr>
      <vt:lpstr>Презентация PowerPoint</vt:lpstr>
      <vt:lpstr>                                                             Цель занятия: </vt:lpstr>
      <vt:lpstr>   «У берегов  донских в бою столицу грудью заслонили, Чтоб защитить  Москву  свою. Ты должен отстоять  Воронеж! Врага  утопишь ты в Дону, Сожжешь огнем, в могилу сгонишь. Боец,  спасая  всю  страну, Ты должен  отстоять  Воронеж!»  А.И. Безыменский 1942 г.             </vt:lpstr>
      <vt:lpstr>Двести  двенадцать, двести двенадцать …                 Только бы выстоять, только б не сдаться … Тех смертоносных дней и ночей.                                         Грохот « катюш», стук сердец все сильней.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    </vt:lpstr>
      <vt:lpstr>Пространственно -развивающая среда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Мероприятие  «Воронеж-город Воин»</vt:lpstr>
      <vt:lpstr>Презентация PowerPoint</vt:lpstr>
      <vt:lpstr>Презентация PowerPoint</vt:lpstr>
      <vt:lpstr>   </vt:lpstr>
      <vt:lpstr>Презентация PowerPoint</vt:lpstr>
    </vt:vector>
  </TitlesOfParts>
  <Company>Krokoz™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Тематическое занятие, посвященное Дню освобождения Воронежа</dc:title>
  <dc:creator>123</dc:creator>
  <cp:lastModifiedBy>pcuser</cp:lastModifiedBy>
  <cp:revision>52</cp:revision>
  <dcterms:created xsi:type="dcterms:W3CDTF">2015-03-14T15:02:22Z</dcterms:created>
  <dcterms:modified xsi:type="dcterms:W3CDTF">2021-09-25T15:54:19Z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1600260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D6.2.8</vt:lpwstr>
  </property>
</Properties>
</file>