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56" r:id="rId3"/>
    <p:sldId id="258" r:id="rId4"/>
    <p:sldId id="260" r:id="rId5"/>
    <p:sldId id="261" r:id="rId6"/>
    <p:sldId id="259" r:id="rId7"/>
    <p:sldId id="262" r:id="rId8"/>
    <p:sldId id="263" r:id="rId9"/>
    <p:sldId id="265" r:id="rId10"/>
    <p:sldId id="281" r:id="rId11"/>
    <p:sldId id="285" r:id="rId12"/>
    <p:sldId id="289" r:id="rId13"/>
    <p:sldId id="276" r:id="rId14"/>
    <p:sldId id="274" r:id="rId15"/>
    <p:sldId id="266" r:id="rId16"/>
    <p:sldId id="268" r:id="rId17"/>
    <p:sldId id="271" r:id="rId18"/>
    <p:sldId id="291" r:id="rId19"/>
    <p:sldId id="273" r:id="rId20"/>
    <p:sldId id="267" r:id="rId21"/>
    <p:sldId id="264" r:id="rId22"/>
    <p:sldId id="269" r:id="rId23"/>
    <p:sldId id="270" r:id="rId24"/>
    <p:sldId id="272" r:id="rId25"/>
    <p:sldId id="275" r:id="rId26"/>
    <p:sldId id="277" r:id="rId27"/>
    <p:sldId id="278" r:id="rId28"/>
    <p:sldId id="282" r:id="rId29"/>
    <p:sldId id="283" r:id="rId30"/>
    <p:sldId id="284" r:id="rId31"/>
    <p:sldId id="279" r:id="rId32"/>
    <p:sldId id="280" r:id="rId33"/>
    <p:sldId id="287" r:id="rId34"/>
    <p:sldId id="288" r:id="rId35"/>
    <p:sldId id="290" r:id="rId36"/>
    <p:sldId id="292" r:id="rId37"/>
    <p:sldId id="293" r:id="rId38"/>
    <p:sldId id="294" r:id="rId39"/>
    <p:sldId id="295" r:id="rId40"/>
    <p:sldId id="296" r:id="rId41"/>
    <p:sldId id="298" r:id="rId42"/>
    <p:sldId id="299" r:id="rId43"/>
    <p:sldId id="301" r:id="rId44"/>
    <p:sldId id="303" r:id="rId45"/>
    <p:sldId id="305" r:id="rId46"/>
  </p:sldIdLst>
  <p:sldSz cx="9144000" cy="6858000" type="screen4x3"/>
  <p:notesSz cx="6858000" cy="9144000"/>
  <p:custDataLst>
    <p:tags r:id="rId4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tags" Target="tags/tag1.xml" /><Relationship Id="rId48" Type="http://schemas.openxmlformats.org/officeDocument/2006/relationships/presProps" Target="presProps.xml" /><Relationship Id="rId49" Type="http://schemas.openxmlformats.org/officeDocument/2006/relationships/viewProps" Target="viewProps.xml" /><Relationship Id="rId5" Type="http://schemas.openxmlformats.org/officeDocument/2006/relationships/slide" Target="slides/slide3.xml" /><Relationship Id="rId50" Type="http://schemas.openxmlformats.org/officeDocument/2006/relationships/theme" Target="theme/theme1.xml" /><Relationship Id="rId51" Type="http://schemas.openxmlformats.org/officeDocument/2006/relationships/tableStyles" Target="tableStyles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0318C5-AE48-4E9F-8709-6F64EDDDE25F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07E64A-5988-4481-817D-D3DECC2B20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374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Relationship Id="rId5" Type="http://schemas.openxmlformats.org/officeDocument/2006/relationships/image" Target="../media/image6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Relationship Id="rId5" Type="http://schemas.openxmlformats.org/officeDocument/2006/relationships/image" Target="../media/image9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12.jpeg" /><Relationship Id="rId4" Type="http://schemas.openxmlformats.org/officeDocument/2006/relationships/image" Target="../media/image13.jpeg" /><Relationship Id="rId5" Type="http://schemas.openxmlformats.org/officeDocument/2006/relationships/image" Target="../media/image14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21.jpeg" /><Relationship Id="rId4" Type="http://schemas.openxmlformats.org/officeDocument/2006/relationships/image" Target="../media/image22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23.jpeg" /><Relationship Id="rId4" Type="http://schemas.openxmlformats.org/officeDocument/2006/relationships/image" Target="../media/image24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25.jpeg" /><Relationship Id="rId4" Type="http://schemas.openxmlformats.org/officeDocument/2006/relationships/image" Target="../media/image26.jpeg" /><Relationship Id="rId5" Type="http://schemas.openxmlformats.org/officeDocument/2006/relationships/image" Target="../media/image27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28.jpeg" /><Relationship Id="rId4" Type="http://schemas.openxmlformats.org/officeDocument/2006/relationships/image" Target="../media/image29.jpeg" /><Relationship Id="rId5" Type="http://schemas.openxmlformats.org/officeDocument/2006/relationships/image" Target="../media/image30.jpeg" /><Relationship Id="rId6" Type="http://schemas.openxmlformats.org/officeDocument/2006/relationships/image" Target="../media/image31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32.jpeg" /><Relationship Id="rId4" Type="http://schemas.openxmlformats.org/officeDocument/2006/relationships/image" Target="../media/image33.jpeg" /><Relationship Id="rId5" Type="http://schemas.openxmlformats.org/officeDocument/2006/relationships/image" Target="../media/image34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35.jpeg" /><Relationship Id="rId4" Type="http://schemas.openxmlformats.org/officeDocument/2006/relationships/image" Target="../media/image36.jpeg" /><Relationship Id="rId5" Type="http://schemas.openxmlformats.org/officeDocument/2006/relationships/image" Target="../media/image37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38.jpeg" /><Relationship Id="rId4" Type="http://schemas.openxmlformats.org/officeDocument/2006/relationships/image" Target="../media/image39.jpeg" /><Relationship Id="rId5" Type="http://schemas.openxmlformats.org/officeDocument/2006/relationships/image" Target="../media/image40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41.jpeg" /><Relationship Id="rId4" Type="http://schemas.openxmlformats.org/officeDocument/2006/relationships/image" Target="../media/image42.jpeg" /><Relationship Id="rId5" Type="http://schemas.openxmlformats.org/officeDocument/2006/relationships/image" Target="../media/image43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44.jpeg" /><Relationship Id="rId4" Type="http://schemas.openxmlformats.org/officeDocument/2006/relationships/image" Target="../media/image45.jpeg" /><Relationship Id="rId5" Type="http://schemas.openxmlformats.org/officeDocument/2006/relationships/image" Target="../media/image46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47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48.jpeg" /><Relationship Id="rId4" Type="http://schemas.openxmlformats.org/officeDocument/2006/relationships/image" Target="../media/image49.jpeg" /><Relationship Id="rId5" Type="http://schemas.openxmlformats.org/officeDocument/2006/relationships/image" Target="../media/image50.jpeg" /><Relationship Id="rId6" Type="http://schemas.openxmlformats.org/officeDocument/2006/relationships/image" Target="../media/image51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52.jpeg" /><Relationship Id="rId4" Type="http://schemas.openxmlformats.org/officeDocument/2006/relationships/image" Target="../media/image53.jpeg" /><Relationship Id="rId5" Type="http://schemas.openxmlformats.org/officeDocument/2006/relationships/image" Target="../media/image54.jpeg" /><Relationship Id="rId6" Type="http://schemas.openxmlformats.org/officeDocument/2006/relationships/image" Target="../media/image55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56.jpeg" /><Relationship Id="rId4" Type="http://schemas.openxmlformats.org/officeDocument/2006/relationships/image" Target="../media/image57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58.jpeg" /><Relationship Id="rId4" Type="http://schemas.openxmlformats.org/officeDocument/2006/relationships/image" Target="../media/image59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60.jpeg" /><Relationship Id="rId4" Type="http://schemas.openxmlformats.org/officeDocument/2006/relationships/image" Target="../media/image61.jpeg" /><Relationship Id="rId5" Type="http://schemas.openxmlformats.org/officeDocument/2006/relationships/image" Target="../media/image62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63.jpeg" /><Relationship Id="rId4" Type="http://schemas.openxmlformats.org/officeDocument/2006/relationships/image" Target="../media/image64.jpeg" /><Relationship Id="rId5" Type="http://schemas.openxmlformats.org/officeDocument/2006/relationships/image" Target="../media/image65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66.jpeg" /><Relationship Id="rId4" Type="http://schemas.openxmlformats.org/officeDocument/2006/relationships/image" Target="../media/image67.jpe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68.jpeg" /><Relationship Id="rId4" Type="http://schemas.openxmlformats.org/officeDocument/2006/relationships/image" Target="../media/image69.jpeg" /><Relationship Id="rId5" Type="http://schemas.openxmlformats.org/officeDocument/2006/relationships/image" Target="../media/image70.jpeg" /><Relationship Id="rId6" Type="http://schemas.openxmlformats.org/officeDocument/2006/relationships/image" Target="../media/image71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72.jpeg" /><Relationship Id="rId4" Type="http://schemas.openxmlformats.org/officeDocument/2006/relationships/image" Target="../media/image73.jpeg" /><Relationship Id="rId5" Type="http://schemas.openxmlformats.org/officeDocument/2006/relationships/image" Target="../media/image74.jpe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75.jpeg" /><Relationship Id="rId4" Type="http://schemas.openxmlformats.org/officeDocument/2006/relationships/image" Target="../media/image76.jpeg" /><Relationship Id="rId5" Type="http://schemas.openxmlformats.org/officeDocument/2006/relationships/image" Target="../media/image77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78.jpeg" /><Relationship Id="rId4" Type="http://schemas.openxmlformats.org/officeDocument/2006/relationships/image" Target="../media/image79.jpe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80.jpeg" /><Relationship Id="rId4" Type="http://schemas.openxmlformats.org/officeDocument/2006/relationships/image" Target="../media/image81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82.jpeg" /><Relationship Id="rId4" Type="http://schemas.openxmlformats.org/officeDocument/2006/relationships/image" Target="../media/image83.jpeg" /><Relationship Id="rId5" Type="http://schemas.openxmlformats.org/officeDocument/2006/relationships/image" Target="../media/image84.jpe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85.jpeg" /><Relationship Id="rId4" Type="http://schemas.openxmlformats.org/officeDocument/2006/relationships/image" Target="../media/image86.jpe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87.jpeg" /><Relationship Id="rId4" Type="http://schemas.openxmlformats.org/officeDocument/2006/relationships/image" Target="../media/image88.jpe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89.jpeg" /><Relationship Id="rId4" Type="http://schemas.openxmlformats.org/officeDocument/2006/relationships/image" Target="../media/image90.jpeg" /><Relationship Id="rId5" Type="http://schemas.openxmlformats.org/officeDocument/2006/relationships/image" Target="../media/image91.jpe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92.jpeg" /><Relationship Id="rId4" Type="http://schemas.openxmlformats.org/officeDocument/2006/relationships/image" Target="../media/image93.jpe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94.jpeg" /><Relationship Id="rId4" Type="http://schemas.openxmlformats.org/officeDocument/2006/relationships/image" Target="../media/image95.jpeg" /><Relationship Id="rId5" Type="http://schemas.openxmlformats.org/officeDocument/2006/relationships/image" Target="../media/image96.jpe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Relationship Id="rId3" Type="http://schemas.openxmlformats.org/officeDocument/2006/relationships/image" Target="../media/image97.jpeg" /><Relationship Id="rId4" Type="http://schemas.openxmlformats.org/officeDocument/2006/relationships/image" Target="../media/image98.jpeg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33171"/>
            <a:ext cx="8424936" cy="54005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87624" y="188640"/>
            <a:ext cx="72728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 </a:t>
            </a:r>
            <a:b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23 «КАПИТОШКА»</a:t>
            </a:r>
            <a:b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ЧЕРКЕССКА</a:t>
            </a:r>
            <a:b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/>
          </a:p>
        </p:txBody>
      </p:sp>
      <p:sp>
        <p:nvSpPr>
          <p:cNvPr id="5" name="TextBox 4"/>
          <p:cNvSpPr txBox="1"/>
          <p:nvPr/>
        </p:nvSpPr>
        <p:spPr>
          <a:xfrm rot="21325680">
            <a:off x="2822372" y="2402341"/>
            <a:ext cx="4032448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</a:bodyPr>
          <a:lstStyle/>
          <a:p>
            <a:pPr algn="ctr"/>
            <a:endParaRPr lang="ru-RU" sz="2000" b="1" smtClean="0"/>
          </a:p>
          <a:p>
            <a:pPr algn="ctr"/>
            <a:endParaRPr lang="ru-RU" sz="2000" b="1" smtClean="0"/>
          </a:p>
          <a:p>
            <a:pPr algn="ctr"/>
            <a:r>
              <a:rPr lang="ru-RU" sz="2000" b="1" smtClean="0">
                <a:solidFill>
                  <a:schemeClr val="accent6">
                    <a:lumMod val="50000"/>
                  </a:schemeClr>
                </a:solidFill>
              </a:rPr>
              <a:t>«ВОЛОНТЕРСКОЕ ДВИЖЕНИЕ В </a:t>
            </a:r>
          </a:p>
          <a:p>
            <a:pPr algn="ctr"/>
            <a:r>
              <a:rPr lang="ru-RU" sz="2000" b="1" smtClean="0">
                <a:solidFill>
                  <a:schemeClr val="accent6">
                    <a:lumMod val="50000"/>
                  </a:schemeClr>
                </a:solidFill>
              </a:rPr>
              <a:t>ДЕТСКОМ САДУ КАК СРЕДСТВО ЭФФЕКТИВНОЙ СОЦИАЛИЗАЦИИ ДОШКОЛЬНИКОВ»</a:t>
            </a:r>
            <a:endParaRPr lang="ru-RU" sz="2000" b="1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287223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4642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1" y="692696"/>
            <a:ext cx="371035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В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настоящее время педагогический коллектив МБДОУ интенсивно внедряет  в работу </a:t>
            </a:r>
            <a:endParaRPr lang="ru-RU" i="1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технологии. Поэтому основная задача педагогов дошкольного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— выбрать методы и формы организации работы с детьми,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оптимально соответствуют поставленной цели развития личности.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Мы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выбрали </a:t>
            </a:r>
            <a:r>
              <a:rPr lang="ru-RU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волонтерское движение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  главной целью которого, является воспитание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- нравственной личности с активной жизненной позицией и творческим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потенциалом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, способной к самосовершенствованию, гармоничному взаимодействию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другими людьми.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Волонтерство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– это, прежде всего, инициатива. У детей начинает формироваться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активная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жизненная позиция, умение ориентировать в социуме, жить среди людей и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возможности помогать им. 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Главный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 технологии «Дети – волонтеры» - это </a:t>
            </a:r>
            <a:r>
              <a:rPr lang="ru-RU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оптимальной 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 развития дошкольника, при которой происходит передача опыта 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игрового, социального и познавательного) от старших к младшим дошкольникам и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инициативы и самостоятельности в естественной среде.</a:t>
            </a:r>
          </a:p>
          <a:p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533651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332656"/>
            <a:ext cx="31223427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smtClean="0"/>
              <a:t>    </a:t>
            </a:r>
            <a:r>
              <a:rPr lang="ru-RU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Волонтерское </a:t>
            </a:r>
            <a:r>
              <a:rPr lang="ru-RU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 в нашем детском саду это</a:t>
            </a:r>
            <a:r>
              <a:rPr lang="ru-RU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b="1" i="1" smtClean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посадка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цветов, кустов и деревьев;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младшим дошкольникам;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животным;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просветительские беседы;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благотворительные концерты и театральные выступления;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экологические акции, уборка мусора и загрязнений;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пропаганда здорового образа жизни.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Волонтёрское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 ребята приняли с большим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интересом посещали малышей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одевали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их на прогулку, собирать игрушки. С радостью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возвращались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свою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группу и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увлечением рассказывали детям о своих добрых делах.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Показывали для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младшего дошкольного возраста спектакли.</a:t>
            </a:r>
          </a:p>
          <a:p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года проявляли заботу о птицах; зимой подкармливали, весной вместе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 устанавливали скворечники и кормушки. Так же родители принимали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в озеленении детского сада – акции «Посади цветочек – укрась планету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«Посади дерево»  к открытию Аллеи памяти …</a:t>
            </a:r>
          </a:p>
          <a:p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же наши воспитанники участвовали в акциях «Российский дед Мороз» - где дети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поздравили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сотрудников Станция скорой медицинской помощи и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«Архыз 24», Акция «Поздравь солдата с Новым годом» - где ребята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собрали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посылку участникам СВО.</a:t>
            </a:r>
          </a:p>
          <a:p>
            <a:endParaRPr lang="ru-RU" i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349364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504" y="116632"/>
            <a:ext cx="6527852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по внедрению технологии показала положительную динамику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сформированости 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у детей саморегуляции поведения, самостоятельности, инициативности,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также эмоционального удовлетворения. Дети стали более коммуникабельны и дружны.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нравится выступать в роли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помощников. Помогая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 младшим дошколятам,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детей-волонтеров возникло ощущение «взрослости»,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ответственности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, повысилась уверенность в себе, каждый получил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внутреннее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удовольствие от своей работы, возникло желание, стремление к решению новых,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сложных задач познания, общения, деятельности. Своим примером и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конкретной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 волонтёры учили малышей навыкам самообслуживания,  совместным играм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группе и на прогулке, знакомили с правилами и традициями детского сада. 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это способствовало формированию положительных, доброжелательных,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коллективных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взаимоотношений,  доставило эмоциональную радость.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Для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и реализации данной технологии необходимо в каждый режимный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предоставлять старшим детям возможность помочь или научить младших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, дети в подготовительной группе (по просьбе воспитателя) могут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включать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сюжетную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игру малышей, пойти к ним в группу и научить их этой игре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Можно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предложить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старшим детям провести занятие у малышей, помочь им одеться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разучить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с ними стихотворение или песенку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Для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улучшения межличностных отношений в детском коллективе педагогом-психологом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проводились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тренинги на повышение самооценки, такие как  «Круги рефлексии»,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 которых каждый ребёнок-волонтёр мог высказать мнение,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ответить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на вопросы психолога.</a:t>
            </a:r>
          </a:p>
          <a:p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067280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0"/>
            <a:ext cx="8784976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Получены </a:t>
            </a:r>
            <a:r>
              <a:rPr lang="ru-RU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положительные эффекты от применения данной технологии в ДОУ:</a:t>
            </a:r>
            <a:endParaRPr lang="ru-RU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волонтерское движение помогло детям освоить основную компетенцию, без которой </a:t>
            </a:r>
            <a:endParaRPr lang="ru-RU" sz="1600" i="1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не может жить – </a:t>
            </a:r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коммуникативную; дошкольники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научились вступать в </a:t>
            </a:r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контакт,</a:t>
            </a:r>
          </a:p>
          <a:p>
            <a:pPr lvl="0"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с взрослыми, так и с детьми младшего возраста, высказывать свою точку зрения, </a:t>
            </a:r>
            <a:endParaRPr lang="ru-RU" sz="16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слушать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, понимать и принимать точку зрения собеседника;</a:t>
            </a:r>
          </a:p>
          <a:p>
            <a:pPr lvl="0" algn="ctr"/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позитивные отклики детей, родителей (законных представителей), педагогов</a:t>
            </a:r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lvl="0"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общественности;</a:t>
            </a:r>
          </a:p>
          <a:p>
            <a:pPr lvl="0" algn="ctr"/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дети - волонтёры осознают свою важную миссию – считают себя старшими </a:t>
            </a:r>
            <a:endParaRPr lang="ru-RU" sz="16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помощниками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готовыми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прийти на помощь и  не ждать материального </a:t>
            </a:r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вознаграждения.</a:t>
            </a:r>
          </a:p>
          <a:p>
            <a:pPr lvl="0"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этом главная </a:t>
            </a:r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суть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этого </a:t>
            </a:r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 . Педагоги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учат дошкольников проявлять </a:t>
            </a:r>
            <a:endParaRPr lang="ru-RU" sz="16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инициативу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них формируется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 в её проявлении по выбору мероприятий и </a:t>
            </a:r>
            <a:endParaRPr lang="ru-RU" sz="16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 количеству ; педагоги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и родители, объединив усилия, по воспитанию у детей милосердия, </a:t>
            </a:r>
            <a:endParaRPr lang="ru-RU" sz="16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трудолюбия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16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доброты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, толерантности – повысили свою педагогическую компетентность;</a:t>
            </a:r>
          </a:p>
          <a:p>
            <a:pPr algn="ctr"/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 технологии помогают детям не только в накоплении социального </a:t>
            </a:r>
            <a:endParaRPr lang="ru-RU" sz="16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опыта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, но и усиливает желание малышей не пропускать ни одного увлекательного дня в </a:t>
            </a:r>
            <a:endParaRPr lang="ru-RU" sz="16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детском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саду.</a:t>
            </a:r>
          </a:p>
          <a:p>
            <a:pPr algn="ctr"/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Нами намечены следующие мероприятия по внедрению технологии «Дети -  волонтеры» </a:t>
            </a:r>
            <a:endParaRPr lang="ru-RU" sz="16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нашем детском саду:</a:t>
            </a:r>
          </a:p>
          <a:p>
            <a:pPr lvl="0" algn="ctr"/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бригады волонтеров из родителей и старших воспитанников;</a:t>
            </a:r>
          </a:p>
          <a:p>
            <a:pPr lvl="0" algn="ctr"/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в технологию «Дети-волонтеры» младших школьников с целью </a:t>
            </a:r>
            <a:endParaRPr lang="ru-RU" sz="1600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16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преемственности </a:t>
            </a:r>
            <a:r>
              <a:rPr lang="ru-RU" sz="1600" i="1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ступеней образования.</a:t>
            </a:r>
          </a:p>
          <a:p>
            <a:pPr algn="ctr"/>
            <a:r>
              <a:rPr lang="ru-RU" sz="1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1600" b="1" i="1" smtClean="0">
              <a:latin typeface="Times New Roman" pitchFamily="18" charset="0"/>
              <a:cs typeface="Times New Roman" pitchFamily="18" charset="0"/>
            </a:endParaRP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293578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47"/>
            <a:ext cx="9144000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5536" y="2285461"/>
            <a:ext cx="83529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i="1">
              <a:latin typeface="Times New Roman" pitchFamily="18" charset="0"/>
              <a:cs typeface="Times New Roman" pitchFamily="18" charset="0"/>
            </a:endParaRPr>
          </a:p>
          <a:p>
            <a:endParaRPr lang="ru-RU" sz="140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9EE91B52-0E68-4BE4-A08D-B71CB72B3E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5307" y="116632"/>
            <a:ext cx="5760640" cy="14401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251520" y="2023851"/>
            <a:ext cx="9104608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/>
              <a:t>Актуальность  организации волонтерского движения в детском саду обусловлена </a:t>
            </a:r>
            <a:endParaRPr lang="ru-RU" b="1" i="1" smtClean="0"/>
          </a:p>
          <a:p>
            <a:r>
              <a:rPr lang="ru-RU" b="1" i="1" smtClean="0"/>
              <a:t>следующими </a:t>
            </a:r>
            <a:r>
              <a:rPr lang="ru-RU" b="1" i="1"/>
              <a:t>факторами:</a:t>
            </a:r>
          </a:p>
          <a:p>
            <a:pPr lvl="0"/>
            <a:r>
              <a:rPr lang="ru-RU" i="1" smtClean="0"/>
              <a:t>    Волонтерство </a:t>
            </a:r>
            <a:r>
              <a:rPr lang="ru-RU" i="1"/>
              <a:t>способствует развитию у детей милосердия, умения бескорыстно </a:t>
            </a:r>
            <a:endParaRPr lang="ru-RU" i="1" smtClean="0"/>
          </a:p>
          <a:p>
            <a:pPr lvl="0"/>
            <a:r>
              <a:rPr lang="ru-RU" i="1" smtClean="0"/>
              <a:t>помогать </a:t>
            </a:r>
            <a:r>
              <a:rPr lang="ru-RU" i="1"/>
              <a:t>нуждающимся без напоминания и подсказки.</a:t>
            </a:r>
          </a:p>
          <a:p>
            <a:pPr lvl="0"/>
            <a:r>
              <a:rPr lang="ru-RU" i="1"/>
              <a:t>Волонтерская деятельность позволяет создать атмосферу, стимулирующую </a:t>
            </a:r>
            <a:endParaRPr lang="ru-RU" i="1" smtClean="0"/>
          </a:p>
          <a:p>
            <a:pPr lvl="0"/>
            <a:r>
              <a:rPr lang="ru-RU" i="1" smtClean="0"/>
              <a:t>эффективность </a:t>
            </a:r>
            <a:r>
              <a:rPr lang="ru-RU" i="1"/>
              <a:t>воспитания, привлечь семью к целенаправленному педагогическому </a:t>
            </a:r>
            <a:endParaRPr lang="ru-RU" i="1" smtClean="0"/>
          </a:p>
          <a:p>
            <a:pPr lvl="0"/>
            <a:r>
              <a:rPr lang="ru-RU" i="1" smtClean="0"/>
              <a:t>дошкольного </a:t>
            </a:r>
            <a:r>
              <a:rPr lang="ru-RU" i="1"/>
              <a:t>учреждения.</a:t>
            </a:r>
          </a:p>
          <a:p>
            <a:pPr lvl="0"/>
            <a:r>
              <a:rPr lang="ru-RU" i="1" smtClean="0"/>
              <a:t>   Добровольческая </a:t>
            </a:r>
            <a:r>
              <a:rPr lang="ru-RU" i="1"/>
              <a:t>деятельность даёт педагогу, родителям и детям возможность </a:t>
            </a:r>
            <a:endParaRPr lang="ru-RU" i="1" smtClean="0"/>
          </a:p>
          <a:p>
            <a:pPr lvl="0"/>
            <a:r>
              <a:rPr lang="ru-RU" i="1" smtClean="0"/>
              <a:t>проявить </a:t>
            </a:r>
            <a:r>
              <a:rPr lang="ru-RU" i="1"/>
              <a:t>себя в различных моделях взаимодействия, приобрести навыки, </a:t>
            </a:r>
            <a:endParaRPr lang="ru-RU" i="1" smtClean="0"/>
          </a:p>
          <a:p>
            <a:pPr lvl="0"/>
            <a:r>
              <a:rPr lang="ru-RU" i="1" smtClean="0"/>
              <a:t>необходимые в дальнейшей </a:t>
            </a:r>
            <a:r>
              <a:rPr lang="ru-RU" i="1"/>
              <a:t>жизни.</a:t>
            </a:r>
          </a:p>
          <a:p>
            <a:pPr lvl="0"/>
            <a:r>
              <a:rPr lang="ru-RU" i="1"/>
              <a:t>Волонтерское движение в детском саду невозможно без тесного </a:t>
            </a:r>
            <a:endParaRPr lang="ru-RU" i="1" smtClean="0"/>
          </a:p>
          <a:p>
            <a:pPr lvl="0"/>
            <a:r>
              <a:rPr lang="ru-RU" i="1" smtClean="0"/>
              <a:t>взаимодействия </a:t>
            </a:r>
            <a:r>
              <a:rPr lang="ru-RU" i="1"/>
              <a:t>родителей, детей и педагогов. Совместная деятельность позволяет </a:t>
            </a:r>
            <a:endParaRPr lang="ru-RU" i="1" smtClean="0"/>
          </a:p>
          <a:p>
            <a:pPr lvl="0"/>
            <a:r>
              <a:rPr lang="ru-RU" i="1" smtClean="0"/>
              <a:t>приобрести </a:t>
            </a:r>
            <a:r>
              <a:rPr lang="ru-RU" i="1"/>
              <a:t>единомышленников, найти значимый для себя круг общения и получить </a:t>
            </a:r>
            <a:endParaRPr lang="ru-RU" i="1" smtClean="0"/>
          </a:p>
          <a:p>
            <a:pPr lvl="0"/>
            <a:r>
              <a:rPr lang="ru-RU" i="1" smtClean="0"/>
              <a:t>поддержку </a:t>
            </a:r>
            <a:r>
              <a:rPr lang="ru-RU" i="1"/>
              <a:t>в дружеском взаимодействии.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373316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00556" y="-1115334"/>
            <a:ext cx="6942887" cy="9144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624170"/>
            <a:ext cx="1770590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Цель:</a:t>
            </a:r>
          </a:p>
          <a:p>
            <a:pPr algn="just"/>
            <a:r>
              <a:rPr lang="ru-RU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b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развития и поддержания интереса старших дошкольников к </a:t>
            </a:r>
            <a:endParaRPr lang="ru-RU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волонтерскому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движению, направленному на развитие 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духовно-нравственной</a:t>
            </a:r>
          </a:p>
          <a:p>
            <a:pPr algn="just"/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 дошкольников.</a:t>
            </a:r>
          </a:p>
          <a:p>
            <a:pPr algn="just"/>
            <a:endParaRPr lang="ru-RU" b="1" i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Задачи: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ru-RU" b="1" i="1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 у детей позитивные установки на добровольческую деятельность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Воспитывает духовно-нравственную личность с активной жизненной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позицией, </a:t>
            </a:r>
          </a:p>
          <a:p>
            <a:pPr algn="just"/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способность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к совершенству и гармоничному взаимодействию с другими людьми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 коммуникативные навыки у детей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Укрепляет сотрудничество ДОУ и семьи. </a:t>
            </a:r>
          </a:p>
          <a:p>
            <a:pPr algn="just"/>
            <a:r>
              <a:rPr lang="ru-RU" b="1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just"/>
            <a:r>
              <a:rPr lang="ru-RU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</a:t>
            </a:r>
            <a:r>
              <a:rPr lang="ru-RU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  <a:r>
              <a:rPr lang="ru-RU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4-7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лет, педагоги, родители.</a:t>
            </a:r>
          </a:p>
          <a:p>
            <a:endParaRPr lang="ru-RU" i="1"/>
          </a:p>
        </p:txBody>
      </p:sp>
    </p:spTree>
    <p:extLst>
      <p:ext uri="{BB962C8B-B14F-4D97-AF65-F5344CB8AC3E}">
        <p14:creationId xmlns:p14="http://schemas.microsoft.com/office/powerpoint/2010/main" val="2934980165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9" y="-1143001"/>
            <a:ext cx="6857998" cy="91440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3608" y="260648"/>
            <a:ext cx="734481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Акция «Вступление в волонтеры»</a:t>
            </a:r>
            <a:endParaRPr lang="ru-RU" sz="3200" b="1" i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5" t="2019" r="19849" b="11515"/>
          <a:stretch>
            <a:fillRect/>
          </a:stretch>
        </p:blipFill>
        <p:spPr>
          <a:xfrm>
            <a:off x="5076056" y="1340768"/>
            <a:ext cx="3672407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82" t="13333" r="14848" b="4849"/>
          <a:stretch>
            <a:fillRect/>
          </a:stretch>
        </p:blipFill>
        <p:spPr>
          <a:xfrm>
            <a:off x="755575" y="3672245"/>
            <a:ext cx="3725643" cy="27792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0" t="15325" r="5152"/>
          <a:stretch>
            <a:fillRect/>
          </a:stretch>
        </p:blipFill>
        <p:spPr>
          <a:xfrm>
            <a:off x="755576" y="906979"/>
            <a:ext cx="3725643" cy="2522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16135093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38" b="7475"/>
          <a:stretch>
            <a:fillRect/>
          </a:stretch>
        </p:blipFill>
        <p:spPr>
          <a:xfrm>
            <a:off x="31513" y="1400159"/>
            <a:ext cx="3244343" cy="47651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051" y="2060848"/>
            <a:ext cx="2900001" cy="46225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865" y="1385024"/>
            <a:ext cx="2598631" cy="4780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043608" y="548680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Акция: </a:t>
            </a:r>
          </a:p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« Открытие аллеи воинам из КЧР погибшим на СВО»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108579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980728"/>
            <a:ext cx="3872400" cy="56881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2" t="15959" r="5455"/>
          <a:stretch>
            <a:fillRect/>
          </a:stretch>
        </p:blipFill>
        <p:spPr>
          <a:xfrm>
            <a:off x="3779911" y="1124744"/>
            <a:ext cx="5388527" cy="554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763688" y="290326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 : « Поздравь солдата с Новым Годом»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108579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67" b="25286"/>
          <a:stretch>
            <a:fillRect/>
          </a:stretch>
        </p:blipFill>
        <p:spPr>
          <a:xfrm>
            <a:off x="251521" y="1196753"/>
            <a:ext cx="4344918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90" b="21212"/>
          <a:stretch>
            <a:fillRect/>
          </a:stretch>
        </p:blipFill>
        <p:spPr>
          <a:xfrm>
            <a:off x="4932040" y="1196753"/>
            <a:ext cx="3981788" cy="5625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66" y="3933056"/>
            <a:ext cx="4608450" cy="2780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331640" y="620688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Акция: « Доброе сердце!» </a:t>
            </a:r>
            <a:endParaRPr lang="ru-RU" sz="2800" b="1" i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6336">
            <a:off x="681294" y="1236120"/>
            <a:ext cx="3335916" cy="44527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62" r="4019"/>
          <a:stretch>
            <a:fillRect/>
          </a:stretch>
        </p:blipFill>
        <p:spPr>
          <a:xfrm rot="748640">
            <a:off x="5262603" y="1558253"/>
            <a:ext cx="3199503" cy="43274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808574" y="404664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Акция: « Семейный забег Первых»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81535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13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12525" b="5051"/>
          <a:stretch>
            <a:fillRect/>
          </a:stretch>
        </p:blipFill>
        <p:spPr>
          <a:xfrm>
            <a:off x="899592" y="2060848"/>
            <a:ext cx="3856218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098796"/>
            <a:ext cx="3776286" cy="5351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691680" y="620688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/>
              <a:t>Акция: « Всемирный день донора»</a:t>
            </a:r>
            <a:endParaRPr lang="ru-RU" sz="2400" b="1" i="1"/>
          </a:p>
        </p:txBody>
      </p:sp>
    </p:spTree>
    <p:extLst>
      <p:ext uri="{BB962C8B-B14F-4D97-AF65-F5344CB8AC3E}">
        <p14:creationId xmlns:p14="http://schemas.microsoft.com/office/powerpoint/2010/main" val="450244978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t="16196" r="15455"/>
          <a:stretch>
            <a:fillRect/>
          </a:stretch>
        </p:blipFill>
        <p:spPr>
          <a:xfrm>
            <a:off x="5076056" y="2276872"/>
            <a:ext cx="3672408" cy="4290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64" b="11347"/>
          <a:stretch>
            <a:fillRect/>
          </a:stretch>
        </p:blipFill>
        <p:spPr>
          <a:xfrm>
            <a:off x="467544" y="1459163"/>
            <a:ext cx="3600400" cy="3909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331640" y="476672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 : « Быть здоровым»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244978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41"/>
          <a:stretch>
            <a:fillRect/>
          </a:stretch>
        </p:blipFill>
        <p:spPr>
          <a:xfrm>
            <a:off x="251520" y="1196752"/>
            <a:ext cx="3173573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40" r="8053"/>
          <a:stretch>
            <a:fillRect/>
          </a:stretch>
        </p:blipFill>
        <p:spPr>
          <a:xfrm>
            <a:off x="4788023" y="1844824"/>
            <a:ext cx="4228429" cy="4644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691680" y="548680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Акция: « Освобождение города Черкесска»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244978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8" t="19394" r="6516" b="8687"/>
          <a:stretch>
            <a:fillRect/>
          </a:stretch>
        </p:blipFill>
        <p:spPr>
          <a:xfrm>
            <a:off x="4420821" y="1268760"/>
            <a:ext cx="4583681" cy="4104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3" t="16196" r="19999" b="8384"/>
          <a:stretch>
            <a:fillRect/>
          </a:stretch>
        </p:blipFill>
        <p:spPr>
          <a:xfrm>
            <a:off x="323528" y="3068960"/>
            <a:ext cx="3744416" cy="36364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79512" y="620688"/>
            <a:ext cx="439248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mtClean="0"/>
          </a:p>
          <a:p>
            <a:pPr algn="ctr"/>
            <a:endParaRPr lang="ru-RU" sz="2800" b="1" i="1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800" b="1" i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Акция: «Крымская весна»</a:t>
            </a:r>
            <a:endParaRPr lang="ru-RU" sz="2800" b="1" i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0244978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2" t="32929" r="24394"/>
          <a:stretch>
            <a:fillRect/>
          </a:stretch>
        </p:blipFill>
        <p:spPr>
          <a:xfrm>
            <a:off x="611560" y="1988840"/>
            <a:ext cx="3744417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31" r="30909" b="13535"/>
          <a:stretch>
            <a:fillRect/>
          </a:stretch>
        </p:blipFill>
        <p:spPr>
          <a:xfrm>
            <a:off x="4784041" y="3508857"/>
            <a:ext cx="3816424" cy="2376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8" r="10303" b="20404"/>
          <a:stretch>
            <a:fillRect/>
          </a:stretch>
        </p:blipFill>
        <p:spPr>
          <a:xfrm>
            <a:off x="4716016" y="1268760"/>
            <a:ext cx="3816424" cy="1872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392083" y="260648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smtClean="0">
                <a:solidFill>
                  <a:srgbClr val="002060"/>
                </a:solidFill>
              </a:rPr>
              <a:t>            Акция: « Сделаем мир чистым»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79" t="16364" r="10757" b="5455"/>
          <a:stretch>
            <a:fillRect/>
          </a:stretch>
        </p:blipFill>
        <p:spPr>
          <a:xfrm rot="21148228">
            <a:off x="470259" y="1105134"/>
            <a:ext cx="3653555" cy="2479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0" t="13333" r="12879" b="11111"/>
          <a:stretch>
            <a:fillRect/>
          </a:stretch>
        </p:blipFill>
        <p:spPr>
          <a:xfrm rot="688358">
            <a:off x="5238643" y="1208028"/>
            <a:ext cx="3528392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7" t="6870" r="9636" b="12121"/>
          <a:stretch>
            <a:fillRect/>
          </a:stretch>
        </p:blipFill>
        <p:spPr>
          <a:xfrm>
            <a:off x="502149" y="4182417"/>
            <a:ext cx="3912871" cy="2116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8" t="13738" r="8485" b="12122"/>
          <a:stretch>
            <a:fillRect/>
          </a:stretch>
        </p:blipFill>
        <p:spPr>
          <a:xfrm>
            <a:off x="4932040" y="4048815"/>
            <a:ext cx="3999530" cy="23836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365711" y="184666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smtClean="0">
                <a:solidFill>
                  <a:srgbClr val="002060"/>
                </a:solidFill>
              </a:rPr>
              <a:t>Акция : « Крышечки доброты»</a:t>
            </a:r>
            <a:endParaRPr lang="ru-RU" sz="28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244978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6" r="9057" b="10708"/>
          <a:stretch>
            <a:fillRect/>
          </a:stretch>
        </p:blipFill>
        <p:spPr>
          <a:xfrm>
            <a:off x="4935670" y="954223"/>
            <a:ext cx="4187521" cy="5849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t="11515" r="4697" b="9091"/>
          <a:stretch>
            <a:fillRect/>
          </a:stretch>
        </p:blipFill>
        <p:spPr>
          <a:xfrm>
            <a:off x="1187624" y="3878826"/>
            <a:ext cx="3525628" cy="2896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3" t="12323" r="3788" b="10909"/>
          <a:stretch>
            <a:fillRect/>
          </a:stretch>
        </p:blipFill>
        <p:spPr>
          <a:xfrm rot="20879196">
            <a:off x="179512" y="961507"/>
            <a:ext cx="3441220" cy="2807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187624" y="407546"/>
            <a:ext cx="6558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smtClean="0">
                <a:solidFill>
                  <a:srgbClr val="002060"/>
                </a:solidFill>
              </a:rPr>
              <a:t>                </a:t>
            </a:r>
            <a:r>
              <a:rPr lang="ru-RU" sz="2800" b="1" i="1" smtClean="0">
                <a:solidFill>
                  <a:srgbClr val="002060"/>
                </a:solidFill>
              </a:rPr>
              <a:t>Акция: «Покормим птиц зимой»</a:t>
            </a:r>
            <a:endParaRPr lang="ru-RU" sz="28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244978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09" r="24547"/>
          <a:stretch>
            <a:fillRect/>
          </a:stretch>
        </p:blipFill>
        <p:spPr>
          <a:xfrm>
            <a:off x="3268649" y="2924944"/>
            <a:ext cx="2949952" cy="37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5" b="5071"/>
          <a:stretch>
            <a:fillRect/>
          </a:stretch>
        </p:blipFill>
        <p:spPr>
          <a:xfrm>
            <a:off x="6218601" y="1268760"/>
            <a:ext cx="2795118" cy="37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9" t="6224" r="10489"/>
          <a:stretch>
            <a:fillRect/>
          </a:stretch>
        </p:blipFill>
        <p:spPr>
          <a:xfrm>
            <a:off x="340299" y="1310247"/>
            <a:ext cx="2928350" cy="4050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043608" y="764704"/>
            <a:ext cx="698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smtClean="0">
                <a:solidFill>
                  <a:srgbClr val="002060"/>
                </a:solidFill>
              </a:rPr>
              <a:t>       Акция «Наша елочка живи!»</a:t>
            </a:r>
            <a:endParaRPr lang="ru-RU" sz="28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424133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0"/>
          <a:stretch>
            <a:fillRect/>
          </a:stretch>
        </p:blipFill>
        <p:spPr>
          <a:xfrm>
            <a:off x="55597" y="980728"/>
            <a:ext cx="4372388" cy="2556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3" t="9154" r="3788"/>
          <a:stretch>
            <a:fillRect/>
          </a:stretch>
        </p:blipFill>
        <p:spPr>
          <a:xfrm>
            <a:off x="5076056" y="1367446"/>
            <a:ext cx="3525501" cy="4338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7" r="6970"/>
          <a:stretch>
            <a:fillRect/>
          </a:stretch>
        </p:blipFill>
        <p:spPr>
          <a:xfrm>
            <a:off x="1115616" y="3668885"/>
            <a:ext cx="3706030" cy="3189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619672" y="476672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Акция: « Театр для малышей»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244978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6" t="11313" r="6970"/>
          <a:stretch>
            <a:fillRect/>
          </a:stretch>
        </p:blipFill>
        <p:spPr>
          <a:xfrm>
            <a:off x="966116" y="1484784"/>
            <a:ext cx="2900892" cy="26203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79" t="14950" r="4848" b="7677"/>
          <a:stretch>
            <a:fillRect/>
          </a:stretch>
        </p:blipFill>
        <p:spPr>
          <a:xfrm>
            <a:off x="4716017" y="1916832"/>
            <a:ext cx="3816424" cy="4191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1" t="20000" r="11667" b="11111"/>
          <a:stretch>
            <a:fillRect/>
          </a:stretch>
        </p:blipFill>
        <p:spPr>
          <a:xfrm>
            <a:off x="829695" y="4307694"/>
            <a:ext cx="3734811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619672" y="260648"/>
            <a:ext cx="547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           </a:t>
            </a:r>
          </a:p>
          <a:p>
            <a:pPr algn="ctr"/>
            <a:r>
              <a:rPr lang="ru-RU" sz="2400" b="1" i="1">
                <a:solidFill>
                  <a:srgbClr val="002060"/>
                </a:solidFill>
              </a:rPr>
              <a:t> </a:t>
            </a:r>
            <a:r>
              <a:rPr lang="ru-RU" sz="2400" b="1" i="1" smtClean="0">
                <a:solidFill>
                  <a:srgbClr val="002060"/>
                </a:solidFill>
              </a:rPr>
              <a:t>            Акция: «Мы говорим спасибо!» 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244978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52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1" t="11919" r="6515" b="11717"/>
          <a:stretch>
            <a:fillRect/>
          </a:stretch>
        </p:blipFill>
        <p:spPr>
          <a:xfrm>
            <a:off x="307311" y="1068047"/>
            <a:ext cx="4760186" cy="2628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5" t="15960" r="6644" b="18182"/>
          <a:stretch>
            <a:fillRect/>
          </a:stretch>
        </p:blipFill>
        <p:spPr>
          <a:xfrm>
            <a:off x="307311" y="4006523"/>
            <a:ext cx="4480714" cy="25188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5" t="24848" r="7575" b="11919"/>
          <a:stretch>
            <a:fillRect/>
          </a:stretch>
        </p:blipFill>
        <p:spPr>
          <a:xfrm>
            <a:off x="5162226" y="1988840"/>
            <a:ext cx="3730254" cy="3384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259632" y="476672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 </a:t>
            </a:r>
            <a:r>
              <a:rPr lang="ru-RU" sz="2800" b="1" i="1" smtClean="0">
                <a:solidFill>
                  <a:srgbClr val="002060"/>
                </a:solidFill>
              </a:rPr>
              <a:t>Акция: « День космонавтики»</a:t>
            </a:r>
            <a:endParaRPr lang="ru-RU" sz="28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244978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4" t="6465" r="3262" b="11111"/>
          <a:stretch>
            <a:fillRect/>
          </a:stretch>
        </p:blipFill>
        <p:spPr>
          <a:xfrm>
            <a:off x="1331640" y="1196752"/>
            <a:ext cx="6624736" cy="5279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079612" y="214496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Акция: « Книгообмен»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81535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4" t="13738" r="5570"/>
          <a:stretch>
            <a:fillRect/>
          </a:stretch>
        </p:blipFill>
        <p:spPr>
          <a:xfrm>
            <a:off x="249402" y="942109"/>
            <a:ext cx="4034566" cy="2630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556792"/>
            <a:ext cx="3384376" cy="23440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3" t="23031" r="7425"/>
          <a:stretch>
            <a:fillRect/>
          </a:stretch>
        </p:blipFill>
        <p:spPr>
          <a:xfrm>
            <a:off x="899592" y="4077072"/>
            <a:ext cx="3456384" cy="2184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438" y="4053229"/>
            <a:ext cx="4440057" cy="2688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498874" y="465690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Акция: « Зажги синим»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81535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8081" r="18637" b="10100"/>
          <a:stretch>
            <a:fillRect/>
          </a:stretch>
        </p:blipFill>
        <p:spPr>
          <a:xfrm rot="21208588">
            <a:off x="457909" y="900946"/>
            <a:ext cx="3744416" cy="2512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12" r="2273" b="3435"/>
          <a:stretch>
            <a:fillRect/>
          </a:stretch>
        </p:blipFill>
        <p:spPr>
          <a:xfrm rot="558990">
            <a:off x="5145185" y="3909405"/>
            <a:ext cx="3811935" cy="2445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76"/>
          <a:stretch>
            <a:fillRect/>
          </a:stretch>
        </p:blipFill>
        <p:spPr>
          <a:xfrm rot="21181556">
            <a:off x="548649" y="3837397"/>
            <a:ext cx="3807789" cy="2589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10909" r="1211" b="3637"/>
          <a:stretch>
            <a:fillRect/>
          </a:stretch>
        </p:blipFill>
        <p:spPr>
          <a:xfrm rot="621468">
            <a:off x="5168328" y="1219264"/>
            <a:ext cx="3765648" cy="24796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619672" y="260648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mtClean="0"/>
              <a:t>                       </a:t>
            </a:r>
            <a:r>
              <a:rPr lang="ru-RU" sz="2400" b="1" i="1" smtClean="0">
                <a:solidFill>
                  <a:srgbClr val="002060"/>
                </a:solidFill>
              </a:rPr>
              <a:t>Акция: «Вода – наш  друг!» 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81535"/>
      </p:ext>
    </p:ext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007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16832"/>
            <a:ext cx="3528391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723388"/>
            <a:ext cx="3568604" cy="4569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467544" y="724931"/>
            <a:ext cx="8609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 : « Береги планету»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108579"/>
      </p:ext>
    </p:extLst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0" r="9395"/>
          <a:stretch>
            <a:fillRect/>
          </a:stretch>
        </p:blipFill>
        <p:spPr>
          <a:xfrm>
            <a:off x="41742" y="1484784"/>
            <a:ext cx="4818290" cy="5157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484784"/>
            <a:ext cx="4274159" cy="5157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83568" y="692696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smtClean="0">
                <a:solidFill>
                  <a:srgbClr val="002060"/>
                </a:solidFill>
              </a:rPr>
              <a:t>        Акция: « Театр»</a:t>
            </a:r>
            <a:endParaRPr lang="ru-RU" sz="28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108579"/>
      </p:ext>
    </p:extLst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789373"/>
            <a:ext cx="4356573" cy="3159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440" y="908720"/>
            <a:ext cx="4370250" cy="3024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1" t="13250" b="11313"/>
          <a:stretch>
            <a:fillRect/>
          </a:stretch>
        </p:blipFill>
        <p:spPr>
          <a:xfrm>
            <a:off x="2051721" y="3781195"/>
            <a:ext cx="4968730" cy="3061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907704" y="332656"/>
            <a:ext cx="4873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>
                <a:solidFill>
                  <a:srgbClr val="002060"/>
                </a:solidFill>
              </a:rPr>
              <a:t>А</a:t>
            </a:r>
            <a:r>
              <a:rPr lang="ru-RU" sz="2400" b="1" i="1" smtClean="0">
                <a:solidFill>
                  <a:srgbClr val="002060"/>
                </a:solidFill>
              </a:rPr>
              <a:t>кция : « Права ребенка»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108579"/>
      </p:ext>
    </p:extLst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94"/>
          <a:stretch>
            <a:fillRect/>
          </a:stretch>
        </p:blipFill>
        <p:spPr>
          <a:xfrm>
            <a:off x="539552" y="1916832"/>
            <a:ext cx="3960440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1" r="8636"/>
          <a:stretch>
            <a:fillRect/>
          </a:stretch>
        </p:blipFill>
        <p:spPr>
          <a:xfrm>
            <a:off x="4798366" y="3747131"/>
            <a:ext cx="3731338" cy="2826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3" r="18181"/>
          <a:stretch>
            <a:fillRect/>
          </a:stretch>
        </p:blipFill>
        <p:spPr>
          <a:xfrm>
            <a:off x="4729094" y="908719"/>
            <a:ext cx="3384376" cy="2539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79512" y="351214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Акция: « Театр для малышей»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81535"/>
      </p:ext>
    </p:extLst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69078"/>
            <a:ext cx="9144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r="2274"/>
          <a:stretch>
            <a:fillRect/>
          </a:stretch>
        </p:blipFill>
        <p:spPr>
          <a:xfrm>
            <a:off x="498794" y="2420888"/>
            <a:ext cx="4115513" cy="4074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945" y="1104497"/>
            <a:ext cx="3465264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619672" y="188640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 : « Экологический поход»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81535"/>
      </p:ext>
    </p:extLst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98" y="3913309"/>
            <a:ext cx="4123848" cy="2592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5" t="6263"/>
          <a:stretch>
            <a:fillRect/>
          </a:stretch>
        </p:blipFill>
        <p:spPr>
          <a:xfrm>
            <a:off x="5029265" y="4130395"/>
            <a:ext cx="3905735" cy="2258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3" b="9495"/>
          <a:stretch>
            <a:fillRect/>
          </a:stretch>
        </p:blipFill>
        <p:spPr>
          <a:xfrm rot="20925064">
            <a:off x="1007604" y="1215333"/>
            <a:ext cx="3096344" cy="26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86" r="2424"/>
          <a:stretch>
            <a:fillRect/>
          </a:stretch>
        </p:blipFill>
        <p:spPr>
          <a:xfrm rot="571047">
            <a:off x="5585119" y="1393676"/>
            <a:ext cx="3138864" cy="2494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403648" y="620688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/>
              <a:t>                      </a:t>
            </a:r>
            <a:r>
              <a:rPr lang="ru-RU" sz="2400" b="1" i="1" smtClean="0">
                <a:solidFill>
                  <a:srgbClr val="002060"/>
                </a:solidFill>
              </a:rPr>
              <a:t>Акция : «Мы знаем ПДД»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76"/>
          <a:stretch>
            <a:fillRect/>
          </a:stretch>
        </p:blipFill>
        <p:spPr>
          <a:xfrm>
            <a:off x="24439" y="1412776"/>
            <a:ext cx="2963385" cy="507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780927"/>
            <a:ext cx="2376264" cy="34430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615" y="1412776"/>
            <a:ext cx="2852916" cy="507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506131" y="332656"/>
            <a:ext cx="61499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 :</a:t>
            </a:r>
          </a:p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 « УБОРКА ТЕРРИТОРИИ ДЕТСКОГО САДА»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3" y="11266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93" b="14950"/>
          <a:stretch>
            <a:fillRect/>
          </a:stretch>
        </p:blipFill>
        <p:spPr>
          <a:xfrm>
            <a:off x="179512" y="3933055"/>
            <a:ext cx="3888432" cy="2671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87" r="6364" b="8283"/>
          <a:stretch>
            <a:fillRect/>
          </a:stretch>
        </p:blipFill>
        <p:spPr>
          <a:xfrm>
            <a:off x="4716016" y="3933055"/>
            <a:ext cx="4320480" cy="2592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03"/>
          <a:stretch>
            <a:fillRect/>
          </a:stretch>
        </p:blipFill>
        <p:spPr>
          <a:xfrm>
            <a:off x="2123728" y="1484783"/>
            <a:ext cx="4608512" cy="21317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187624" y="620688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smtClean="0"/>
              <a:t>                      </a:t>
            </a:r>
            <a:r>
              <a:rPr lang="ru-RU" sz="2400" b="1" i="1" smtClean="0">
                <a:solidFill>
                  <a:srgbClr val="002060"/>
                </a:solidFill>
              </a:rPr>
              <a:t>АКЦИЯ: «ВЕЛОПРОБЕГ»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0"/>
            <a:ext cx="9144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4" r="3939" b="9696"/>
          <a:stretch>
            <a:fillRect/>
          </a:stretch>
        </p:blipFill>
        <p:spPr>
          <a:xfrm>
            <a:off x="467544" y="1844824"/>
            <a:ext cx="3384376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988" y="1376772"/>
            <a:ext cx="4363485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755576" y="548680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smtClean="0">
                <a:solidFill>
                  <a:srgbClr val="002060"/>
                </a:solidFill>
              </a:rPr>
              <a:t>Акция: « Мы против терроризма»</a:t>
            </a:r>
            <a:endParaRPr lang="ru-RU" sz="28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6752"/>
            <a:ext cx="3391030" cy="4827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4" t="9622" r="10606" b="14950"/>
          <a:stretch>
            <a:fillRect/>
          </a:stretch>
        </p:blipFill>
        <p:spPr>
          <a:xfrm rot="447973">
            <a:off x="4788024" y="1899427"/>
            <a:ext cx="3960440" cy="3884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259632" y="620688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Акция: « Дерево желаний»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852936"/>
            <a:ext cx="2448272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197" y="1052736"/>
            <a:ext cx="2774955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593624"/>
            <a:ext cx="2736304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187624" y="548680"/>
            <a:ext cx="73247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smtClean="0">
                <a:solidFill>
                  <a:srgbClr val="002060"/>
                </a:solidFill>
              </a:rPr>
              <a:t>     Участие в городском мастер классе </a:t>
            </a:r>
            <a:endParaRPr lang="ru-RU" sz="28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2" t="28485" r="17879" b="13940"/>
          <a:stretch>
            <a:fillRect/>
          </a:stretch>
        </p:blipFill>
        <p:spPr>
          <a:xfrm>
            <a:off x="395536" y="1109610"/>
            <a:ext cx="3528392" cy="4608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556791"/>
            <a:ext cx="3816424" cy="4578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115616" y="404664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>
                <a:solidFill>
                  <a:srgbClr val="002060"/>
                </a:solidFill>
              </a:rPr>
              <a:t>Акция: « КроссНаций 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3755473" cy="3392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348880"/>
            <a:ext cx="4152025" cy="3881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907704" y="539388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smtClean="0"/>
              <a:t>Акция: «Трудовой десант» </a:t>
            </a:r>
            <a:endParaRPr lang="ru-RU" sz="2400" b="1" i="1"/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97" t="10505" r="23182"/>
          <a:stretch>
            <a:fillRect/>
          </a:stretch>
        </p:blipFill>
        <p:spPr>
          <a:xfrm>
            <a:off x="827584" y="1053072"/>
            <a:ext cx="3168352" cy="30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4646" r="21364" b="6666"/>
          <a:stretch>
            <a:fillRect/>
          </a:stretch>
        </p:blipFill>
        <p:spPr>
          <a:xfrm>
            <a:off x="6084168" y="1085508"/>
            <a:ext cx="2626715" cy="30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r="3788"/>
          <a:stretch>
            <a:fillRect/>
          </a:stretch>
        </p:blipFill>
        <p:spPr>
          <a:xfrm>
            <a:off x="1187623" y="4361981"/>
            <a:ext cx="7081223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979712" y="476672"/>
            <a:ext cx="56535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smtClean="0">
                <a:solidFill>
                  <a:srgbClr val="002060"/>
                </a:solidFill>
              </a:rPr>
              <a:t>Акция « ЕДИНЫЙ ДЕНЬ БЕЗОПАСНОСТИ»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37" y="1268760"/>
            <a:ext cx="4225280" cy="5351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268760"/>
            <a:ext cx="4536504" cy="5574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915816" y="476672"/>
            <a:ext cx="3777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smtClean="0">
                <a:solidFill>
                  <a:srgbClr val="002060"/>
                </a:solidFill>
              </a:rPr>
              <a:t>    ВСТУПЛЕНИЕ В  ОРЛЯТА 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5133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" y="2348880"/>
            <a:ext cx="2624157" cy="4275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386" y="1113446"/>
            <a:ext cx="2800105" cy="5123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204864"/>
            <a:ext cx="2724232" cy="4419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483768" y="476672"/>
            <a:ext cx="3787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smtClean="0">
                <a:solidFill>
                  <a:srgbClr val="002060"/>
                </a:solidFill>
              </a:rPr>
              <a:t>     АКЦИЯ « ОПАСНО! ГАЗ!»</a:t>
            </a:r>
            <a:endParaRPr lang="ru-RU" sz="24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4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" y="-16144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204864"/>
            <a:ext cx="3888432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1"/>
          <a:stretch>
            <a:fillRect/>
          </a:stretch>
        </p:blipFill>
        <p:spPr>
          <a:xfrm>
            <a:off x="4596438" y="1268760"/>
            <a:ext cx="4152025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899592" y="404664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smtClean="0">
                <a:solidFill>
                  <a:srgbClr val="002060"/>
                </a:solidFill>
              </a:rPr>
              <a:t>         </a:t>
            </a:r>
            <a:r>
              <a:rPr lang="ru-RU" sz="2800" b="1" i="1" smtClean="0">
                <a:solidFill>
                  <a:srgbClr val="002060"/>
                </a:solidFill>
              </a:rPr>
              <a:t>Встреча с АНО « Центром помощи в  ЧС»</a:t>
            </a:r>
            <a:endParaRPr lang="ru-RU" sz="2800" b="1" i="1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26427"/>
      </p:ext>
    </p:extLst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33171"/>
            <a:ext cx="8424936" cy="54005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87624" y="188640"/>
            <a:ext cx="72728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 </a:t>
            </a:r>
            <a:b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23 «КАПИТОШКА»</a:t>
            </a:r>
            <a:b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ЧЕРКЕССКА</a:t>
            </a:r>
            <a:b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/>
          </a:p>
        </p:txBody>
      </p:sp>
      <p:sp>
        <p:nvSpPr>
          <p:cNvPr id="5" name="TextBox 4"/>
          <p:cNvSpPr txBox="1"/>
          <p:nvPr/>
        </p:nvSpPr>
        <p:spPr>
          <a:xfrm rot="21325680">
            <a:off x="2822372" y="3141004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</a:bodyPr>
          <a:lstStyle/>
          <a:p>
            <a:pPr algn="ctr"/>
            <a:r>
              <a:rPr lang="ru-RU" sz="2400" b="1" smtClean="0">
                <a:solidFill>
                  <a:schemeClr val="accent6">
                    <a:lumMod val="50000"/>
                  </a:schemeClr>
                </a:solidFill>
              </a:rPr>
              <a:t>СПАСИБО ЗА ВНИМАНИЕ !</a:t>
            </a:r>
          </a:p>
        </p:txBody>
      </p:sp>
    </p:spTree>
    <p:extLst>
      <p:ext uri="{BB962C8B-B14F-4D97-AF65-F5344CB8AC3E}">
        <p14:creationId xmlns:p14="http://schemas.microsoft.com/office/powerpoint/2010/main" val="2950496252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152</Paragraphs>
  <Slides>44</Slides>
  <Notes>0</Notes>
  <TotalTime>1104</TotalTime>
  <HiddenSlides>0</HiddenSlides>
  <MMClips>0</MMClips>
  <ScaleCrop>0</ScaleCrop>
  <HeadingPairs>
    <vt:vector baseType="variant" size="6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baseType="lpstr" size="49">
      <vt:lpstr>Arial</vt:lpstr>
      <vt:lpstr>Calibri</vt:lpstr>
      <vt:lpstr>Times New Roman</vt:lpstr>
      <vt:lpstr>Wingdings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1111</dc:creator>
  <cp:lastModifiedBy>1111</cp:lastModifiedBy>
  <cp:revision>49</cp:revision>
  <dcterms:created xsi:type="dcterms:W3CDTF">2025-03-11T07:15:58Z</dcterms:created>
  <dcterms:modified xsi:type="dcterms:W3CDTF">2025-06-16T06:41:59Z</dcterms:modified>
</cp:coreProperties>
</file>