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80" r:id="rId6"/>
    <p:sldId id="258" r:id="rId7"/>
    <p:sldId id="259" r:id="rId8"/>
    <p:sldId id="271" r:id="rId9"/>
    <p:sldId id="260" r:id="rId10"/>
    <p:sldId id="261" r:id="rId11"/>
    <p:sldId id="262" r:id="rId12"/>
    <p:sldId id="272" r:id="rId13"/>
    <p:sldId id="263" r:id="rId14"/>
    <p:sldId id="264" r:id="rId15"/>
    <p:sldId id="265" r:id="rId16"/>
    <p:sldId id="266" r:id="rId17"/>
    <p:sldId id="275" r:id="rId18"/>
    <p:sldId id="267" r:id="rId19"/>
    <p:sldId id="274" r:id="rId20"/>
    <p:sldId id="273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5441" autoAdjust="0"/>
  </p:normalViewPr>
  <p:slideViewPr>
    <p:cSldViewPr snapToGrid="0">
      <p:cViewPr varScale="1">
        <p:scale>
          <a:sx n="88" d="100"/>
          <a:sy n="88" d="100"/>
        </p:scale>
        <p:origin x="2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061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49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041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9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618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39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456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75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81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968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66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F12D7-322A-491D-B038-C5C599B6672A}" type="datetimeFigureOut">
              <a:rPr lang="ru-RU" smtClean="0"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D1CD0-64C2-499F-B4F1-3258C10A36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6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5914" y="250371"/>
            <a:ext cx="9612086" cy="3091543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chemeClr val="accent6">
                    <a:lumMod val="50000"/>
                  </a:schemeClr>
                </a:solidFill>
              </a:rPr>
              <a:t>Формирование и развитие у младших школьников словесно-логического мышления, связной речи, коммуникативных навыков на логопедических занятиях.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02829" y="4103914"/>
            <a:ext cx="5791200" cy="258944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dirty="0">
              <a:solidFill>
                <a:schemeClr val="accent6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Подготовила: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учитель-логопед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ГБОУ школа № 1474,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Махорина Т.В.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endParaRPr lang="ru-RU" sz="5500" i="1" dirty="0">
              <a:solidFill>
                <a:schemeClr val="accent6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11992"/>
            <a:ext cx="4751614" cy="3446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65E83AF-0B68-6942-8CB3-FDD860413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Формирование и развитие у младших школьников словесно-логического мышления, связной речи, коммуникативных навыков на логопедических занятиях.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85B181F-E99A-E34E-B3AC-5C0D90FDA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5805"/>
            <a:ext cx="10515600" cy="452115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Для формирования социального интеллекта, коммуникативных навыков, успешности в учебе и взаимодействия с другими детьми и взрослыми следует  развивать и уделять большое внимание формированию словесно-логического  мышления у младших школьников.</a:t>
            </a:r>
          </a:p>
          <a:p>
            <a:r>
              <a:rPr lang="ru-RU" dirty="0"/>
              <a:t>Ведь и в учебе и в жизни устойчивого успеха добиваются только те, кто действует логично, последовательно, непротиворечиво.</a:t>
            </a:r>
          </a:p>
          <a:p>
            <a:r>
              <a:rPr lang="ru-RU" dirty="0"/>
              <a:t>Логическое мышление лежит в основе решения многих задач, решаемых в школе, в том и числе и грамматических. Если оно развито слабо, то обучение в младших классах будет малоуспешным, тягостным и мучительным. Словесно-логическое мышление формируется в начальных классах и развивается в течение всей жизни человека. Речевое развитие способствует развитию мышления.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2320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D3CA3C-99DA-7349-9BA6-2E6FA58F2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Школьная  ситуация и ее анализ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1FFCB26-6B4B-0946-A5E7-8263A0392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Учащимся уже в первом классе для полноценного усвоения материала требуются навыки логического анализа.  </a:t>
            </a:r>
          </a:p>
          <a:p>
            <a:r>
              <a:rPr lang="ru-RU" dirty="0"/>
              <a:t>Но даже во втором классе лишь незначительный процент учащихся владеет приемами сравнения, выделение существенного, нахождения причинно-следственных связей.</a:t>
            </a:r>
          </a:p>
          <a:p>
            <a:r>
              <a:rPr lang="ru-RU" dirty="0"/>
              <a:t> Учителя начальной школы в первую очередь зачастую используют упражнения тренировочного типа, основанные на подражании, не требующие мышления. В этих условиях недостаточно развиваются такие операции мышления как анализ, синтез, сравнение. </a:t>
            </a:r>
          </a:p>
          <a:p>
            <a:r>
              <a:rPr lang="ru-RU" dirty="0"/>
              <a:t>Возможности формирования приемов мышления не реализуются сами собой.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6688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9F60E2A-A3C9-8C42-A3FB-A32016E68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Чтение вслух- это речевая практика!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 Одно из лучших упражнений для развития речи.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DC83028-7684-D640-BB5D-5ACEC11F7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3449"/>
            <a:ext cx="10515600" cy="4545871"/>
          </a:xfrm>
        </p:spPr>
        <p:txBody>
          <a:bodyPr>
            <a:normAutofit lnSpcReduction="10000"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Чтение вслух способствует:</a:t>
            </a:r>
          </a:p>
          <a:p>
            <a:r>
              <a:rPr lang="ru-RU" dirty="0" smtClean="0"/>
              <a:t>Орфоэпической грамотности.</a:t>
            </a:r>
          </a:p>
          <a:p>
            <a:r>
              <a:rPr lang="ru-RU" dirty="0" smtClean="0"/>
              <a:t>Формированию навыков восприятия и воспроизведения интонационного и ритмомелодического строя речи.</a:t>
            </a:r>
          </a:p>
          <a:p>
            <a:r>
              <a:rPr lang="ru-RU" dirty="0" smtClean="0"/>
              <a:t>Обогащению словарного запаса. </a:t>
            </a:r>
          </a:p>
          <a:p>
            <a:r>
              <a:rPr lang="ru-RU" dirty="0" smtClean="0"/>
              <a:t>Совершенствованию устной и письменной речи школьника.</a:t>
            </a:r>
          </a:p>
          <a:p>
            <a:r>
              <a:rPr lang="ru-RU" dirty="0" smtClean="0"/>
              <a:t>Способствует увеличению словарного запаса, улучшает дикцию, эмоциональную окраску, яркости, правильности речи. </a:t>
            </a:r>
          </a:p>
          <a:p>
            <a:r>
              <a:rPr lang="ru-RU" dirty="0" smtClean="0"/>
              <a:t>Чтение вслух позволяет избавиться от косноязычия, запинок, оговорок, слов-паразитов.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28574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5547" y="1977081"/>
            <a:ext cx="10515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C00000"/>
                </a:solidFill>
              </a:rPr>
              <a:t>Для развития словесно-логического мышления на логопедических занятиях можно рекомендовать следующие упражнения</a:t>
            </a:r>
            <a:endParaRPr lang="ru-RU" sz="48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848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96607"/>
            <a:ext cx="10515600" cy="1090498"/>
          </a:xfrm>
        </p:spPr>
        <p:txBody>
          <a:bodyPr>
            <a:noAutofit/>
          </a:bodyPr>
          <a:lstStyle/>
          <a:p>
            <a:r>
              <a:rPr lang="ru-RU" sz="3200" i="1" dirty="0"/>
              <a:t/>
            </a:r>
            <a:br>
              <a:rPr lang="ru-RU" sz="3200" i="1" dirty="0"/>
            </a:br>
            <a:r>
              <a:rPr lang="ru-RU" sz="3600" i="1" dirty="0"/>
              <a:t/>
            </a:r>
            <a:br>
              <a:rPr lang="ru-RU" sz="3600" i="1" dirty="0"/>
            </a:br>
            <a:r>
              <a:rPr lang="ru-RU" sz="3200" i="1" dirty="0">
                <a:solidFill>
                  <a:srgbClr val="C00000"/>
                </a:solidFill>
              </a:rPr>
              <a:t>Найди правильное утверждение: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355076"/>
            <a:ext cx="5605079" cy="1149999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C00000"/>
                </a:solidFill>
              </a:rPr>
              <a:t>Неверно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699133"/>
            <a:ext cx="5157787" cy="3955054"/>
          </a:xfrm>
        </p:spPr>
        <p:txBody>
          <a:bodyPr/>
          <a:lstStyle/>
          <a:p>
            <a:r>
              <a:rPr lang="ru-RU" i="1" dirty="0"/>
              <a:t>Взошло солнце, потому что стало тепло.</a:t>
            </a:r>
          </a:p>
          <a:p>
            <a:r>
              <a:rPr lang="ru-RU" i="1" dirty="0"/>
              <a:t>Пришла весна, потому что грачи прилетели.</a:t>
            </a:r>
          </a:p>
          <a:p>
            <a:r>
              <a:rPr lang="ru-RU" i="1" dirty="0"/>
              <a:t>Костер погас, потому что стало холодно.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Верно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699133"/>
            <a:ext cx="5183188" cy="3811836"/>
          </a:xfrm>
        </p:spPr>
        <p:txBody>
          <a:bodyPr/>
          <a:lstStyle/>
          <a:p>
            <a:r>
              <a:rPr lang="ru-RU" i="1" dirty="0"/>
              <a:t>Стало тепло, потому что взошло солнце.</a:t>
            </a:r>
          </a:p>
          <a:p>
            <a:r>
              <a:rPr lang="ru-RU" i="1" dirty="0"/>
              <a:t>Грачи прилетели, потому что пришла весна.</a:t>
            </a:r>
          </a:p>
          <a:p>
            <a:r>
              <a:rPr lang="ru-RU" i="1" dirty="0"/>
              <a:t>Стало холодно, потому что костер погас.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9556" y="817516"/>
            <a:ext cx="2052444" cy="188161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6687" y="5257800"/>
            <a:ext cx="1752600" cy="15699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6371" y="5442857"/>
            <a:ext cx="2035629" cy="141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935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3383" y="815248"/>
            <a:ext cx="9496540" cy="4702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i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Подумай и ответь: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000" i="1" dirty="0">
              <a:solidFill>
                <a:srgbClr val="C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Алеша и Андрюша завтракали. Алеша выбрал молочные продукты, а Андрюша - фрукты. Кто из ребят ел творог, а кто сливу?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Вика и Галя помогали маме. </a:t>
            </a:r>
            <a:endParaRPr lang="ru-RU" sz="12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Вика мыла овощи, Галя-фрукты. Какая девочка мыла груши?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Для переезда на дачу Кирилл и Кузьма складывали одежду: кто-то из них - белые рубашки в чемодан, кто то - черные брюки в коробку. У Кирилла была коробка. Что складывал Кузьма?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Жучка лает громче Трезора, но тише Дружка. Кто лает громче всех?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Два мальчика играли на гитарах, а один на  балалайке. На чем играл Юра, если Миша с Петей и Петя с Юрой играли на разных инструментах?</a:t>
            </a:r>
            <a:endParaRPr lang="ru-RU" sz="1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249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i="1" dirty="0">
                <a:solidFill>
                  <a:srgbClr val="C00000"/>
                </a:solidFill>
              </a:rPr>
              <a:t>Составь из букв слова</a:t>
            </a:r>
            <a:r>
              <a:rPr lang="ru-RU" sz="4000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86401" y="1825625"/>
            <a:ext cx="5867400" cy="4351338"/>
          </a:xfrm>
        </p:spPr>
        <p:txBody>
          <a:bodyPr/>
          <a:lstStyle/>
          <a:p>
            <a:r>
              <a:rPr lang="ru-RU" dirty="0"/>
              <a:t>З А В Т Р А</a:t>
            </a:r>
          </a:p>
          <a:p>
            <a:r>
              <a:rPr lang="ru-RU" dirty="0"/>
              <a:t>В О Д А</a:t>
            </a:r>
          </a:p>
          <a:p>
            <a:r>
              <a:rPr lang="ru-RU" dirty="0"/>
              <a:t>Т  У Ч А </a:t>
            </a:r>
          </a:p>
          <a:p>
            <a:r>
              <a:rPr lang="ru-RU" dirty="0"/>
              <a:t>Р А Д У Г А</a:t>
            </a:r>
          </a:p>
          <a:p>
            <a:r>
              <a:rPr lang="ru-RU" dirty="0"/>
              <a:t>В А З А</a:t>
            </a:r>
          </a:p>
          <a:p>
            <a:r>
              <a:rPr lang="ru-RU" dirty="0"/>
              <a:t>О Г О Р О Д</a:t>
            </a:r>
          </a:p>
          <a:p>
            <a:r>
              <a:rPr lang="ru-RU" dirty="0"/>
              <a:t>М У Р А В Е Й </a:t>
            </a:r>
          </a:p>
          <a:p>
            <a:r>
              <a:rPr lang="ru-RU" dirty="0"/>
              <a:t>Н О С О Р О Г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/>
              <a:t>А В З А Р Т</a:t>
            </a:r>
          </a:p>
          <a:p>
            <a:r>
              <a:rPr lang="ru-RU" dirty="0"/>
              <a:t>Д В О А</a:t>
            </a:r>
          </a:p>
          <a:p>
            <a:r>
              <a:rPr lang="ru-RU" dirty="0"/>
              <a:t>Ч Т А У </a:t>
            </a:r>
          </a:p>
          <a:p>
            <a:r>
              <a:rPr lang="ru-RU" dirty="0"/>
              <a:t>Д Г Р У А </a:t>
            </a:r>
            <a:r>
              <a:rPr lang="ru-RU" dirty="0" err="1"/>
              <a:t>А</a:t>
            </a:r>
            <a:r>
              <a:rPr lang="ru-RU" dirty="0"/>
              <a:t> </a:t>
            </a:r>
          </a:p>
          <a:p>
            <a:r>
              <a:rPr lang="ru-RU" dirty="0"/>
              <a:t>А В А З </a:t>
            </a:r>
          </a:p>
          <a:p>
            <a:r>
              <a:rPr lang="ru-RU" dirty="0"/>
              <a:t>Р О Г О </a:t>
            </a:r>
            <a:r>
              <a:rPr lang="ru-RU" dirty="0" err="1"/>
              <a:t>О</a:t>
            </a:r>
            <a:r>
              <a:rPr lang="ru-RU" dirty="0"/>
              <a:t> Д </a:t>
            </a:r>
          </a:p>
          <a:p>
            <a:r>
              <a:rPr lang="ru-RU" dirty="0"/>
              <a:t>Р А М У В Е Й</a:t>
            </a:r>
          </a:p>
          <a:p>
            <a:r>
              <a:rPr lang="ru-RU" dirty="0"/>
              <a:t>Р О Г С О Н О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9429" y="1399442"/>
            <a:ext cx="1774371" cy="421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803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086" y="-849086"/>
            <a:ext cx="12104913" cy="7707086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Найти слово в слове: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те</a:t>
            </a:r>
            <a:r>
              <a:rPr lang="ru-RU" sz="2800" b="1" dirty="0"/>
              <a:t>лён</a:t>
            </a:r>
            <a:r>
              <a:rPr lang="ru-RU" sz="2800" dirty="0"/>
              <a:t>ок, ч</a:t>
            </a:r>
            <a:r>
              <a:rPr lang="ru-RU" sz="2800" b="1" dirty="0"/>
              <a:t>ёлка</a:t>
            </a:r>
            <a:r>
              <a:rPr lang="ru-RU" sz="2800" dirty="0"/>
              <a:t>, </a:t>
            </a:r>
            <a:r>
              <a:rPr lang="ru-RU" sz="2800" b="1" dirty="0"/>
              <a:t>зуб</a:t>
            </a:r>
            <a:r>
              <a:rPr lang="ru-RU" sz="2800" dirty="0"/>
              <a:t>р, зоо</a:t>
            </a:r>
            <a:r>
              <a:rPr lang="ru-RU" sz="2800" b="1" dirty="0"/>
              <a:t>парк</a:t>
            </a:r>
            <a:r>
              <a:rPr lang="ru-RU" sz="2800" dirty="0"/>
              <a:t>, г</a:t>
            </a:r>
            <a:r>
              <a:rPr lang="ru-RU" sz="2800" b="1" dirty="0"/>
              <a:t>роза</a:t>
            </a:r>
            <a:r>
              <a:rPr lang="ru-RU" sz="2800" dirty="0"/>
              <a:t>, ко</a:t>
            </a:r>
            <a:r>
              <a:rPr lang="ru-RU" sz="2800" b="1" dirty="0"/>
              <a:t>бра</a:t>
            </a:r>
            <a:r>
              <a:rPr lang="ru-RU" sz="2800" dirty="0"/>
              <a:t>, к</a:t>
            </a:r>
            <a:r>
              <a:rPr lang="ru-RU" sz="2800" b="1" dirty="0"/>
              <a:t>очки</a:t>
            </a:r>
            <a:r>
              <a:rPr lang="ru-RU" sz="2800" dirty="0"/>
              <a:t>, к</a:t>
            </a:r>
            <a:r>
              <a:rPr lang="ru-RU" sz="2800" b="1" dirty="0"/>
              <a:t>ров</a:t>
            </a:r>
            <a:r>
              <a:rPr lang="ru-RU" sz="2800" dirty="0"/>
              <a:t>, к</a:t>
            </a:r>
            <a:r>
              <a:rPr lang="ru-RU" sz="2800" b="1" dirty="0"/>
              <a:t>раны</a:t>
            </a:r>
            <a:r>
              <a:rPr lang="ru-RU" sz="2800" dirty="0"/>
              <a:t>, к</a:t>
            </a:r>
            <a:r>
              <a:rPr lang="ru-RU" sz="2800" b="1" dirty="0"/>
              <a:t>рот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>
                <a:solidFill>
                  <a:srgbClr val="C00000"/>
                </a:solidFill>
              </a:rPr>
              <a:t>Подбери имя существительное к имени прилагательному: </a:t>
            </a:r>
            <a:br>
              <a:rPr lang="ru-RU" sz="2800" dirty="0">
                <a:solidFill>
                  <a:srgbClr val="C00000"/>
                </a:solidFill>
              </a:rPr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апельсиновый - …                                  ... (сок), </a:t>
            </a:r>
            <a:br>
              <a:rPr lang="ru-RU" sz="2800" dirty="0"/>
            </a:br>
            <a:r>
              <a:rPr lang="ru-RU" sz="2800" dirty="0"/>
              <a:t>настольная - …                                        ... (лампа),</a:t>
            </a:r>
            <a:br>
              <a:rPr lang="ru-RU" sz="2800" dirty="0"/>
            </a:br>
            <a:r>
              <a:rPr lang="ru-RU" sz="2800" dirty="0"/>
              <a:t>ветхий -...                                                 …  (дом),</a:t>
            </a:r>
            <a:br>
              <a:rPr lang="ru-RU" sz="2800" dirty="0"/>
            </a:br>
            <a:r>
              <a:rPr lang="ru-RU" sz="2800" dirty="0"/>
              <a:t>раскидистое - …                                      ... (дерево), </a:t>
            </a:r>
            <a:br>
              <a:rPr lang="ru-RU" sz="2800" dirty="0"/>
            </a:br>
            <a:r>
              <a:rPr lang="ru-RU" sz="2800" dirty="0"/>
              <a:t>словарный - …                                         ... (диктант),</a:t>
            </a:r>
            <a:br>
              <a:rPr lang="ru-RU" sz="2800" dirty="0"/>
            </a:br>
            <a:r>
              <a:rPr lang="ru-RU" sz="2800" dirty="0"/>
              <a:t>пчелиный - …                                           ... (мед) и т.д.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896" y="1743814"/>
            <a:ext cx="1916935" cy="17737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084" y="2630672"/>
            <a:ext cx="1421176" cy="15754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1260" y="3607107"/>
            <a:ext cx="1850571" cy="16745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7457" y="4621840"/>
            <a:ext cx="2273803" cy="22036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31260" y="5371246"/>
            <a:ext cx="1850571" cy="145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02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6" y="272143"/>
            <a:ext cx="9993086" cy="6283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Заполни пустые клетки: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Неприятное чувство                    … о л ь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Ее исполняют актеры                  … о л ь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Подобрать обобщающее понятие: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Муравейник, нора, логово, берлога -...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Топор, лопата, пила, отвертка -...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Утюг, холодильник, пылесос, кофеварка -...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Храбрость, доброта, трудолюбие, честность-...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899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5686" y="0"/>
            <a:ext cx="10374085" cy="681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Объясни ошибку: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Зебра полосатая, а леопард злой.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Вата легкая, а гиря черная.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Холодильник белый, а ковер мягкий.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Объясни значение слов-омонимов:</a:t>
            </a: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коса (прическа, инструмент, место на реке),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батарея (орудия, предмет отопления),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язык (орган вкуса, речь какого-либо народа, пленный),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ключ (родник, отмычка, скрипичный, гаечный, ответ).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Распределить слова-синонимы в порядке нарастания действия:</a:t>
            </a: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плачет-всхлипывает, рыдает, ревет.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бежит -летит, несется, мчится.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Смеется -заливается, хихикает, хохочет.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сердится -бесится, злится, свирепствует.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1971" y="2873663"/>
            <a:ext cx="1609483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742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91886"/>
            <a:ext cx="3932237" cy="16655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i="1" dirty="0">
                <a:solidFill>
                  <a:srgbClr val="C00000"/>
                </a:solidFill>
              </a:rPr>
              <a:t>Узнай слово по описанию</a:t>
            </a:r>
            <a:r>
              <a:rPr lang="ru-RU" sz="4400" dirty="0">
                <a:solidFill>
                  <a:srgbClr val="C00000"/>
                </a:solidFill>
              </a:rPr>
              <a:t>:</a:t>
            </a:r>
            <a:br>
              <a:rPr lang="ru-RU" sz="4400" dirty="0">
                <a:solidFill>
                  <a:srgbClr val="C00000"/>
                </a:solidFill>
              </a:rPr>
            </a:br>
            <a:endParaRPr lang="ru-RU" sz="4400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4800" i="1" dirty="0"/>
              <a:t>спелый, красный, мясистый</a:t>
            </a:r>
            <a:endParaRPr lang="ru-RU" sz="48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35486" y="1224643"/>
            <a:ext cx="4038600" cy="409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854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6685" y="195855"/>
            <a:ext cx="10951029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каждому устойчивому сочетанию подбери синоним-одно слово: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Взяться за ум.                                                                (Одуматься)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Поставить на ноги.                                                        (Вылечить)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Одержать победу.                                                          (Победить)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Выучить назубок.                                                            (Хорошо)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Водить за нос.                                                                 (Обманывать)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Работать не покладая рук.                                             (Усердно)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Раскинуть умом.                                                              (Задуматься)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Укажи сначала фразеологические обороты со словами антонимами, а затем с синонимами: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Нет худа без добра.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Ум за разум заходит.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Из огня да в полымя.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Всеми правдами и неправдами.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Вопрос жизни и смерти.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И стар и млад.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Ни сыт ни голоден.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ответы: антонимы -1, 4, 5, 6, 7.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синонимы -2, 3.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294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320" y="99152"/>
            <a:ext cx="11764965" cy="6810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Скажи правильно (исключи повторение мысли).</a:t>
            </a: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Мама посолила суп солью. (Мама посолила суп).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деревне жили старые старики.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Липа пахнет запахом меда.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Миши в июле месяце день рождения.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помощь смелому храбрецу прибежали товарищи.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Наступила холодная стужа.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люблю соленые соленья.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лугу белели белые ромашки.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Хлынул сильный дождь.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сказать короче?</a:t>
            </a: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любит свою Родину (патриот).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Человек, управляющий оркестром, вошел в зал (дирижер).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Писатель, создающий произведения для театра, был награжден грамотой (драматург).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Мне встретился человек, который ехал верхом (наездник).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туристов была остановка в пути для отдыха (привал).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34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371" y="363557"/>
            <a:ext cx="11949629" cy="6389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сказать правильно?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Одень пальто, на улице холодно (надень).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Порежьте пожалуйста сыр (нарежьте).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Мама сварила рыбий суп (рыбный).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Искусственный мастер соткал ковер (искусный).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хочу сказать за новую книгу (про новую книгу).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Найти логические ошибки в предложениях. Как их можно исправить?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и мой приятель Сережа приехали в деревню, который окончил седьмой класс.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(Я и мой приятель Сережа, который окончил седьмой класс, приехали в деревню).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Сегодня обратно идет дождь. (Обратно – опять).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Большая половина задания уже выполнена. (Большая половина- половина).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Солнце освещается землей. (Земля освещается солнцем).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2502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2708" y="363558"/>
            <a:ext cx="10836662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Подобрать вопросы к прилагательным. Как спросить правильно?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Дедушка ходил в бараньем тулупе. В чьем? Каком?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нее были лисьи повадки. Чьи? Какие?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 дупла выглянула беличья головка. Чья? Какая?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кустом мелькнул лисий хвост. Чей? Какой?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Медвежья шуба очень теплая. Чья? Какая?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  <a:tabLst>
                <a:tab pos="1905000" algn="l"/>
              </a:tabLs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Распределить части рассказа последовательно.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Бегут его ручейки по песку, по камешкам, по цветам и по мхам.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Прозрачный серебристый ручеек выбежал из-под серого камня.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них, как в зеркало, ласково гладятся и солнышко, и голубое небо, и облака.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8459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15800" cy="6781800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C00000"/>
                </a:solidFill>
              </a:rPr>
              <a:t>Ответьте на утверждения словами «да» или «нет».</a:t>
            </a:r>
            <a:br>
              <a:rPr lang="ru-RU" sz="4000" dirty="0">
                <a:solidFill>
                  <a:srgbClr val="C00000"/>
                </a:solidFill>
              </a:rPr>
            </a:br>
            <a:r>
              <a:rPr lang="ru-RU" sz="4000" dirty="0">
                <a:solidFill>
                  <a:srgbClr val="C00000"/>
                </a:solidFill>
              </a:rPr>
              <a:t/>
            </a:r>
            <a:br>
              <a:rPr lang="ru-RU" sz="4000" dirty="0">
                <a:solidFill>
                  <a:srgbClr val="C00000"/>
                </a:solidFill>
              </a:rPr>
            </a:br>
            <a:r>
              <a:rPr lang="ru-RU" sz="4000" i="1" dirty="0"/>
              <a:t>Волга – это большое озеро.                             (Нет).</a:t>
            </a:r>
            <a:br>
              <a:rPr lang="ru-RU" sz="4000" i="1" dirty="0"/>
            </a:br>
            <a:r>
              <a:rPr lang="ru-RU" sz="4000" i="1" dirty="0"/>
              <a:t/>
            </a:r>
            <a:br>
              <a:rPr lang="ru-RU" sz="4000" i="1" dirty="0"/>
            </a:br>
            <a:r>
              <a:rPr lang="ru-RU" sz="4000" i="1" dirty="0"/>
              <a:t>Заяц бывает и беляк, и русак.                          (Да).</a:t>
            </a:r>
            <a:br>
              <a:rPr lang="ru-RU" sz="4000" i="1" dirty="0"/>
            </a:br>
            <a:r>
              <a:rPr lang="ru-RU" sz="4000" i="1" dirty="0"/>
              <a:t/>
            </a:r>
            <a:br>
              <a:rPr lang="ru-RU" sz="4000" i="1" dirty="0"/>
            </a:br>
            <a:r>
              <a:rPr lang="ru-RU" sz="4000" i="1" dirty="0"/>
              <a:t>В феврале дней больше, чем в декабре.      (Нет).</a:t>
            </a:r>
            <a:br>
              <a:rPr lang="ru-RU" sz="4000" i="1" dirty="0"/>
            </a:br>
            <a:r>
              <a:rPr lang="ru-RU" sz="4000" i="1" dirty="0"/>
              <a:t/>
            </a:r>
            <a:br>
              <a:rPr lang="ru-RU" sz="4000" i="1" dirty="0"/>
            </a:br>
            <a:r>
              <a:rPr lang="ru-RU" sz="4000" i="1" dirty="0"/>
              <a:t>Медведь зимует в норе.                                    (Нет).</a:t>
            </a:r>
            <a:br>
              <a:rPr lang="ru-RU" sz="4000" i="1" dirty="0"/>
            </a:br>
            <a:r>
              <a:rPr lang="ru-RU" sz="4000" i="1" dirty="0"/>
              <a:t/>
            </a:r>
            <a:br>
              <a:rPr lang="ru-RU" sz="4000" i="1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763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0676" y="391886"/>
            <a:ext cx="10706296" cy="5361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Заменить повторяющиеся слова-синонимы.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32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Я тихо шел по лесу.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Вдруг я заметил дятла.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Дятел уселся на стволе старого дерева.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Дятел звонко стал долбить сухую кору.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Далеко был слышен шум дятла.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Возле дятла вертятся шустрые синицы.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Они подбирают жучков и червячков.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Им помогает дятел.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952" y="1328975"/>
            <a:ext cx="2935643" cy="4501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4716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6202"/>
            <a:ext cx="10515600" cy="653142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Составление рассказа по картинке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5915" y="729344"/>
            <a:ext cx="10515599" cy="584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473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Источники: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685" y="1449045"/>
            <a:ext cx="3541483" cy="51489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297" y="1449044"/>
            <a:ext cx="3726995" cy="51489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2421" y="1449044"/>
            <a:ext cx="3491379" cy="514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772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1277</Words>
  <Application>Microsoft Office PowerPoint</Application>
  <PresentationFormat>Широкоэкранный</PresentationFormat>
  <Paragraphs>173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Формирование и развитие у младших школьников словесно-логического мышления, связной речи, коммуникативных навыков на логопедических занятиях.</vt:lpstr>
      <vt:lpstr>Формирование и развитие у младших школьников словесно-логического мышления, связной речи, коммуникативных навыков на логопедических занятиях.</vt:lpstr>
      <vt:lpstr>Школьная  ситуация и ее анализ</vt:lpstr>
      <vt:lpstr>Чтение вслух- это речевая практика!  Одно из лучших упражнений для развития речи. </vt:lpstr>
      <vt:lpstr>Презентация PowerPoint</vt:lpstr>
      <vt:lpstr>  Найди правильное утверждение:</vt:lpstr>
      <vt:lpstr>Презентация PowerPoint</vt:lpstr>
      <vt:lpstr>Составь из букв слова:</vt:lpstr>
      <vt:lpstr>Найти слово в слове:  телёнок, чёлка, зубр, зоопарк, гроза, кобра, кочки, кров, краны, крот  Подбери имя существительное к имени прилагательному:   апельсиновый - …                                  ... (сок),  настольная - …                                        ... (лампа), ветхий -...                                                 …  (дом), раскидистое - …                                      ... (дерево),  словарный - …                                         ... (диктант), пчелиный - …                                           ... (мед) и т.д.</vt:lpstr>
      <vt:lpstr>Презентация PowerPoint</vt:lpstr>
      <vt:lpstr>Презентация PowerPoint</vt:lpstr>
      <vt:lpstr>Узнай слово по описанию: 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Ответьте на утверждения словами «да» или «нет».  Волга – это большое озеро.                             (Нет).  Заяц бывает и беляк, и русак.                          (Да).  В феврале дней больше, чем в декабре.      (Нет).  Медведь зимует в норе.                                    (Нет).    </vt:lpstr>
      <vt:lpstr>Презентация PowerPoint</vt:lpstr>
      <vt:lpstr>Составление рассказа по картинке</vt:lpstr>
      <vt:lpstr>Источники: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В. Махорина</dc:creator>
  <cp:lastModifiedBy>Татьяна В. Махорина</cp:lastModifiedBy>
  <cp:revision>92</cp:revision>
  <dcterms:created xsi:type="dcterms:W3CDTF">2021-01-26T11:26:22Z</dcterms:created>
  <dcterms:modified xsi:type="dcterms:W3CDTF">2021-02-15T07:52:27Z</dcterms:modified>
</cp:coreProperties>
</file>