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796" r:id="rId2"/>
    <p:sldMasterId id="2147483798" r:id="rId3"/>
  </p:sldMasterIdLst>
  <p:notesMasterIdLst>
    <p:notesMasterId r:id="rId29"/>
  </p:notesMasterIdLst>
  <p:sldIdLst>
    <p:sldId id="295" r:id="rId4"/>
    <p:sldId id="294" r:id="rId5"/>
    <p:sldId id="296" r:id="rId6"/>
    <p:sldId id="297" r:id="rId7"/>
    <p:sldId id="298" r:id="rId8"/>
    <p:sldId id="299" r:id="rId9"/>
    <p:sldId id="300" r:id="rId10"/>
    <p:sldId id="277" r:id="rId11"/>
    <p:sldId id="257" r:id="rId12"/>
    <p:sldId id="262" r:id="rId13"/>
    <p:sldId id="278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</p:sldIdLst>
  <p:sldSz cx="9144000" cy="6858000" type="screen4x3"/>
  <p:notesSz cx="6858000" cy="9144000"/>
  <p:custDataLst>
    <p:tags r:id="rId3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BE5FF"/>
    <a:srgbClr val="E7F9FF"/>
    <a:srgbClr val="F2FFE7"/>
    <a:srgbClr val="FFF2E5"/>
    <a:srgbClr val="FFEFEF"/>
    <a:srgbClr val="FFFFCC"/>
    <a:srgbClr val="D1D4C6"/>
    <a:srgbClr val="DCDE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89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fld id="{C8A24059-ACFB-4EB0-9302-4792B154F9F7}" type="datetimeFigureOut">
              <a:rPr lang="ru-RU"/>
              <a:pPr>
                <a:defRPr/>
              </a:pPr>
              <a:t>08.07.2021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fld id="{B0CE3A8B-E12A-4AC3-A6C4-EEC6FC198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E82A1E-00F2-4D82-AC59-B0E4FADD9090}" type="slidenum">
              <a:rPr lang="ru-RU" smtClean="0">
                <a:cs typeface="Arial" charset="0"/>
              </a:rPr>
              <a:pPr/>
              <a:t>8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389203-43BA-4379-AA39-695D81BAB673}" type="slidenum">
              <a:rPr lang="ru-RU" smtClean="0">
                <a:cs typeface="Arial" charset="0"/>
              </a:rPr>
              <a:pPr/>
              <a:t>13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4F65B5-44B9-4CAC-A3DB-DA09175A6E02}" type="slidenum">
              <a:rPr lang="ru-RU" smtClean="0">
                <a:cs typeface="Arial" charset="0"/>
              </a:rPr>
              <a:pPr/>
              <a:t>14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C0AD27-FC49-4CA0-BF08-C4C85D7ED4F2}" type="slidenum">
              <a:rPr lang="ru-RU" smtClean="0">
                <a:cs typeface="Arial" charset="0"/>
              </a:rPr>
              <a:pPr/>
              <a:t>15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183BF4-6B16-41E5-A99F-BECF613F484E}" type="slidenum">
              <a:rPr lang="ru-RU" smtClean="0">
                <a:cs typeface="Arial" charset="0"/>
              </a:rPr>
              <a:pPr/>
              <a:t>16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5D8C2B-9E9D-4C4D-A9D6-0B1F78AF1185}" type="slidenum">
              <a:rPr lang="ru-RU" smtClean="0">
                <a:cs typeface="Arial" charset="0"/>
              </a:rPr>
              <a:pPr/>
              <a:t>17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7A8942-CEE6-4459-889E-D35BD310296E}" type="slidenum">
              <a:rPr lang="ru-RU" smtClean="0">
                <a:cs typeface="Arial" charset="0"/>
              </a:rPr>
              <a:pPr/>
              <a:t>18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0FA689-B7C9-4EC4-BD57-B59C2838B91D}" type="slidenum">
              <a:rPr lang="ru-RU" smtClean="0">
                <a:cs typeface="Arial" charset="0"/>
              </a:rPr>
              <a:pPr/>
              <a:t>19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99CD1C-CF1A-42F3-8031-3E9640016B14}" type="slidenum">
              <a:rPr lang="ru-RU" smtClean="0">
                <a:cs typeface="Arial" charset="0"/>
              </a:rPr>
              <a:pPr/>
              <a:t>20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23A8B51-8732-473B-9C9B-EEA83BA4E822}" type="slidenum">
              <a:rPr lang="ru-RU" smtClean="0">
                <a:cs typeface="Arial" charset="0"/>
              </a:rPr>
              <a:pPr/>
              <a:t>21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E2D95B-E207-4084-8E27-3E5056042F8C}" type="slidenum">
              <a:rPr lang="ru-RU" smtClean="0">
                <a:cs typeface="Arial" charset="0"/>
              </a:rPr>
              <a:pPr/>
              <a:t>22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C77E49-7F25-47D9-B3BE-21E20AC18058}" type="slidenum">
              <a:rPr lang="ru-RU" smtClean="0">
                <a:cs typeface="Arial" charset="0"/>
              </a:rPr>
              <a:pPr/>
              <a:t>23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E9FB94-B763-44DF-B779-5CB7C5DC92E2}" type="slidenum">
              <a:rPr lang="ru-RU" smtClean="0">
                <a:cs typeface="Arial" charset="0"/>
              </a:rPr>
              <a:pPr/>
              <a:t>24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2C6246F-D4E6-4BC6-BCA7-7D6237B2DC23}" type="slidenum">
              <a:rPr lang="ru-RU" smtClean="0">
                <a:cs typeface="Arial" charset="0"/>
              </a:rPr>
              <a:pPr/>
              <a:t>25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>
            <a:grpSpLocks/>
          </p:cNvGrpSpPr>
          <p:nvPr userDrawn="1"/>
        </p:nvGrpSpPr>
        <p:grpSpPr bwMode="auto">
          <a:xfrm>
            <a:off x="-252413" y="4846638"/>
            <a:ext cx="9659938" cy="2560637"/>
            <a:chOff x="-324544" y="4846007"/>
            <a:chExt cx="9660632" cy="256071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324544" y="5636540"/>
              <a:ext cx="5246380" cy="1638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89708" y="5768233"/>
              <a:ext cx="5246380" cy="1638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6" descr="Картинки по запросу angry birds блоки"/>
            <p:cNvPicPr>
              <a:picLocks noChangeAspect="1" noChangeArrowheads="1"/>
            </p:cNvPicPr>
            <p:nvPr/>
          </p:nvPicPr>
          <p:blipFill>
            <a:blip r:embed="rId3" cstate="print"/>
            <a:srcRect r="82983" b="77876"/>
            <a:stretch>
              <a:fillRect/>
            </a:stretch>
          </p:blipFill>
          <p:spPr bwMode="auto">
            <a:xfrm>
              <a:off x="4706094" y="5815135"/>
              <a:ext cx="486256" cy="482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6" descr="Картинки по запросу angry birds блоки"/>
            <p:cNvPicPr>
              <a:picLocks noChangeAspect="1" noChangeArrowheads="1"/>
            </p:cNvPicPr>
            <p:nvPr/>
          </p:nvPicPr>
          <p:blipFill>
            <a:blip r:embed="rId3" cstate="print"/>
            <a:srcRect r="82983" b="77876"/>
            <a:stretch>
              <a:fillRect/>
            </a:stretch>
          </p:blipFill>
          <p:spPr bwMode="auto">
            <a:xfrm rot="1475526">
              <a:off x="4168067" y="5918965"/>
              <a:ext cx="486256" cy="482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" name="Группа 6"/>
            <p:cNvGrpSpPr>
              <a:grpSpLocks/>
            </p:cNvGrpSpPr>
            <p:nvPr/>
          </p:nvGrpSpPr>
          <p:grpSpPr bwMode="auto">
            <a:xfrm>
              <a:off x="7806332" y="4846007"/>
              <a:ext cx="1030024" cy="1638485"/>
              <a:chOff x="7806332" y="4846007"/>
              <a:chExt cx="1030024" cy="1638485"/>
            </a:xfrm>
          </p:grpSpPr>
          <p:pic>
            <p:nvPicPr>
              <p:cNvPr id="11" name="Picture 4" descr="Картинки по запросу angry birds свинья строитель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 flipH="1">
                <a:off x="7806332" y="5363826"/>
                <a:ext cx="1030024" cy="11206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Box 11"/>
              <p:cNvSpPr txBox="1">
                <a:spLocks noChangeArrowheads="1"/>
              </p:cNvSpPr>
              <p:nvPr/>
            </p:nvSpPr>
            <p:spPr bwMode="auto">
              <a:xfrm>
                <a:off x="8300964" y="4846007"/>
                <a:ext cx="409604" cy="5842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3200">
                    <a:solidFill>
                      <a:srgbClr val="77933C"/>
                    </a:solidFill>
                  </a:rPr>
                  <a:t>?</a:t>
                </a:r>
              </a:p>
            </p:txBody>
          </p:sp>
          <p:sp>
            <p:nvSpPr>
              <p:cNvPr id="13" name="TextBox 12"/>
              <p:cNvSpPr txBox="1">
                <a:spLocks noChangeArrowheads="1"/>
              </p:cNvSpPr>
              <p:nvPr/>
            </p:nvSpPr>
            <p:spPr bwMode="auto">
              <a:xfrm rot="-1734503">
                <a:off x="8051709" y="4922209"/>
                <a:ext cx="352450" cy="4619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>
                    <a:solidFill>
                      <a:srgbClr val="77933C"/>
                    </a:solidFill>
                  </a:rPr>
                  <a:t>?</a:t>
                </a:r>
              </a:p>
            </p:txBody>
          </p:sp>
        </p:grpSp>
        <p:pic>
          <p:nvPicPr>
            <p:cNvPr id="8" name="Picture 6" descr="Картинки по запросу angry birds блоки"/>
            <p:cNvPicPr>
              <a:picLocks noChangeAspect="1" noChangeArrowheads="1"/>
            </p:cNvPicPr>
            <p:nvPr/>
          </p:nvPicPr>
          <p:blipFill>
            <a:blip r:embed="rId3" cstate="print"/>
            <a:srcRect l="33931" t="-82" r="50130" b="78500"/>
            <a:stretch>
              <a:fillRect/>
            </a:stretch>
          </p:blipFill>
          <p:spPr bwMode="auto">
            <a:xfrm>
              <a:off x="5199575" y="5785079"/>
              <a:ext cx="455435" cy="470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Картинки по запросу angry birds блоки"/>
            <p:cNvPicPr>
              <a:picLocks noChangeAspect="1" noChangeArrowheads="1"/>
            </p:cNvPicPr>
            <p:nvPr/>
          </p:nvPicPr>
          <p:blipFill>
            <a:blip r:embed="rId3" cstate="print"/>
            <a:srcRect l="33931" t="-82" r="50130" b="78500"/>
            <a:stretch>
              <a:fillRect/>
            </a:stretch>
          </p:blipFill>
          <p:spPr bwMode="auto">
            <a:xfrm rot="7072756">
              <a:off x="6751648" y="6575332"/>
              <a:ext cx="455435" cy="470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Картинки по запросу angry birds блоки"/>
            <p:cNvPicPr>
              <a:picLocks noChangeAspect="1" noChangeArrowheads="1"/>
            </p:cNvPicPr>
            <p:nvPr/>
          </p:nvPicPr>
          <p:blipFill>
            <a:blip r:embed="rId3" cstate="print"/>
            <a:srcRect l="33588" t="21561" r="50958" b="58215"/>
            <a:stretch>
              <a:fillRect/>
            </a:stretch>
          </p:blipFill>
          <p:spPr bwMode="auto">
            <a:xfrm>
              <a:off x="2910899" y="6168113"/>
              <a:ext cx="441575" cy="441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30200" y="5199063"/>
            <a:ext cx="2095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>
            <a:grpSpLocks/>
          </p:cNvGrpSpPr>
          <p:nvPr userDrawn="1"/>
        </p:nvGrpSpPr>
        <p:grpSpPr bwMode="auto">
          <a:xfrm>
            <a:off x="-290513" y="5854700"/>
            <a:ext cx="9615488" cy="1966913"/>
            <a:chOff x="-413547" y="5855141"/>
            <a:chExt cx="9615740" cy="1966347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40426" y="6359775"/>
              <a:ext cx="1193738" cy="5968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14361" y="5855141"/>
              <a:ext cx="3826722" cy="1966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3547" y="6160182"/>
              <a:ext cx="1629972" cy="1181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43204" y="6259102"/>
              <a:ext cx="1546392" cy="1058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828562" y="5858257"/>
              <a:ext cx="1373631" cy="1123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285496" y="5884071"/>
              <a:ext cx="2915681" cy="14578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810" r:id="rId1"/>
    <p:sldLayoutId id="2147483813" r:id="rId2"/>
    <p:sldLayoutId id="2147483814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alphaModFix amt="54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81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alphaModFix amt="54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812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14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14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Группа 31"/>
          <p:cNvGrpSpPr>
            <a:grpSpLocks/>
          </p:cNvGrpSpPr>
          <p:nvPr/>
        </p:nvGrpSpPr>
        <p:grpSpPr bwMode="auto">
          <a:xfrm>
            <a:off x="0" y="2530475"/>
            <a:ext cx="9161463" cy="1160463"/>
            <a:chOff x="-17893" y="116632"/>
            <a:chExt cx="9161893" cy="745354"/>
          </a:xfrm>
        </p:grpSpPr>
        <p:sp>
          <p:nvSpPr>
            <p:cNvPr id="35" name="Прямоугольник 34"/>
            <p:cNvSpPr/>
            <p:nvPr/>
          </p:nvSpPr>
          <p:spPr>
            <a:xfrm>
              <a:off x="-429" y="116632"/>
              <a:ext cx="9144429" cy="71986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-17893" y="116632"/>
              <a:ext cx="9144429" cy="745354"/>
            </a:xfrm>
            <a:prstGeom prst="rect">
              <a:avLst/>
            </a:prstGeom>
            <a:blipFill dpi="0" rotWithShape="1">
              <a:blip r:embed="rId2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altLang="ru-RU" sz="28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altLang="ru-RU" sz="2800" b="1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Times New Roman" pitchFamily="18" charset="0"/>
                </a:rPr>
                <a:t>Урок окружающего мира, 4 класс.</a:t>
              </a:r>
            </a:p>
            <a:p>
              <a:pPr algn="ctr">
                <a:defRPr/>
              </a:pPr>
              <a:r>
                <a:rPr lang="ru-RU" altLang="ru-RU" sz="2800" b="1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Times New Roman" pitchFamily="18" charset="0"/>
                </a:rPr>
                <a:t>Тема: «Металлы»</a:t>
              </a:r>
              <a:br>
                <a:rPr lang="ru-RU" altLang="ru-RU" sz="2800" b="1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Times New Roman" pitchFamily="18" charset="0"/>
                </a:rPr>
              </a:br>
              <a:endParaRPr lang="ru-RU" sz="1100" kern="0" dirty="0">
                <a:solidFill>
                  <a:sysClr val="windowText" lastClr="000000"/>
                </a:solidFill>
                <a:latin typeface="+mj-lt"/>
              </a:endParaRPr>
            </a:p>
            <a:p>
              <a:pPr algn="ctr">
                <a:defRPr/>
              </a:pP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3883025" y="4292600"/>
            <a:ext cx="52609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Автор: Круглова Светлана Анатольевна, учитель начальных классов МАОУ "СОШ №3", г. Ревда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323850" y="188913"/>
            <a:ext cx="8640763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Цель: </a:t>
            </a: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сформировать знания у учащихся в ходе исследовательской работы о свойствах металлов.</a:t>
            </a:r>
            <a:endParaRPr lang="ru-RU" sz="2000"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Задачи</a:t>
            </a:r>
            <a:r>
              <a:rPr lang="en-US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: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charset="0"/>
              <a:buAutoNum type="arabicPeriod"/>
            </a:pP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Познакомить учащихся в ходе исследовательской работы со свойствами металлов и их использованием;</a:t>
            </a:r>
            <a:endParaRPr lang="ru-RU" sz="20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charset="0"/>
              <a:buAutoNum type="arabicPeriod"/>
            </a:pP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Раскрыть значения металла в жизни человека;</a:t>
            </a:r>
            <a:endParaRPr lang="ru-RU" sz="20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charset="0"/>
              <a:buAutoNum type="arabicPeriod"/>
            </a:pP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Развивать наблюдательность, любознательность, умение сравнивать, делать выводы;</a:t>
            </a:r>
            <a:endParaRPr lang="ru-RU" sz="20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charset="0"/>
              <a:buAutoNum type="arabicPeriod"/>
            </a:pP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Воспитывать самостоятельность, творческий подход к делу, ответственность к окружающей среде, любовь к природе и родному краю.</a:t>
            </a:r>
            <a:endParaRPr lang="ru-RU" sz="20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</p:txBody>
      </p:sp>
      <p:sp>
        <p:nvSpPr>
          <p:cNvPr id="4099" name="Прямоугольник 2"/>
          <p:cNvSpPr>
            <a:spLocks noChangeArrowheads="1"/>
          </p:cNvSpPr>
          <p:nvPr/>
        </p:nvSpPr>
        <p:spPr bwMode="auto">
          <a:xfrm>
            <a:off x="301625" y="4067175"/>
            <a:ext cx="851852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Оборудование:</a:t>
            </a:r>
            <a:r>
              <a:rPr lang="en-US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 </a:t>
            </a: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образцы разных тел, образцы руд, образцы металлов, чашки Петри, мультимедиа, учебник и тетрадь для 4 класса: «Школа 2100»</a:t>
            </a:r>
          </a:p>
          <a:p>
            <a:pPr>
              <a:lnSpc>
                <a:spcPct val="107000"/>
              </a:lnSpc>
              <a:spcAft>
                <a:spcPts val="675"/>
              </a:spcAft>
            </a:pPr>
            <a:endParaRPr lang="ru-RU" sz="2000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0" y="333375"/>
            <a:ext cx="9072563" cy="550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75"/>
              </a:spcAft>
            </a:pPr>
            <a:r>
              <a:rPr lang="ru-RU" b="1" u="sng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Этапы урока:</a:t>
            </a:r>
            <a:endParaRPr lang="ru-RU" sz="2000" u="sng"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1. Организационный момент.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2. Постановка проблемы</a:t>
            </a: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,</a:t>
            </a:r>
            <a:r>
              <a:rPr lang="en-US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 </a:t>
            </a: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актуализация знаний. Сообщение темы урока.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3. Объяснение нового материала.</a:t>
            </a:r>
            <a:r>
              <a:rPr lang="en-US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 </a:t>
            </a: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Совместное открытие знаний.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1) Свойства металлов. Опыты.</a:t>
            </a:r>
            <a:b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2) Разнообразие металлов, группы металлов.</a:t>
            </a:r>
            <a:r>
              <a:rPr lang="en-US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 </a:t>
            </a:r>
            <a: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/>
            </a:r>
            <a:b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 sz="16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3) Использование металлов.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4. Физминутка.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5. Закрепление и применение знаний на практике. </a:t>
            </a: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6. Итог урока. Рефлексия. Оценивание учащихся.</a:t>
            </a:r>
            <a:endParaRPr lang="ru-RU" sz="20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7. Объяснение домашнего задания.</a:t>
            </a:r>
            <a:endParaRPr lang="ru-RU" sz="2000">
              <a:latin typeface="Arial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179388" y="333375"/>
            <a:ext cx="856932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ru-RU" sz="2000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Методы и приемы:</a:t>
            </a:r>
            <a:endParaRPr lang="ru-RU" sz="2400"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- наблюдения;</a:t>
            </a:r>
            <a:b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- исследовательская работа;</a:t>
            </a:r>
            <a:b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- эвристическая беседа;</a:t>
            </a:r>
            <a:b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- работа с учебником;</a:t>
            </a:r>
            <a:b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</a:br>
            <a:r>
              <a:rPr lang="ru-RU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- сравнительно-сопоставительный анализ.</a:t>
            </a:r>
            <a:endParaRPr lang="ru-RU" sz="24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675"/>
              </a:spcAft>
            </a:pPr>
            <a:r>
              <a:rPr lang="en-US" sz="2000" b="1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Форма работы:</a:t>
            </a:r>
            <a:endParaRPr lang="ru-RU" sz="2400"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SzPts val="1000"/>
              <a:buFont typeface="Symbol" pitchFamily="18" charset="2"/>
              <a:buChar char=""/>
            </a:pPr>
            <a:r>
              <a:rPr lang="en-US" sz="20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групповая,</a:t>
            </a:r>
            <a:endParaRPr lang="ru-RU" sz="24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SzPts val="1000"/>
              <a:buFont typeface="Symbol" pitchFamily="18" charset="2"/>
              <a:buChar char=""/>
            </a:pPr>
            <a:r>
              <a:rPr lang="en-US" sz="20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индивидуальная,</a:t>
            </a:r>
            <a:endParaRPr lang="ru-RU" sz="24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SzPts val="1000"/>
              <a:buFont typeface="Symbol" pitchFamily="18" charset="2"/>
              <a:buChar char=""/>
            </a:pPr>
            <a:r>
              <a:rPr lang="en-US" sz="20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коллективная</a:t>
            </a:r>
            <a:r>
              <a:rPr lang="ru-RU" sz="2000">
                <a:solidFill>
                  <a:srgbClr val="333333"/>
                </a:solidFill>
                <a:latin typeface="Arial" charset="0"/>
                <a:cs typeface="Times New Roman" pitchFamily="18" charset="0"/>
              </a:rPr>
              <a:t>.</a:t>
            </a:r>
            <a:endParaRPr lang="ru-RU" sz="2400">
              <a:solidFill>
                <a:srgbClr val="333333"/>
              </a:solidFill>
              <a:latin typeface="Arial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0825" y="571500"/>
          <a:ext cx="8569325" cy="5782437"/>
        </p:xfrm>
        <a:graphic>
          <a:graphicData uri="http://schemas.openxmlformats.org/drawingml/2006/table">
            <a:tbl>
              <a:tblPr/>
              <a:tblGrid>
                <a:gridCol w="1800225"/>
                <a:gridCol w="2449513"/>
                <a:gridCol w="4319587"/>
              </a:tblGrid>
              <a:tr h="190500"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Этап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Деятельность учителя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Деятельность учащихся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6888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Возникновение проблемной ситуации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Вот перед вами образцы различных предметов, в чашке №1 найдите среди них металлические предметы. (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Спички, скрепки, пробка, бумага, кнопки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Покажите эти предметы.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Дети выбирают металлические предметы. Магнитными свойствами обладает только сталь. Магнит поможет тебе найти в доме предметы, сделанные из металлов, обладающих магнитными свойствами, - железа, стали, никеля или кольбата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5863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Постановка учебной проблемы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Как вы определили? По каким признакам, свойствам? (Записывает на доске все гипотезы)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Что такое металлы? 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(выслушивает мнения учеников, подводит к теме)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Сегодня мы с вами подтвердим или опровергнем названные вами свойства металлов и познакомимся с разнообразием и с использованием металлов.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Дети дают разные определения. Предполагают разные свойства.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Определяют тему урока и её цель</a:t>
                      </a:r>
                    </a:p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3639" marR="6363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88" name="TextBox 3"/>
          <p:cNvSpPr txBox="1">
            <a:spLocks noChangeArrowheads="1"/>
          </p:cNvSpPr>
          <p:nvPr/>
        </p:nvSpPr>
        <p:spPr bwMode="auto">
          <a:xfrm>
            <a:off x="1692275" y="188913"/>
            <a:ext cx="6192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2"/>
                </a:solidFill>
              </a:rPr>
              <a:t>Этапы урока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115888"/>
          <a:ext cx="9036050" cy="6619875"/>
        </p:xfrm>
        <a:graphic>
          <a:graphicData uri="http://schemas.openxmlformats.org/drawingml/2006/table">
            <a:tbl>
              <a:tblPr/>
              <a:tblGrid>
                <a:gridCol w="1692275"/>
                <a:gridCol w="4648200"/>
                <a:gridCol w="2695575"/>
              </a:tblGrid>
              <a:tr h="1892300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Поиск решения путем догадки или выдвижения предположений и обоснование гипотезы</a:t>
                      </a: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Помогает учащимся сконцентрировать внимание на определенных гипотезах, сузить круг поиска решения проблемы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Выдвигают гипотезы по решению данной проблемы, выбирают из списка гипотез наиболее значимые, ценные для этого урока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575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Доказательство гипотезы</a:t>
                      </a: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Опыт 1. Твердость.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Проведем первый опыт. Возьмите стальную, чугунную пластину или гвоздь попробуйте согнуть, сложить, надавить, провести линию ручкой.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Сделайте вывод.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Опыт 2. Пластичность и поддаются ковке.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Металлы твердые, но пластичные. Возьмите медную проволоку и попробуйте ее согнуть.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Опыт 3. Расширяется при нагревании 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Обратимся к слайду. На первом рисунке: металлический шарик легко проходит через кольцо, а затем шарик нагревают, и шарик уже не может пройти через кольцо, этот опыт подтверждает свойство металлов – расширяется при нагревании.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Работа по учебнику.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Давайте рассмотрим иллюстрацию в учебнике на с. 32.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Чем различаются эти два рисунка?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Сделайте вывод: в жару электропровода провисают между опорами, а зимой сильно натягиваются.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провода в технике.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Металл имеет твердость.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Все металлы твердые, кроме одного.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Работа по учебнику.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Как называется этот металл, узнаете на с. 33 в учебнике в левом нижнем углу.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Ртуть - единственный металл, которые в обычном состоянии – жидкий.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Так как называется этот металл? Где её используют? 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(В термометрах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Металлы пластичны.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При нагревании металл расширяется. (удлиняется)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Проводит тепло и электричество.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6027" marR="2602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0825" y="188913"/>
          <a:ext cx="8569325" cy="5023549"/>
        </p:xfrm>
        <a:graphic>
          <a:graphicData uri="http://schemas.openxmlformats.org/drawingml/2006/table">
            <a:tbl>
              <a:tblPr/>
              <a:tblGrid>
                <a:gridCol w="1866900"/>
                <a:gridCol w="3352800"/>
                <a:gridCol w="3349625"/>
              </a:tblGrid>
              <a:tr h="4392613"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Доказательство гипотезы</a:t>
                      </a: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Опыт 4. Проводит тепло и электричество.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Ребята, а почему батареи делают из металла, а не из дерева или пластмассы?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Сожмите кусочек металлической пластины в одной руке, а в другой ручку или карандаш.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И сравните, какой предмет быстрее нагревается.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Кроме того, металлы хорошие проводники электрического тока, поэтому не заменимы в электротехнике. Обратите внимание на провода в технике.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Металл имеет твердость.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Все металлы твердые, кроме одного.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Работа по учебнику.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Как называется этот металл, узнаете на с. 33 в учебнике в левом нижнем углу.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Ртуть - единственный металл, которые в обычном состоянии – жидкий.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Так как называется этот металл? Где её используют? 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(В термометрах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Металлы пластичны.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При нагревании металл расширяется. (удлиняется)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675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Проводит тепло и электричество.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Проверка правильности решения проблемы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Раздаёт разные металлы, в том числе и сплавы. Размышляет с учениками и вместе заполняют таблицу.</a:t>
                      </a: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Заполняют таблицу – «Металлы» и рассуждают на счёт правильности своих гипотез.</a:t>
                      </a:r>
                    </a:p>
                  </a:txBody>
                  <a:tcPr marL="31046" marR="310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Группа 34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accent3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30000"/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altLang="ru-RU" sz="2800" spc="200" dirty="0">
                  <a:solidFill>
                    <a:schemeClr val="bg2"/>
                  </a:solidFill>
                  <a:latin typeface="+mj-lt"/>
                  <a:cs typeface="Times New Roman" pitchFamily="18" charset="0"/>
                </a:rPr>
                <a:t>ПОДУМАЙ И РЕШИ</a:t>
              </a:r>
              <a:endParaRPr lang="ru-RU" sz="2800" spc="200" dirty="0">
                <a:solidFill>
                  <a:schemeClr val="bg2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0243" name="Группа 4"/>
          <p:cNvGrpSpPr>
            <a:grpSpLocks/>
          </p:cNvGrpSpPr>
          <p:nvPr/>
        </p:nvGrpSpPr>
        <p:grpSpPr bwMode="auto">
          <a:xfrm>
            <a:off x="565150" y="3225800"/>
            <a:ext cx="7462838" cy="1643063"/>
            <a:chOff x="1324174" y="3000372"/>
            <a:chExt cx="7462668" cy="1643074"/>
          </a:xfrm>
        </p:grpSpPr>
        <p:grpSp>
          <p:nvGrpSpPr>
            <p:cNvPr id="10250" name="Группа 9"/>
            <p:cNvGrpSpPr>
              <a:grpSpLocks/>
            </p:cNvGrpSpPr>
            <p:nvPr/>
          </p:nvGrpSpPr>
          <p:grpSpPr bwMode="auto">
            <a:xfrm>
              <a:off x="1324174" y="3500438"/>
              <a:ext cx="5462404" cy="1000132"/>
              <a:chOff x="214282" y="1428736"/>
              <a:chExt cx="5462404" cy="1000132"/>
            </a:xfrm>
          </p:grpSpPr>
          <p:sp>
            <p:nvSpPr>
              <p:cNvPr id="6" name="Скругленный прямоугольник 5"/>
              <p:cNvSpPr/>
              <p:nvPr/>
            </p:nvSpPr>
            <p:spPr>
              <a:xfrm>
                <a:off x="214282" y="1428736"/>
                <a:ext cx="2033542" cy="1000132"/>
              </a:xfrm>
              <a:prstGeom prst="roundRect">
                <a:avLst/>
              </a:prstGeom>
              <a:blipFill>
                <a:blip r:embed="rId4" cstate="print"/>
                <a:tile tx="0" ty="0" sx="100000" sy="100000" flip="none" algn="tl"/>
              </a:blipFill>
              <a:ln>
                <a:solidFill>
                  <a:srgbClr val="B67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2800" dirty="0">
                    <a:solidFill>
                      <a:schemeClr val="tx1">
                        <a:lumMod val="10000"/>
                      </a:schemeClr>
                    </a:solidFill>
                  </a:rPr>
                  <a:t>ПЕСОК</a:t>
                </a:r>
              </a:p>
            </p:txBody>
          </p:sp>
          <p:sp>
            <p:nvSpPr>
              <p:cNvPr id="7" name="Плюс 6"/>
              <p:cNvSpPr/>
              <p:nvPr/>
            </p:nvSpPr>
            <p:spPr>
              <a:xfrm>
                <a:off x="2379583" y="1608124"/>
                <a:ext cx="642923" cy="642943"/>
              </a:xfrm>
              <a:prstGeom prst="mathPlus">
                <a:avLst>
                  <a:gd name="adj1" fmla="val 11668"/>
                </a:avLst>
              </a:prstGeom>
              <a:solidFill>
                <a:schemeClr val="tx2">
                  <a:lumMod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sz="1600"/>
              </a:p>
            </p:txBody>
          </p:sp>
          <p:sp>
            <p:nvSpPr>
              <p:cNvPr id="8" name="Скругленный прямоугольник 7"/>
              <p:cNvSpPr/>
              <p:nvPr/>
            </p:nvSpPr>
            <p:spPr>
              <a:xfrm>
                <a:off x="3154265" y="1428736"/>
                <a:ext cx="1819234" cy="1000132"/>
              </a:xfrm>
              <a:prstGeom prst="roundRect">
                <a:avLst/>
              </a:prstGeom>
              <a:solidFill>
                <a:srgbClr val="903714"/>
              </a:solidFill>
              <a:ln>
                <a:solidFill>
                  <a:srgbClr val="682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2800" dirty="0">
                    <a:solidFill>
                      <a:srgbClr val="EDD5B1"/>
                    </a:solidFill>
                  </a:rPr>
                  <a:t>ГЛИНА</a:t>
                </a:r>
              </a:p>
            </p:txBody>
          </p:sp>
          <p:sp>
            <p:nvSpPr>
              <p:cNvPr id="9" name="Равно 8"/>
              <p:cNvSpPr/>
              <p:nvPr/>
            </p:nvSpPr>
            <p:spPr>
              <a:xfrm>
                <a:off x="5105259" y="1500173"/>
                <a:ext cx="571487" cy="857256"/>
              </a:xfrm>
              <a:prstGeom prst="mathEqual">
                <a:avLst>
                  <a:gd name="adj1" fmla="val 11298"/>
                  <a:gd name="adj2" fmla="val 11760"/>
                </a:avLst>
              </a:prstGeom>
              <a:solidFill>
                <a:schemeClr val="tx2">
                  <a:lumMod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sz="1600"/>
              </a:p>
            </p:txBody>
          </p:sp>
        </p:grpSp>
        <p:pic>
          <p:nvPicPr>
            <p:cNvPr id="10251" name="Picture 3" descr="F:\СМТО\Пример\image\kirpich-1024x890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96338" y="3000372"/>
              <a:ext cx="1890504" cy="1643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4" name="Группа 3"/>
          <p:cNvGrpSpPr>
            <a:grpSpLocks/>
          </p:cNvGrpSpPr>
          <p:nvPr/>
        </p:nvGrpSpPr>
        <p:grpSpPr bwMode="auto">
          <a:xfrm>
            <a:off x="250825" y="1277938"/>
            <a:ext cx="8723313" cy="1719262"/>
            <a:chOff x="285720" y="1214422"/>
            <a:chExt cx="8722380" cy="1719253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85720" y="1643045"/>
              <a:ext cx="2928625" cy="1000120"/>
            </a:xfrm>
            <a:prstGeom prst="roundRect">
              <a:avLst/>
            </a:prstGeom>
            <a:blipFill>
              <a:blip r:embed="rId6" cstate="print"/>
              <a:tile tx="0" ty="0" sx="100000" sy="100000" flip="none" algn="tl"/>
            </a:blipFill>
            <a:ln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chemeClr val="tx1">
                      <a:lumMod val="10000"/>
                    </a:schemeClr>
                  </a:solidFill>
                </a:rPr>
                <a:t>ИЗВЕСТНЯК</a:t>
              </a:r>
            </a:p>
          </p:txBody>
        </p:sp>
        <p:sp>
          <p:nvSpPr>
            <p:cNvPr id="14" name="Плюс 13"/>
            <p:cNvSpPr/>
            <p:nvPr/>
          </p:nvSpPr>
          <p:spPr>
            <a:xfrm>
              <a:off x="3285774" y="1822431"/>
              <a:ext cx="642869" cy="642935"/>
            </a:xfrm>
            <a:prstGeom prst="mathPlus">
              <a:avLst>
                <a:gd name="adj1" fmla="val 11668"/>
              </a:avLst>
            </a:prstGeom>
            <a:solidFill>
              <a:schemeClr val="tx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600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4000073" y="1643045"/>
              <a:ext cx="2000036" cy="1000120"/>
            </a:xfrm>
            <a:prstGeom prst="roundRect">
              <a:avLst/>
            </a:prstGeom>
            <a:solidFill>
              <a:srgbClr val="903714"/>
            </a:solidFill>
            <a:ln>
              <a:solidFill>
                <a:srgbClr val="682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rgbClr val="EDD5B1"/>
                  </a:solidFill>
                </a:rPr>
                <a:t>ГЛИНА</a:t>
              </a:r>
            </a:p>
          </p:txBody>
        </p:sp>
        <p:sp>
          <p:nvSpPr>
            <p:cNvPr id="16" name="Равно 15"/>
            <p:cNvSpPr/>
            <p:nvPr/>
          </p:nvSpPr>
          <p:spPr>
            <a:xfrm>
              <a:off x="6214399" y="1714481"/>
              <a:ext cx="571439" cy="857246"/>
            </a:xfrm>
            <a:prstGeom prst="mathEqual">
              <a:avLst>
                <a:gd name="adj1" fmla="val 11298"/>
                <a:gd name="adj2" fmla="val 11760"/>
              </a:avLst>
            </a:prstGeom>
            <a:solidFill>
              <a:schemeClr val="tx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600"/>
            </a:p>
          </p:txBody>
        </p:sp>
        <p:pic>
          <p:nvPicPr>
            <p:cNvPr id="10249" name="Picture 6" descr="F:\СМТО\Пример\image\cement-dostavka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715140" y="1214422"/>
              <a:ext cx="2292960" cy="171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7"/>
          <p:cNvGrpSpPr>
            <a:grpSpLocks/>
          </p:cNvGrpSpPr>
          <p:nvPr/>
        </p:nvGrpSpPr>
        <p:grpSpPr bwMode="auto">
          <a:xfrm>
            <a:off x="381000" y="1230313"/>
            <a:ext cx="2476500" cy="1928812"/>
            <a:chOff x="357158" y="1643050"/>
            <a:chExt cx="2857520" cy="2225568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357158" y="1643050"/>
              <a:ext cx="2857520" cy="1928826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92" name="Picture 4" descr="F:\СМТО\Пример\image\Базальт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57224" y="1643050"/>
              <a:ext cx="1857388" cy="1857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Прямоугольник 6"/>
            <p:cNvSpPr/>
            <p:nvPr/>
          </p:nvSpPr>
          <p:spPr>
            <a:xfrm>
              <a:off x="642910" y="3439990"/>
              <a:ext cx="2286016" cy="428628"/>
            </a:xfrm>
            <a:prstGeom prst="rect">
              <a:avLst/>
            </a:prstGeom>
            <a:solidFill>
              <a:srgbClr val="F5F8EE"/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bg2"/>
                  </a:solidFill>
                </a:rPr>
                <a:t>базальт</a:t>
              </a:r>
            </a:p>
          </p:txBody>
        </p:sp>
      </p:grpSp>
      <p:grpSp>
        <p:nvGrpSpPr>
          <p:cNvPr id="11267" name="Группа 20"/>
          <p:cNvGrpSpPr>
            <a:grpSpLocks/>
          </p:cNvGrpSpPr>
          <p:nvPr/>
        </p:nvGrpSpPr>
        <p:grpSpPr bwMode="auto">
          <a:xfrm>
            <a:off x="3333750" y="1230313"/>
            <a:ext cx="2476500" cy="1928812"/>
            <a:chOff x="3428992" y="1643050"/>
            <a:chExt cx="2857520" cy="2225568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428992" y="1643050"/>
              <a:ext cx="2857520" cy="1928826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89" name="Picture 7" descr="F:\СМТО\Пример\image\6608_pub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43306" y="1785926"/>
              <a:ext cx="2507930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Прямоугольник 11"/>
            <p:cNvSpPr/>
            <p:nvPr/>
          </p:nvSpPr>
          <p:spPr>
            <a:xfrm>
              <a:off x="3714744" y="3439990"/>
              <a:ext cx="2286016" cy="428628"/>
            </a:xfrm>
            <a:prstGeom prst="rect">
              <a:avLst/>
            </a:prstGeom>
            <a:solidFill>
              <a:srgbClr val="F5F8EE"/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bg2"/>
                  </a:solidFill>
                </a:rPr>
                <a:t>кремний</a:t>
              </a:r>
            </a:p>
          </p:txBody>
        </p:sp>
      </p:grpSp>
      <p:grpSp>
        <p:nvGrpSpPr>
          <p:cNvPr id="11268" name="Группа 22"/>
          <p:cNvGrpSpPr>
            <a:grpSpLocks/>
          </p:cNvGrpSpPr>
          <p:nvPr/>
        </p:nvGrpSpPr>
        <p:grpSpPr bwMode="auto">
          <a:xfrm>
            <a:off x="6286500" y="1230313"/>
            <a:ext cx="2476500" cy="1928812"/>
            <a:chOff x="6500826" y="1643050"/>
            <a:chExt cx="2857520" cy="2225568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6500826" y="1643050"/>
              <a:ext cx="2857520" cy="1928826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786578" y="3439990"/>
              <a:ext cx="2286016" cy="428628"/>
            </a:xfrm>
            <a:prstGeom prst="rect">
              <a:avLst/>
            </a:prstGeom>
            <a:solidFill>
              <a:srgbClr val="F5F8EE"/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bg2"/>
                  </a:solidFill>
                </a:rPr>
                <a:t>яшма</a:t>
              </a:r>
            </a:p>
          </p:txBody>
        </p:sp>
        <p:pic>
          <p:nvPicPr>
            <p:cNvPr id="11287" name="Picture 8" descr="F:\СМТО\Пример\image\125210640_100684437_yashma-300x282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43768" y="1785926"/>
              <a:ext cx="1595955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269" name="Группа 36"/>
          <p:cNvGrpSpPr>
            <a:grpSpLocks/>
          </p:cNvGrpSpPr>
          <p:nvPr/>
        </p:nvGrpSpPr>
        <p:grpSpPr bwMode="auto">
          <a:xfrm>
            <a:off x="404813" y="3516313"/>
            <a:ext cx="2476500" cy="1928812"/>
            <a:chOff x="404784" y="4071942"/>
            <a:chExt cx="2476517" cy="192882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404784" y="4071942"/>
              <a:ext cx="2476517" cy="1671649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52436" y="5629290"/>
              <a:ext cx="1981214" cy="371478"/>
            </a:xfrm>
            <a:prstGeom prst="rect">
              <a:avLst/>
            </a:prstGeom>
            <a:solidFill>
              <a:srgbClr val="F5F8EE"/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bg2"/>
                  </a:solidFill>
                </a:rPr>
                <a:t>гранит</a:t>
              </a:r>
            </a:p>
          </p:txBody>
        </p:sp>
        <p:pic>
          <p:nvPicPr>
            <p:cNvPr id="11284" name="Picture 9" descr="F:\СМТО\Пример\image\granio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4348" y="4214818"/>
              <a:ext cx="1828427" cy="1353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270" name="Группа 38"/>
          <p:cNvGrpSpPr>
            <a:grpSpLocks/>
          </p:cNvGrpSpPr>
          <p:nvPr/>
        </p:nvGrpSpPr>
        <p:grpSpPr bwMode="auto">
          <a:xfrm>
            <a:off x="3357563" y="3516313"/>
            <a:ext cx="2476500" cy="1928812"/>
            <a:chOff x="3357554" y="4071942"/>
            <a:chExt cx="2476517" cy="1928826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3357554" y="4071942"/>
              <a:ext cx="2476517" cy="1671649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3605206" y="5629290"/>
              <a:ext cx="1981214" cy="371478"/>
            </a:xfrm>
            <a:prstGeom prst="rect">
              <a:avLst/>
            </a:prstGeom>
            <a:solidFill>
              <a:srgbClr val="F5F8EE"/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bg2"/>
                  </a:solidFill>
                </a:rPr>
                <a:t>агат</a:t>
              </a:r>
            </a:p>
          </p:txBody>
        </p:sp>
        <p:pic>
          <p:nvPicPr>
            <p:cNvPr id="11281" name="Picture 10" descr="F:\СМТО\Пример\image\Голубой_агат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14744" y="4167936"/>
              <a:ext cx="1785950" cy="161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271" name="Группа 2"/>
          <p:cNvGrpSpPr>
            <a:grpSpLocks/>
          </p:cNvGrpSpPr>
          <p:nvPr/>
        </p:nvGrpSpPr>
        <p:grpSpPr bwMode="auto">
          <a:xfrm>
            <a:off x="6286500" y="3521075"/>
            <a:ext cx="2476500" cy="1924050"/>
            <a:chOff x="6286512" y="4600685"/>
            <a:chExt cx="2476517" cy="1924659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6286512" y="4600685"/>
              <a:ext cx="2476517" cy="1672167"/>
            </a:xfrm>
            <a:prstGeom prst="roundRect">
              <a:avLst>
                <a:gd name="adj" fmla="val 2445"/>
              </a:avLst>
            </a:prstGeom>
            <a:solidFill>
              <a:schemeClr val="tx1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pSp>
          <p:nvGrpSpPr>
            <p:cNvPr id="11276" name="Группа 40"/>
            <p:cNvGrpSpPr>
              <a:grpSpLocks/>
            </p:cNvGrpSpPr>
            <p:nvPr/>
          </p:nvGrpSpPr>
          <p:grpSpPr bwMode="auto">
            <a:xfrm>
              <a:off x="6557977" y="4739394"/>
              <a:ext cx="1981214" cy="1785950"/>
              <a:chOff x="6557977" y="4214818"/>
              <a:chExt cx="1981214" cy="1785950"/>
            </a:xfrm>
          </p:grpSpPr>
          <p:sp>
            <p:nvSpPr>
              <p:cNvPr id="34" name="Прямоугольник 33"/>
              <p:cNvSpPr/>
              <p:nvPr/>
            </p:nvSpPr>
            <p:spPr>
              <a:xfrm>
                <a:off x="6557977" y="5629175"/>
                <a:ext cx="1981214" cy="371593"/>
              </a:xfrm>
              <a:prstGeom prst="rect">
                <a:avLst/>
              </a:prstGeom>
              <a:solidFill>
                <a:srgbClr val="F5F8EE"/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dirty="0">
                    <a:solidFill>
                      <a:schemeClr val="bg2"/>
                    </a:solidFill>
                  </a:rPr>
                  <a:t>гнейс</a:t>
                </a:r>
              </a:p>
            </p:txBody>
          </p:sp>
          <p:pic>
            <p:nvPicPr>
              <p:cNvPr id="11278" name="Picture 1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6715140" y="4214818"/>
                <a:ext cx="1714512" cy="13461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11272" name="Группа 19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accent3">
                  <a:lumMod val="50000"/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8" cstate="print">
                <a:alphaModFix amt="30000"/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altLang="ru-RU" sz="2400" dirty="0">
                  <a:solidFill>
                    <a:schemeClr val="bg2"/>
                  </a:solidFill>
                  <a:latin typeface="+mj-lt"/>
                  <a:cs typeface="Times New Roman" pitchFamily="18" charset="0"/>
                </a:rPr>
                <a:t>Что такое горные породы и минералы? В чём их отличия?</a:t>
              </a:r>
              <a:endParaRPr lang="ru-RU" sz="2400" dirty="0">
                <a:solidFill>
                  <a:schemeClr val="bg2"/>
                </a:solidFill>
                <a:latin typeface="+mj-lt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accent3">
                  <a:lumMod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2" cstate="print">
                <a:alphaModFix amt="30000"/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altLang="ru-RU" sz="2400" dirty="0">
                  <a:solidFill>
                    <a:schemeClr val="bg2"/>
                  </a:solidFill>
                  <a:latin typeface="+mj-lt"/>
                  <a:cs typeface="Times New Roman" pitchFamily="18" charset="0"/>
                </a:rPr>
                <a:t>СВОЙСТВА ГОРНЫХ ПОРОД</a:t>
              </a:r>
              <a:endParaRPr lang="ru-RU" sz="2400" dirty="0">
                <a:solidFill>
                  <a:schemeClr val="bg2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95288" y="1916113"/>
            <a:ext cx="3990975" cy="579437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постоянство формы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395288" y="4292600"/>
            <a:ext cx="2341562" cy="579438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4"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твёрдость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395288" y="5084763"/>
            <a:ext cx="2276475" cy="579437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плавкость</a:t>
            </a: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95288" y="1125538"/>
            <a:ext cx="5440362" cy="577850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расширение при нагревании</a:t>
            </a: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395288" y="3500438"/>
            <a:ext cx="2341562" cy="579437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хрупкость</a:t>
            </a: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395288" y="2708275"/>
            <a:ext cx="4254500" cy="579438"/>
          </a:xfrm>
          <a:prstGeom prst="roundRect">
            <a:avLst/>
          </a:prstGeom>
          <a:blipFill dpi="0" rotWithShape="1">
            <a:blip r:embed="rId3" cstate="print">
              <a:alphaModFix amt="90000"/>
            </a:blip>
            <a:srcRect/>
            <a:tile tx="0" ty="0" sx="100000" sy="100000" flip="none" algn="tl"/>
          </a:blip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минеральный состав</a:t>
            </a:r>
          </a:p>
        </p:txBody>
      </p:sp>
      <p:grpSp>
        <p:nvGrpSpPr>
          <p:cNvPr id="12297" name="Группа 5"/>
          <p:cNvGrpSpPr>
            <a:grpSpLocks/>
          </p:cNvGrpSpPr>
          <p:nvPr/>
        </p:nvGrpSpPr>
        <p:grpSpPr bwMode="auto">
          <a:xfrm>
            <a:off x="6372225" y="1238250"/>
            <a:ext cx="2293938" cy="2109788"/>
            <a:chOff x="6588224" y="1105053"/>
            <a:chExt cx="2353087" cy="2163477"/>
          </a:xfrm>
        </p:grpSpPr>
        <p:pic>
          <p:nvPicPr>
            <p:cNvPr id="12304" name="Рисунок 3"/>
            <p:cNvPicPr>
              <a:picLocks noChangeAspect="1"/>
            </p:cNvPicPr>
            <p:nvPr/>
          </p:nvPicPr>
          <p:blipFill>
            <a:blip r:embed="rId4" cstate="print"/>
            <a:srcRect b="19156"/>
            <a:stretch>
              <a:fillRect/>
            </a:stretch>
          </p:blipFill>
          <p:spPr bwMode="auto">
            <a:xfrm>
              <a:off x="6588224" y="1105053"/>
              <a:ext cx="2353087" cy="18198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05" name="TextBox 4"/>
            <p:cNvSpPr txBox="1">
              <a:spLocks noChangeArrowheads="1"/>
            </p:cNvSpPr>
            <p:nvPr/>
          </p:nvSpPr>
          <p:spPr bwMode="auto">
            <a:xfrm>
              <a:off x="7249241" y="2899198"/>
              <a:ext cx="103105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chemeClr val="bg2"/>
                  </a:solidFill>
                </a:rPr>
                <a:t>графит</a:t>
              </a:r>
            </a:p>
          </p:txBody>
        </p:sp>
      </p:grpSp>
      <p:grpSp>
        <p:nvGrpSpPr>
          <p:cNvPr id="12298" name="Группа 10"/>
          <p:cNvGrpSpPr>
            <a:grpSpLocks/>
          </p:cNvGrpSpPr>
          <p:nvPr/>
        </p:nvGrpSpPr>
        <p:grpSpPr bwMode="auto">
          <a:xfrm>
            <a:off x="3741738" y="3841750"/>
            <a:ext cx="1287462" cy="2014538"/>
            <a:chOff x="4366406" y="3790359"/>
            <a:chExt cx="1288339" cy="2013164"/>
          </a:xfrm>
        </p:grpSpPr>
        <p:pic>
          <p:nvPicPr>
            <p:cNvPr id="12302" name="Рисунок 9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66406" y="3790359"/>
              <a:ext cx="1285714" cy="1247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03" name="TextBox 23"/>
            <p:cNvSpPr txBox="1">
              <a:spLocks noChangeArrowheads="1"/>
            </p:cNvSpPr>
            <p:nvPr/>
          </p:nvSpPr>
          <p:spPr bwMode="auto">
            <a:xfrm>
              <a:off x="4404082" y="5157192"/>
              <a:ext cx="125066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ru-RU">
                  <a:solidFill>
                    <a:schemeClr val="bg2"/>
                  </a:solidFill>
                </a:rPr>
                <a:t>горный </a:t>
              </a:r>
              <a:br>
                <a:rPr lang="ru-RU">
                  <a:solidFill>
                    <a:schemeClr val="bg2"/>
                  </a:solidFill>
                </a:rPr>
              </a:br>
              <a:r>
                <a:rPr lang="ru-RU">
                  <a:solidFill>
                    <a:schemeClr val="bg2"/>
                  </a:solidFill>
                </a:rPr>
                <a:t>хрусталь</a:t>
              </a:r>
            </a:p>
          </p:txBody>
        </p:sp>
      </p:grpSp>
      <p:grpSp>
        <p:nvGrpSpPr>
          <p:cNvPr id="12299" name="Группа 15"/>
          <p:cNvGrpSpPr>
            <a:grpSpLocks/>
          </p:cNvGrpSpPr>
          <p:nvPr/>
        </p:nvGrpSpPr>
        <p:grpSpPr bwMode="auto">
          <a:xfrm>
            <a:off x="5835650" y="3841750"/>
            <a:ext cx="1839913" cy="1781175"/>
            <a:chOff x="3236982" y="3645024"/>
            <a:chExt cx="1839074" cy="1780346"/>
          </a:xfrm>
        </p:grpSpPr>
        <p:pic>
          <p:nvPicPr>
            <p:cNvPr id="12300" name="Рисунок 14"/>
            <p:cNvPicPr>
              <a:picLocks noChangeAspect="1"/>
            </p:cNvPicPr>
            <p:nvPr/>
          </p:nvPicPr>
          <p:blipFill>
            <a:blip r:embed="rId6" cstate="print"/>
            <a:srcRect t="6161" r="3461" b="31387"/>
            <a:stretch>
              <a:fillRect/>
            </a:stretch>
          </p:blipFill>
          <p:spPr bwMode="auto">
            <a:xfrm>
              <a:off x="3236982" y="3645024"/>
              <a:ext cx="1839074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01" name="TextBox 26"/>
            <p:cNvSpPr txBox="1">
              <a:spLocks noChangeArrowheads="1"/>
            </p:cNvSpPr>
            <p:nvPr/>
          </p:nvSpPr>
          <p:spPr bwMode="auto">
            <a:xfrm>
              <a:off x="3443545" y="5056038"/>
              <a:ext cx="130676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ru-RU">
                  <a:solidFill>
                    <a:schemeClr val="bg2"/>
                  </a:solidFill>
                </a:rPr>
                <a:t>киноварь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888"/>
            <a:ext cx="9150350" cy="7461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052" y="116632"/>
            <a:ext cx="9144000" cy="745354"/>
          </a:xfrm>
          <a:prstGeom prst="rect">
            <a:avLst/>
          </a:prstGeom>
          <a:blipFill dpi="0" rotWithShape="1">
            <a:blip r:embed="rId2" cstate="print">
              <a:alphaModFix amt="40000"/>
            </a:blip>
            <a:srcRect/>
            <a:stretch>
              <a:fillRect/>
            </a:stretch>
          </a:blipFill>
          <a:ln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outerShdw blurRad="50800" dist="50800" dir="5400000" algn="ctr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3600" spc="2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ЗАГАДКА</a:t>
            </a:r>
            <a:endParaRPr lang="ru-RU" sz="3600" spc="200" dirty="0">
              <a:solidFill>
                <a:schemeClr val="bg2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3318" name="Picture 2" descr="F:\СМТО\Пример\image\gold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1098550"/>
            <a:ext cx="485775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кругленный прямоугольник 13"/>
          <p:cNvSpPr/>
          <p:nvPr/>
        </p:nvSpPr>
        <p:spPr>
          <a:xfrm>
            <a:off x="500034" y="4745444"/>
            <a:ext cx="8143932" cy="1714512"/>
          </a:xfrm>
          <a:prstGeom prst="roundRect">
            <a:avLst>
              <a:gd name="adj" fmla="val 5073"/>
            </a:avLst>
          </a:prstGeom>
          <a:blipFill dpi="0" rotWithShape="1">
            <a:blip r:embed="rId4" cstate="print">
              <a:alphaModFix amt="95000"/>
            </a:blip>
            <a:srcRect/>
            <a:tile tx="0" ty="0" sx="100000" sy="100000" flip="none" algn="tl"/>
          </a:blipFill>
          <a:ln>
            <a:gradFill flip="none" rotWithShape="1">
              <a:gsLst>
                <a:gs pos="0">
                  <a:schemeClr val="tx1"/>
                </a:gs>
                <a:gs pos="35000">
                  <a:srgbClr val="FFD937"/>
                </a:gs>
                <a:gs pos="100000">
                  <a:srgbClr val="B67D2A"/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6325">
              <a:spcAft>
                <a:spcPts val="1200"/>
              </a:spcAft>
              <a:defRPr/>
            </a:pPr>
            <a:r>
              <a:rPr lang="ru-RU" altLang="ru-RU" sz="2400" dirty="0">
                <a:solidFill>
                  <a:schemeClr val="bg2"/>
                </a:solidFill>
              </a:rPr>
              <a:t>Что нынче в имени моем? А встарь</a:t>
            </a:r>
          </a:p>
          <a:p>
            <a:pPr marL="1257300">
              <a:spcAft>
                <a:spcPts val="1200"/>
              </a:spcAft>
              <a:defRPr/>
            </a:pPr>
            <a:r>
              <a:rPr lang="ru-RU" altLang="ru-RU" sz="2400" dirty="0">
                <a:solidFill>
                  <a:schemeClr val="bg2"/>
                </a:solidFill>
              </a:rPr>
              <a:t>Считали все, что я - металлов царь</a:t>
            </a:r>
            <a:r>
              <a:rPr lang="ru-RU" altLang="ru-RU" sz="2000" dirty="0">
                <a:solidFill>
                  <a:schemeClr val="bg2"/>
                </a:solidFill>
              </a:rPr>
              <a:t>.</a:t>
            </a:r>
            <a:endParaRPr lang="ru-RU" sz="2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2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БЛАГОРОДНЫЕ МЕТАЛЛЫ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4339" name="Группа 16"/>
          <p:cNvGrpSpPr>
            <a:grpSpLocks/>
          </p:cNvGrpSpPr>
          <p:nvPr/>
        </p:nvGrpSpPr>
        <p:grpSpPr bwMode="auto">
          <a:xfrm>
            <a:off x="468313" y="1196975"/>
            <a:ext cx="3959225" cy="4103688"/>
            <a:chOff x="467544" y="1196752"/>
            <a:chExt cx="3960440" cy="4104456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467544" y="1196752"/>
              <a:ext cx="3960440" cy="3024336"/>
            </a:xfrm>
            <a:prstGeom prst="roundRect">
              <a:avLst>
                <a:gd name="adj" fmla="val 3671"/>
              </a:avLst>
            </a:prstGeom>
            <a:solidFill>
              <a:schemeClr val="tx1"/>
            </a:soli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2000">
                    <a:schemeClr val="tx1">
                      <a:lumMod val="75000"/>
                    </a:schemeClr>
                  </a:gs>
                  <a:gs pos="83000">
                    <a:schemeClr val="tx1"/>
                  </a:gs>
                  <a:gs pos="100000">
                    <a:schemeClr val="tx1">
                      <a:lumMod val="65000"/>
                    </a:schemeClr>
                  </a:gs>
                </a:gsLst>
                <a:lin ang="2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4349" name="Picture 2" descr="Картинки по запросу самородок серебро"/>
            <p:cNvPicPr>
              <a:picLocks noChangeAspect="1" noChangeArrowheads="1"/>
            </p:cNvPicPr>
            <p:nvPr/>
          </p:nvPicPr>
          <p:blipFill>
            <a:blip r:embed="rId3" cstate="print"/>
            <a:srcRect l="17955" r="17786" b="5589"/>
            <a:stretch>
              <a:fillRect/>
            </a:stretch>
          </p:blipFill>
          <p:spPr bwMode="auto">
            <a:xfrm>
              <a:off x="1043608" y="1447894"/>
              <a:ext cx="2808312" cy="2522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539003" y="4508897"/>
              <a:ext cx="3817521" cy="792311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8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75000"/>
                  </a:schemeClr>
                </a:gs>
              </a:gsLst>
              <a:lin ang="2400000" scaled="0"/>
            </a:gradFill>
            <a:ln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chemeClr val="bg2"/>
                  </a:solidFill>
                </a:rPr>
                <a:t>СЕРЕБРО</a:t>
              </a:r>
            </a:p>
          </p:txBody>
        </p:sp>
      </p:grpSp>
      <p:sp>
        <p:nvSpPr>
          <p:cNvPr id="29" name="Скругленный прямоугольник 28"/>
          <p:cNvSpPr/>
          <p:nvPr/>
        </p:nvSpPr>
        <p:spPr>
          <a:xfrm>
            <a:off x="4788024" y="1196752"/>
            <a:ext cx="3960440" cy="3024336"/>
          </a:xfrm>
          <a:prstGeom prst="roundRect">
            <a:avLst>
              <a:gd name="adj" fmla="val 3671"/>
            </a:avLst>
          </a:prstGeom>
          <a:solidFill>
            <a:schemeClr val="tx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7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65000"/>
                  </a:schemeClr>
                </a:gs>
              </a:gsLst>
              <a:lin ang="2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4343" name="Рисунок 17"/>
          <p:cNvPicPr>
            <a:picLocks noChangeAspect="1"/>
          </p:cNvPicPr>
          <p:nvPr/>
        </p:nvPicPr>
        <p:blipFill>
          <a:blip r:embed="rId4" cstate="print"/>
          <a:srcRect t="13718" b="25812"/>
          <a:stretch>
            <a:fillRect/>
          </a:stretch>
        </p:blipFill>
        <p:spPr bwMode="auto">
          <a:xfrm>
            <a:off x="5219700" y="1484313"/>
            <a:ext cx="3168650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Рисунок 1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5553075"/>
            <a:ext cx="38147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Прямоугольник 34"/>
          <p:cNvSpPr/>
          <p:nvPr/>
        </p:nvSpPr>
        <p:spPr>
          <a:xfrm>
            <a:off x="4787900" y="4508500"/>
            <a:ext cx="3816350" cy="7921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2000">
                <a:schemeClr val="tx1">
                  <a:lumMod val="85000"/>
                </a:schemeClr>
              </a:gs>
              <a:gs pos="8300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2400000" scaled="0"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2"/>
                </a:solidFill>
              </a:rPr>
              <a:t>ПЛАТИНА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Картинки по запросу цеп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2127250"/>
            <a:ext cx="5715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3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4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ЖЕЛЕЗНЫЕ РУДЫ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5364" name="Группа 16"/>
          <p:cNvGrpSpPr>
            <a:grpSpLocks/>
          </p:cNvGrpSpPr>
          <p:nvPr/>
        </p:nvGrpSpPr>
        <p:grpSpPr bwMode="auto">
          <a:xfrm>
            <a:off x="468313" y="1196975"/>
            <a:ext cx="3959225" cy="4535488"/>
            <a:chOff x="467544" y="1196752"/>
            <a:chExt cx="3960440" cy="4536504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467544" y="1196752"/>
              <a:ext cx="3960440" cy="3024336"/>
            </a:xfrm>
            <a:prstGeom prst="roundRect">
              <a:avLst>
                <a:gd name="adj" fmla="val 3671"/>
              </a:avLst>
            </a:prstGeom>
            <a:solidFill>
              <a:schemeClr val="tx1"/>
            </a:soli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2000">
                    <a:schemeClr val="tx1">
                      <a:lumMod val="75000"/>
                    </a:schemeClr>
                  </a:gs>
                  <a:gs pos="83000">
                    <a:schemeClr val="tx1"/>
                  </a:gs>
                  <a:gs pos="100000">
                    <a:schemeClr val="tx1">
                      <a:lumMod val="65000"/>
                    </a:schemeClr>
                  </a:gs>
                </a:gsLst>
                <a:lin ang="2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39003" y="4509019"/>
              <a:ext cx="3817521" cy="1224237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8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75000"/>
                  </a:schemeClr>
                </a:gs>
              </a:gsLst>
              <a:lin ang="2400000" scaled="0"/>
            </a:gradFill>
            <a:ln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ru-RU" sz="2800" dirty="0">
                  <a:solidFill>
                    <a:schemeClr val="bg2"/>
                  </a:solidFill>
                </a:rPr>
                <a:t>МАГНЕТИТ</a:t>
              </a:r>
            </a:p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</a:rPr>
                <a:t>(магнитный железняк)</a:t>
              </a:r>
            </a:p>
          </p:txBody>
        </p:sp>
      </p:grpSp>
      <p:sp>
        <p:nvSpPr>
          <p:cNvPr id="29" name="Скругленный прямоугольник 28"/>
          <p:cNvSpPr/>
          <p:nvPr/>
        </p:nvSpPr>
        <p:spPr>
          <a:xfrm>
            <a:off x="4788024" y="1196752"/>
            <a:ext cx="3960440" cy="3024336"/>
          </a:xfrm>
          <a:prstGeom prst="roundRect">
            <a:avLst>
              <a:gd name="adj" fmla="val 3671"/>
            </a:avLst>
          </a:prstGeom>
          <a:solidFill>
            <a:schemeClr val="tx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7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65000"/>
                  </a:schemeClr>
                </a:gs>
              </a:gsLst>
              <a:lin ang="2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859338" y="4508500"/>
            <a:ext cx="3816350" cy="12239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2000">
                <a:schemeClr val="tx1">
                  <a:lumMod val="85000"/>
                </a:schemeClr>
              </a:gs>
              <a:gs pos="8300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2400000" scaled="0"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r>
              <a:rPr lang="ru-RU" sz="2800" dirty="0">
                <a:solidFill>
                  <a:schemeClr val="bg2"/>
                </a:solidFill>
              </a:rPr>
              <a:t>ЛИМОНИТ</a:t>
            </a:r>
          </a:p>
          <a:p>
            <a:pPr algn="ctr">
              <a:defRPr/>
            </a:pPr>
            <a:r>
              <a:rPr lang="ru-RU" sz="2000" dirty="0">
                <a:solidFill>
                  <a:schemeClr val="bg2"/>
                </a:solidFill>
              </a:rPr>
              <a:t>(бурый железняк)</a:t>
            </a:r>
          </a:p>
        </p:txBody>
      </p:sp>
      <p:pic>
        <p:nvPicPr>
          <p:cNvPr id="15369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1406525"/>
            <a:ext cx="3240087" cy="260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5371" name="Рисунок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07013" y="1449388"/>
            <a:ext cx="2913062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Картинки по запросу медная проволока прово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3429000"/>
            <a:ext cx="2878137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387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4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6388" name="Группа 16"/>
          <p:cNvGrpSpPr>
            <a:grpSpLocks/>
          </p:cNvGrpSpPr>
          <p:nvPr/>
        </p:nvGrpSpPr>
        <p:grpSpPr bwMode="auto">
          <a:xfrm>
            <a:off x="468313" y="1196975"/>
            <a:ext cx="3959225" cy="4535488"/>
            <a:chOff x="467544" y="1196752"/>
            <a:chExt cx="3960440" cy="4536504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467544" y="1196752"/>
              <a:ext cx="3960440" cy="3024336"/>
            </a:xfrm>
            <a:prstGeom prst="roundRect">
              <a:avLst>
                <a:gd name="adj" fmla="val 3671"/>
              </a:avLst>
            </a:prstGeom>
            <a:solidFill>
              <a:schemeClr val="tx1"/>
            </a:soli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2000">
                    <a:schemeClr val="tx1">
                      <a:lumMod val="75000"/>
                    </a:schemeClr>
                  </a:gs>
                  <a:gs pos="83000">
                    <a:schemeClr val="tx1"/>
                  </a:gs>
                  <a:gs pos="100000">
                    <a:schemeClr val="tx1">
                      <a:lumMod val="65000"/>
                    </a:schemeClr>
                  </a:gs>
                </a:gsLst>
                <a:lin ang="2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720033" y="4509019"/>
              <a:ext cx="3455460" cy="1224237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8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75000"/>
                  </a:schemeClr>
                </a:gs>
              </a:gsLst>
              <a:lin ang="2400000" scaled="0"/>
            </a:gradFill>
            <a:ln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ru-RU" sz="2800" dirty="0">
                  <a:solidFill>
                    <a:schemeClr val="bg2"/>
                  </a:solidFill>
                </a:rPr>
                <a:t>ХАЛКОПИРИТ</a:t>
              </a:r>
            </a:p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</a:rPr>
                <a:t>(медный колчедан)</a:t>
              </a:r>
            </a:p>
          </p:txBody>
        </p:sp>
      </p:grpSp>
      <p:sp>
        <p:nvSpPr>
          <p:cNvPr id="29" name="Скругленный прямоугольник 28"/>
          <p:cNvSpPr/>
          <p:nvPr/>
        </p:nvSpPr>
        <p:spPr>
          <a:xfrm>
            <a:off x="4788024" y="1196752"/>
            <a:ext cx="3960440" cy="3024336"/>
          </a:xfrm>
          <a:prstGeom prst="roundRect">
            <a:avLst>
              <a:gd name="adj" fmla="val 3671"/>
            </a:avLst>
          </a:prstGeom>
          <a:solidFill>
            <a:schemeClr val="tx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2000">
                  <a:schemeClr val="tx1">
                    <a:lumMod val="75000"/>
                  </a:schemeClr>
                </a:gs>
                <a:gs pos="83000">
                  <a:schemeClr val="tx1"/>
                </a:gs>
                <a:gs pos="100000">
                  <a:schemeClr val="tx1">
                    <a:lumMod val="65000"/>
                  </a:schemeClr>
                </a:gs>
              </a:gsLst>
              <a:lin ang="2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137150" y="4508500"/>
            <a:ext cx="3252788" cy="12239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2000">
                <a:schemeClr val="tx1">
                  <a:lumMod val="85000"/>
                </a:schemeClr>
              </a:gs>
              <a:gs pos="8300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2400000" scaled="0"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r>
              <a:rPr lang="ru-RU" sz="2800" dirty="0">
                <a:solidFill>
                  <a:schemeClr val="bg2"/>
                </a:solidFill>
              </a:rPr>
              <a:t>БОКСИТ</a:t>
            </a:r>
          </a:p>
          <a:p>
            <a:pPr algn="ctr">
              <a:defRPr/>
            </a:pPr>
            <a:r>
              <a:rPr lang="ru-RU" sz="2000" dirty="0">
                <a:solidFill>
                  <a:schemeClr val="bg2"/>
                </a:solidFill>
              </a:rPr>
              <a:t>(алюминиевая руда)</a:t>
            </a:r>
          </a:p>
        </p:txBody>
      </p:sp>
      <p:sp>
        <p:nvSpPr>
          <p:cNvPr id="16393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6394" name="Picture 2" descr="Картинки по запросу медный колчедан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1425575"/>
            <a:ext cx="2952750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77033" y="202425"/>
            <a:ext cx="530190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2800" b="1" dirty="0">
                <a:gradFill>
                  <a:gsLst>
                    <a:gs pos="80000">
                      <a:srgbClr val="E7F9FF"/>
                    </a:gs>
                    <a:gs pos="61211">
                      <a:srgbClr val="F2FFE7"/>
                    </a:gs>
                    <a:gs pos="40960">
                      <a:srgbClr val="FFFFCC"/>
                    </a:gs>
                    <a:gs pos="20000">
                      <a:srgbClr val="FFF2E5"/>
                    </a:gs>
                    <a:gs pos="0">
                      <a:srgbClr val="FFEFEF"/>
                    </a:gs>
                    <a:gs pos="100000">
                      <a:srgbClr val="FBE5FF"/>
                    </a:gs>
                  </a:gsLst>
                  <a:lin ang="2400000" scaled="0"/>
                </a:gradFill>
                <a:latin typeface="+mj-lt"/>
                <a:cs typeface="Times New Roman" pitchFamily="18" charset="0"/>
              </a:rPr>
              <a:t>РУДЫ ЦВЕТНЫХ МЕТАЛЛОВ</a:t>
            </a:r>
            <a:endParaRPr lang="ru-RU" sz="2800" b="1" dirty="0">
              <a:gradFill>
                <a:gsLst>
                  <a:gs pos="80000">
                    <a:srgbClr val="E7F9FF"/>
                  </a:gs>
                  <a:gs pos="61211">
                    <a:srgbClr val="F2FFE7"/>
                  </a:gs>
                  <a:gs pos="40960">
                    <a:srgbClr val="FFFFCC"/>
                  </a:gs>
                  <a:gs pos="20000">
                    <a:srgbClr val="FFF2E5"/>
                  </a:gs>
                  <a:gs pos="0">
                    <a:srgbClr val="FFEFEF"/>
                  </a:gs>
                  <a:gs pos="100000">
                    <a:srgbClr val="FBE5FF"/>
                  </a:gs>
                </a:gsLst>
                <a:lin ang="2400000" scaled="0"/>
              </a:gradFill>
              <a:latin typeface="+mj-lt"/>
              <a:cs typeface="Times New Roman" pitchFamily="18" charset="0"/>
            </a:endParaRPr>
          </a:p>
        </p:txBody>
      </p:sp>
      <p:pic>
        <p:nvPicPr>
          <p:cNvPr id="16396" name="Рисунок 6"/>
          <p:cNvPicPr>
            <a:picLocks noChangeAspect="1"/>
          </p:cNvPicPr>
          <p:nvPr/>
        </p:nvPicPr>
        <p:blipFill>
          <a:blip r:embed="rId6" cstate="print"/>
          <a:srcRect l="15350" t="2751" r="16138" b="3931"/>
          <a:stretch>
            <a:fillRect/>
          </a:stretch>
        </p:blipFill>
        <p:spPr bwMode="auto">
          <a:xfrm>
            <a:off x="5422900" y="1455738"/>
            <a:ext cx="2681288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7" name="AutoShape 4" descr="Картинки по запросу медная провол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8" name="AutoShape 6" descr="Картинки по запросу медная проволока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артинки по запросу металл"/>
          <p:cNvPicPr>
            <a:picLocks noChangeAspect="1" noChangeArrowheads="1"/>
          </p:cNvPicPr>
          <p:nvPr/>
        </p:nvPicPr>
        <p:blipFill>
          <a:blip r:embed="rId3" cstate="print"/>
          <a:srcRect t="17697" b="17697"/>
          <a:stretch>
            <a:fillRect/>
          </a:stretch>
        </p:blipFill>
        <p:spPr bwMode="auto">
          <a:xfrm>
            <a:off x="4500563" y="3921125"/>
            <a:ext cx="4475162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2" name="AutoShape 4" descr="Картинки по запросу медная проволо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3" name="AutoShape 6" descr="Картинки по запросу медная проволока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17414" name="Группа 15"/>
          <p:cNvGrpSpPr>
            <a:grpSpLocks/>
          </p:cNvGrpSpPr>
          <p:nvPr/>
        </p:nvGrpSpPr>
        <p:grpSpPr bwMode="auto">
          <a:xfrm>
            <a:off x="1611313" y="115888"/>
            <a:ext cx="6129337" cy="3211512"/>
            <a:chOff x="1475656" y="243682"/>
            <a:chExt cx="6128692" cy="3210663"/>
          </a:xfrm>
        </p:grpSpPr>
        <p:pic>
          <p:nvPicPr>
            <p:cNvPr id="17417" name="Рисунок 10"/>
            <p:cNvPicPr>
              <a:picLocks noChangeAspect="1"/>
            </p:cNvPicPr>
            <p:nvPr/>
          </p:nvPicPr>
          <p:blipFill>
            <a:blip r:embed="rId4" cstate="print"/>
            <a:srcRect t="63960"/>
            <a:stretch>
              <a:fillRect/>
            </a:stretch>
          </p:blipFill>
          <p:spPr bwMode="auto">
            <a:xfrm>
              <a:off x="1483668" y="1846835"/>
              <a:ext cx="6120680" cy="1607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8" name="Рисунок 22"/>
            <p:cNvPicPr>
              <a:picLocks noChangeAspect="1"/>
            </p:cNvPicPr>
            <p:nvPr/>
          </p:nvPicPr>
          <p:blipFill>
            <a:blip r:embed="rId5" cstate="print"/>
            <a:srcRect t="1080" b="62880"/>
            <a:stretch>
              <a:fillRect/>
            </a:stretch>
          </p:blipFill>
          <p:spPr bwMode="auto">
            <a:xfrm>
              <a:off x="1475656" y="243682"/>
              <a:ext cx="6120680" cy="1607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9" name="TextBox 1"/>
            <p:cNvSpPr txBox="1">
              <a:spLocks noChangeArrowheads="1"/>
            </p:cNvSpPr>
            <p:nvPr/>
          </p:nvSpPr>
          <p:spPr bwMode="auto">
            <a:xfrm>
              <a:off x="2555776" y="1340768"/>
              <a:ext cx="4161717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6000">
                  <a:solidFill>
                    <a:schemeClr val="bg2"/>
                  </a:solidFill>
                </a:rPr>
                <a:t>МЕТАЛЛЫ</a:t>
              </a:r>
            </a:p>
          </p:txBody>
        </p:sp>
      </p:grpSp>
      <p:pic>
        <p:nvPicPr>
          <p:cNvPr id="17415" name="Picture 6" descr="Похожее изображени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113" y="3500438"/>
            <a:ext cx="3155951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0" descr="Картинки по запросу металл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213" y="3148013"/>
            <a:ext cx="2690812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Группа 11"/>
          <p:cNvGrpSpPr>
            <a:grpSpLocks/>
          </p:cNvGrpSpPr>
          <p:nvPr/>
        </p:nvGrpSpPr>
        <p:grpSpPr bwMode="auto">
          <a:xfrm>
            <a:off x="0" y="188913"/>
            <a:ext cx="5219700" cy="744537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tabLst>
                  <a:tab pos="542925" algn="l"/>
                </a:tabLst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ДОБЫЧА РУДЫ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8435" name="Группа 10"/>
          <p:cNvGrpSpPr>
            <a:grpSpLocks/>
          </p:cNvGrpSpPr>
          <p:nvPr/>
        </p:nvGrpSpPr>
        <p:grpSpPr bwMode="auto">
          <a:xfrm>
            <a:off x="-36513" y="1052513"/>
            <a:ext cx="6859588" cy="647700"/>
            <a:chOff x="-36512" y="1160883"/>
            <a:chExt cx="6860282" cy="648072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3069593" y="-1945222"/>
              <a:ext cx="648072" cy="6860282"/>
            </a:xfrm>
            <a:prstGeom prst="round2SameRect">
              <a:avLst/>
            </a:prstGeom>
            <a:solidFill>
              <a:schemeClr val="tx1">
                <a:lumMod val="95000"/>
              </a:schemeClr>
            </a:solidFill>
            <a:ln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441" name="TextBox 9"/>
            <p:cNvSpPr txBox="1">
              <a:spLocks noChangeArrowheads="1"/>
            </p:cNvSpPr>
            <p:nvPr/>
          </p:nvSpPr>
          <p:spPr bwMode="auto">
            <a:xfrm>
              <a:off x="455322" y="1300253"/>
              <a:ext cx="584487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000">
                  <a:solidFill>
                    <a:schemeClr val="bg2"/>
                  </a:solidFill>
                </a:rPr>
                <a:t>закрытый способ (добыча руды в шахтах)</a:t>
              </a:r>
            </a:p>
          </p:txBody>
        </p:sp>
      </p:grpSp>
      <p:pic>
        <p:nvPicPr>
          <p:cNvPr id="18436" name="Picture 2" descr="Картинки по запросу закрытый способ добычи руд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1841500"/>
            <a:ext cx="4300537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Картинки по запросу закрытый способ добычи руд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1839913"/>
            <a:ext cx="3262313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Картинки по запросу закрытый способ добычи руды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16163" y="4697413"/>
            <a:ext cx="2857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8" descr="Картинки по запросу руд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4313" y="5241925"/>
            <a:ext cx="2301875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Группа 11"/>
          <p:cNvGrpSpPr>
            <a:grpSpLocks/>
          </p:cNvGrpSpPr>
          <p:nvPr/>
        </p:nvGrpSpPr>
        <p:grpSpPr bwMode="auto">
          <a:xfrm>
            <a:off x="0" y="188913"/>
            <a:ext cx="5219700" cy="744537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tabLst>
                  <a:tab pos="542925" algn="l"/>
                </a:tabLst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ДОБЫЧА РУДЫ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19459" name="Группа 10"/>
          <p:cNvGrpSpPr>
            <a:grpSpLocks/>
          </p:cNvGrpSpPr>
          <p:nvPr/>
        </p:nvGrpSpPr>
        <p:grpSpPr bwMode="auto">
          <a:xfrm>
            <a:off x="-36513" y="1052513"/>
            <a:ext cx="6859588" cy="647700"/>
            <a:chOff x="-36512" y="1160883"/>
            <a:chExt cx="6860282" cy="648072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3069593" y="-1945222"/>
              <a:ext cx="648072" cy="6860282"/>
            </a:xfrm>
            <a:prstGeom prst="round2SameRect">
              <a:avLst/>
            </a:prstGeom>
            <a:solidFill>
              <a:schemeClr val="tx1">
                <a:lumMod val="95000"/>
              </a:schemeClr>
            </a:solidFill>
            <a:ln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9465" name="TextBox 9"/>
            <p:cNvSpPr txBox="1">
              <a:spLocks noChangeArrowheads="1"/>
            </p:cNvSpPr>
            <p:nvPr/>
          </p:nvSpPr>
          <p:spPr bwMode="auto">
            <a:xfrm>
              <a:off x="455322" y="1300253"/>
              <a:ext cx="610615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000">
                  <a:solidFill>
                    <a:schemeClr val="bg2"/>
                  </a:solidFill>
                </a:rPr>
                <a:t>открытый способ (добыча руды в карьерах)</a:t>
              </a:r>
            </a:p>
          </p:txBody>
        </p:sp>
      </p:grpSp>
      <p:pic>
        <p:nvPicPr>
          <p:cNvPr id="19460" name="Picture 2" descr="Картинки по запросу открытый способ добычи руд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1858963"/>
            <a:ext cx="3795713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Картинки по запросу открытый способ добычи руд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3" y="1858963"/>
            <a:ext cx="4376737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 descr="Картинки по запросу открытый способ добычи руды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4383088"/>
            <a:ext cx="34766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6" descr="Картинки по запросу руд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681538"/>
            <a:ext cx="22828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Прямая соединительная линия 34"/>
          <p:cNvCxnSpPr/>
          <p:nvPr/>
        </p:nvCxnSpPr>
        <p:spPr>
          <a:xfrm flipV="1">
            <a:off x="7693025" y="2447925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5133975" y="2420938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1781175" y="2349500"/>
            <a:ext cx="0" cy="3382963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485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542925">
                <a:defRPr/>
              </a:pPr>
              <a:r>
                <a:rPr lang="ru-RU" altLang="ru-RU" sz="2800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ФСМ: </a:t>
              </a: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твердость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20486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431800" y="5589588"/>
            <a:ext cx="8280400" cy="935037"/>
          </a:xfrm>
          <a:prstGeom prst="rightArrow">
            <a:avLst>
              <a:gd name="adj1" fmla="val 66709"/>
              <a:gd name="adj2" fmla="val 49173"/>
            </a:avLst>
          </a:prstGeom>
          <a:gradFill>
            <a:gsLst>
              <a:gs pos="0">
                <a:schemeClr val="tx1">
                  <a:lumMod val="50000"/>
                </a:schemeClr>
              </a:gs>
              <a:gs pos="32000">
                <a:schemeClr val="bg2">
                  <a:lumMod val="50000"/>
                  <a:lumOff val="5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chemeClr val="tx1">
                  <a:lumMod val="50000"/>
                </a:schemeClr>
              </a:gs>
            </a:gsLst>
            <a:lin ang="2400000" scaled="0"/>
          </a:gradFill>
          <a:ln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8" name="TextBox 6"/>
          <p:cNvSpPr txBox="1">
            <a:spLocks noChangeArrowheads="1"/>
          </p:cNvSpPr>
          <p:nvPr/>
        </p:nvSpPr>
        <p:spPr bwMode="auto">
          <a:xfrm>
            <a:off x="1116013" y="5805488"/>
            <a:ext cx="1304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мягкий</a:t>
            </a:r>
            <a:endParaRPr lang="ru-RU"/>
          </a:p>
        </p:txBody>
      </p:sp>
      <p:sp>
        <p:nvSpPr>
          <p:cNvPr id="20489" name="TextBox 15"/>
          <p:cNvSpPr txBox="1">
            <a:spLocks noChangeArrowheads="1"/>
          </p:cNvSpPr>
          <p:nvPr/>
        </p:nvSpPr>
        <p:spPr bwMode="auto">
          <a:xfrm>
            <a:off x="5651500" y="5826125"/>
            <a:ext cx="15287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твердый</a:t>
            </a:r>
            <a:endParaRPr lang="ru-RU"/>
          </a:p>
        </p:txBody>
      </p:sp>
      <p:grpSp>
        <p:nvGrpSpPr>
          <p:cNvPr id="20490" name="Группа 9"/>
          <p:cNvGrpSpPr>
            <a:grpSpLocks/>
          </p:cNvGrpSpPr>
          <p:nvPr/>
        </p:nvGrpSpPr>
        <p:grpSpPr bwMode="auto">
          <a:xfrm>
            <a:off x="412750" y="1052513"/>
            <a:ext cx="2790825" cy="1951037"/>
            <a:chOff x="251520" y="1052737"/>
            <a:chExt cx="2790825" cy="1951594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1052737"/>
              <a:ext cx="2790825" cy="1638768"/>
            </a:xfrm>
            <a:prstGeom prst="rect">
              <a:avLst/>
            </a:prstGeom>
            <a:ln>
              <a:solidFill>
                <a:schemeClr val="tx1">
                  <a:lumMod val="75000"/>
                </a:schemeClr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794445" y="2604167"/>
              <a:ext cx="1704975" cy="400164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натрий</a:t>
              </a:r>
            </a:p>
          </p:txBody>
        </p:sp>
      </p:grpSp>
      <p:grpSp>
        <p:nvGrpSpPr>
          <p:cNvPr id="20491" name="Группа 10"/>
          <p:cNvGrpSpPr>
            <a:grpSpLocks/>
          </p:cNvGrpSpPr>
          <p:nvPr/>
        </p:nvGrpSpPr>
        <p:grpSpPr bwMode="auto">
          <a:xfrm>
            <a:off x="771525" y="3179763"/>
            <a:ext cx="2073275" cy="2205037"/>
            <a:chOff x="610557" y="3179765"/>
            <a:chExt cx="2072748" cy="2204992"/>
          </a:xfrm>
        </p:grpSpPr>
        <p:pic>
          <p:nvPicPr>
            <p:cNvPr id="14338" name="Picture 2" descr="Похожее изображение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0557" y="3179765"/>
              <a:ext cx="2072748" cy="1920836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</a:schemeClr>
              </a:solidFill>
            </a:ln>
            <a:extLst>
              <a:ext uri="{909E8E84-426E-40DD-AFC4-6F175D3DCCD1}"/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794660" y="4984715"/>
              <a:ext cx="1704542" cy="400042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калий</a:t>
              </a:r>
            </a:p>
          </p:txBody>
        </p:sp>
      </p:grpSp>
      <p:grpSp>
        <p:nvGrpSpPr>
          <p:cNvPr id="20492" name="Группа 23"/>
          <p:cNvGrpSpPr>
            <a:grpSpLocks/>
          </p:cNvGrpSpPr>
          <p:nvPr/>
        </p:nvGrpSpPr>
        <p:grpSpPr bwMode="auto">
          <a:xfrm>
            <a:off x="3771900" y="1057275"/>
            <a:ext cx="2455863" cy="2197100"/>
            <a:chOff x="3771945" y="1057723"/>
            <a:chExt cx="2456240" cy="2197092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71945" y="1057723"/>
              <a:ext cx="2456240" cy="1906581"/>
            </a:xfrm>
            <a:prstGeom prst="rect">
              <a:avLst/>
            </a:prstGeom>
            <a:ln>
              <a:solidFill>
                <a:schemeClr val="tx1">
                  <a:lumMod val="75000"/>
                </a:schemeClr>
              </a:solidFill>
            </a:ln>
          </p:spPr>
        </p:pic>
        <p:sp>
          <p:nvSpPr>
            <p:cNvPr id="26" name="TextBox 25"/>
            <p:cNvSpPr txBox="1"/>
            <p:nvPr/>
          </p:nvSpPr>
          <p:spPr>
            <a:xfrm>
              <a:off x="3948185" y="2854766"/>
              <a:ext cx="2095822" cy="400049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молибден</a:t>
              </a:r>
            </a:p>
          </p:txBody>
        </p:sp>
      </p:grpSp>
      <p:grpSp>
        <p:nvGrpSpPr>
          <p:cNvPr id="20493" name="Группа 24"/>
          <p:cNvGrpSpPr>
            <a:grpSpLocks/>
          </p:cNvGrpSpPr>
          <p:nvPr/>
        </p:nvGrpSpPr>
        <p:grpSpPr bwMode="auto">
          <a:xfrm>
            <a:off x="3708400" y="3513138"/>
            <a:ext cx="2697163" cy="1931987"/>
            <a:chOff x="3753689" y="3412421"/>
            <a:chExt cx="2697911" cy="1932455"/>
          </a:xfrm>
        </p:grpSpPr>
        <p:pic>
          <p:nvPicPr>
            <p:cNvPr id="14340" name="Picture 4" descr="Картинки по запросу титан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3689" y="3412421"/>
              <a:ext cx="2697911" cy="1695861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  <a:extLst/>
          </p:spPr>
        </p:pic>
        <p:sp>
          <p:nvSpPr>
            <p:cNvPr id="30" name="TextBox 29"/>
            <p:cNvSpPr txBox="1"/>
            <p:nvPr/>
          </p:nvSpPr>
          <p:spPr>
            <a:xfrm>
              <a:off x="4384102" y="4944729"/>
              <a:ext cx="1591116" cy="400147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титан</a:t>
              </a:r>
            </a:p>
          </p:txBody>
        </p:sp>
      </p:grpSp>
      <p:grpSp>
        <p:nvGrpSpPr>
          <p:cNvPr id="20494" name="Группа 26"/>
          <p:cNvGrpSpPr>
            <a:grpSpLocks/>
          </p:cNvGrpSpPr>
          <p:nvPr/>
        </p:nvGrpSpPr>
        <p:grpSpPr bwMode="auto">
          <a:xfrm>
            <a:off x="6715125" y="1074738"/>
            <a:ext cx="1990725" cy="2254250"/>
            <a:chOff x="6715802" y="1075001"/>
            <a:chExt cx="1990769" cy="2253871"/>
          </a:xfrm>
        </p:grpSpPr>
        <p:pic>
          <p:nvPicPr>
            <p:cNvPr id="14342" name="Picture 6" descr="Картинки по запросу хром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715802" y="1075001"/>
              <a:ext cx="1990769" cy="1990390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  <a:extLst/>
          </p:spPr>
        </p:pic>
        <p:sp>
          <p:nvSpPr>
            <p:cNvPr id="32" name="TextBox 31"/>
            <p:cNvSpPr txBox="1"/>
            <p:nvPr/>
          </p:nvSpPr>
          <p:spPr>
            <a:xfrm>
              <a:off x="6915831" y="2928889"/>
              <a:ext cx="1590710" cy="39998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хром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Прямая соединительная линия 34"/>
          <p:cNvCxnSpPr/>
          <p:nvPr/>
        </p:nvCxnSpPr>
        <p:spPr>
          <a:xfrm flipV="1">
            <a:off x="6451600" y="2466975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/>
          </a:blip>
          <a:srcRect l="3531" r="8534"/>
          <a:stretch/>
        </p:blipFill>
        <p:spPr>
          <a:xfrm>
            <a:off x="4747492" y="1163756"/>
            <a:ext cx="3408218" cy="2579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2" name="Прямая соединительная линия 21"/>
          <p:cNvCxnSpPr/>
          <p:nvPr/>
        </p:nvCxnSpPr>
        <p:spPr>
          <a:xfrm flipV="1">
            <a:off x="2565400" y="2441575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t="3120" b="3120"/>
          <a:stretch/>
        </p:blipFill>
        <p:spPr>
          <a:xfrm>
            <a:off x="827584" y="1124744"/>
            <a:ext cx="3439480" cy="2579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1510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5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542925">
                <a:tabLst>
                  <a:tab pos="361950" algn="l"/>
                </a:tabLst>
                <a:defRPr/>
              </a:pPr>
              <a:r>
                <a:rPr lang="ru-RU" altLang="ru-RU" sz="2800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ФСМ: </a:t>
              </a: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плотность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21511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431800" y="5589588"/>
            <a:ext cx="8280400" cy="935037"/>
          </a:xfrm>
          <a:prstGeom prst="rightArrow">
            <a:avLst>
              <a:gd name="adj1" fmla="val 66709"/>
              <a:gd name="adj2" fmla="val 49173"/>
            </a:avLst>
          </a:prstGeom>
          <a:gradFill>
            <a:gsLst>
              <a:gs pos="0">
                <a:schemeClr val="tx1">
                  <a:lumMod val="50000"/>
                </a:schemeClr>
              </a:gs>
              <a:gs pos="32000">
                <a:schemeClr val="bg2">
                  <a:lumMod val="50000"/>
                  <a:lumOff val="5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chemeClr val="tx1">
                  <a:lumMod val="50000"/>
                </a:schemeClr>
              </a:gs>
            </a:gsLst>
            <a:lin ang="2400000" scaled="0"/>
          </a:gradFill>
          <a:ln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513" name="TextBox 6"/>
          <p:cNvSpPr txBox="1">
            <a:spLocks noChangeArrowheads="1"/>
          </p:cNvSpPr>
          <p:nvPr/>
        </p:nvSpPr>
        <p:spPr bwMode="auto">
          <a:xfrm>
            <a:off x="1908175" y="5805488"/>
            <a:ext cx="1279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легкий</a:t>
            </a:r>
            <a:endParaRPr lang="ru-RU"/>
          </a:p>
        </p:txBody>
      </p:sp>
      <p:sp>
        <p:nvSpPr>
          <p:cNvPr id="21514" name="TextBox 15"/>
          <p:cNvSpPr txBox="1">
            <a:spLocks noChangeArrowheads="1"/>
          </p:cNvSpPr>
          <p:nvPr/>
        </p:nvSpPr>
        <p:spPr bwMode="auto">
          <a:xfrm>
            <a:off x="5651500" y="5826125"/>
            <a:ext cx="15827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тяжелый</a:t>
            </a:r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1909763" y="4635500"/>
            <a:ext cx="1303337" cy="8461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el-GR" sz="24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ru-RU" sz="24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ru-RU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l-GR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 </a:t>
            </a:r>
            <a:endParaRPr lang="ru-RU" sz="2000" dirty="0">
              <a:solidFill>
                <a:schemeClr val="bg2"/>
              </a:solidFill>
              <a:latin typeface="+mj-lt"/>
              <a:cs typeface="Arial" pitchFamily="34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г / см³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803900" y="4635500"/>
            <a:ext cx="1303338" cy="8461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el-GR" sz="24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ru-RU" sz="24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l-GR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 </a:t>
            </a:r>
            <a:endParaRPr lang="ru-RU" sz="2000" dirty="0">
              <a:solidFill>
                <a:schemeClr val="bg2"/>
              </a:solidFill>
              <a:latin typeface="+mj-lt"/>
              <a:cs typeface="Arial" pitchFamily="34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г / см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itchFamily="34" charset="0"/>
              </a:rPr>
              <a:t>³</a:t>
            </a:r>
            <a:endParaRPr lang="ru-RU" sz="2000" dirty="0">
              <a:solidFill>
                <a:schemeClr val="bg2"/>
              </a:solidFill>
              <a:latin typeface="+mj-lt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98563" y="3562350"/>
            <a:ext cx="2697162" cy="722313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алюминий</a:t>
            </a:r>
          </a:p>
          <a:p>
            <a:pPr algn="ctr"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  <a:cs typeface="Arial" pitchFamily="34" charset="0"/>
              </a:rPr>
              <a:t>2,7 г / см³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02225" y="3562350"/>
            <a:ext cx="2698750" cy="722313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ртуть</a:t>
            </a:r>
          </a:p>
          <a:p>
            <a:pPr algn="ctr"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  <a:cs typeface="Arial" pitchFamily="34" charset="0"/>
              </a:rPr>
              <a:t>14,19 г / см³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Прямая соединительная линия 34"/>
          <p:cNvCxnSpPr/>
          <p:nvPr/>
        </p:nvCxnSpPr>
        <p:spPr>
          <a:xfrm flipV="1">
            <a:off x="6621463" y="2466975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5572783" y="1187300"/>
            <a:ext cx="2069555" cy="2816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2" name="Прямая соединительная линия 21"/>
          <p:cNvCxnSpPr/>
          <p:nvPr/>
        </p:nvCxnSpPr>
        <p:spPr>
          <a:xfrm flipV="1">
            <a:off x="2733675" y="2441575"/>
            <a:ext cx="0" cy="3384550"/>
          </a:xfrm>
          <a:prstGeom prst="line">
            <a:avLst/>
          </a:prstGeom>
          <a:ln w="57150"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t="1682" b="1"/>
          <a:stretch/>
        </p:blipFill>
        <p:spPr>
          <a:xfrm>
            <a:off x="781028" y="1140224"/>
            <a:ext cx="3817095" cy="2816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2534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5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542925">
                <a:tabLst>
                  <a:tab pos="361950" algn="l"/>
                </a:tabLst>
                <a:defRPr/>
              </a:pPr>
              <a:r>
                <a:rPr lang="ru-RU" altLang="ru-RU" sz="2800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ФСМ: </a:t>
              </a: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температура плавления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22535" name="AutoShape 4" descr="Картинки по запросу бурый железняк"/>
          <p:cNvSpPr>
            <a:spLocks noChangeAspect="1" noChangeArrowheads="1"/>
          </p:cNvSpPr>
          <p:nvPr/>
        </p:nvSpPr>
        <p:spPr bwMode="auto">
          <a:xfrm>
            <a:off x="155575" y="1241425"/>
            <a:ext cx="62960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431800" y="5589588"/>
            <a:ext cx="8280400" cy="935037"/>
          </a:xfrm>
          <a:prstGeom prst="rightArrow">
            <a:avLst>
              <a:gd name="adj1" fmla="val 66709"/>
              <a:gd name="adj2" fmla="val 49173"/>
            </a:avLst>
          </a:prstGeom>
          <a:gradFill>
            <a:gsLst>
              <a:gs pos="0">
                <a:schemeClr val="tx1">
                  <a:lumMod val="50000"/>
                </a:schemeClr>
              </a:gs>
              <a:gs pos="32000">
                <a:schemeClr val="bg2">
                  <a:lumMod val="50000"/>
                  <a:lumOff val="5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chemeClr val="tx1">
                  <a:lumMod val="50000"/>
                </a:schemeClr>
              </a:gs>
            </a:gsLst>
            <a:lin ang="2400000" scaled="0"/>
          </a:gradFill>
          <a:ln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01775" y="5805488"/>
            <a:ext cx="21161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latin typeface="+mj-lt"/>
                <a:cs typeface="Arial" pitchFamily="34" charset="0"/>
              </a:rPr>
              <a:t>легкоплавкие</a:t>
            </a:r>
            <a:endParaRPr lang="ru-RU" dirty="0">
              <a:latin typeface="+mj-lt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05463" y="5826125"/>
            <a:ext cx="191928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latin typeface="+mj-lt"/>
                <a:cs typeface="Arial" pitchFamily="34" charset="0"/>
              </a:rPr>
              <a:t>тугоплавкие</a:t>
            </a:r>
            <a:endParaRPr lang="ru-RU" dirty="0">
              <a:latin typeface="+mj-lt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17675" y="5116513"/>
            <a:ext cx="1995488" cy="40005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dirty="0">
                <a:solidFill>
                  <a:schemeClr val="bg2"/>
                </a:solidFill>
                <a:latin typeface="+mj-lt"/>
                <a:cs typeface="Arial" pitchFamily="34" charset="0"/>
              </a:rPr>
              <a:t>t</a:t>
            </a:r>
            <a:r>
              <a:rPr lang="ru-RU" sz="1050" dirty="0">
                <a:solidFill>
                  <a:schemeClr val="bg2"/>
                </a:solidFill>
                <a:latin typeface="+mj-lt"/>
                <a:cs typeface="Arial" pitchFamily="34" charset="0"/>
              </a:rPr>
              <a:t>пл.</a:t>
            </a:r>
            <a:r>
              <a:rPr lang="ru-RU" sz="1400" dirty="0">
                <a:solidFill>
                  <a:schemeClr val="bg2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&lt;</a:t>
            </a: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 1000</a:t>
            </a:r>
            <a:r>
              <a:rPr lang="en-US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°C</a:t>
            </a:r>
            <a:endParaRPr lang="ru-RU" sz="2000" dirty="0">
              <a:solidFill>
                <a:schemeClr val="bg2"/>
              </a:solidFill>
              <a:latin typeface="+mj-lt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66838" y="3641725"/>
            <a:ext cx="2698750" cy="72390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галлий</a:t>
            </a:r>
          </a:p>
          <a:p>
            <a:pPr algn="ctr">
              <a:defRPr/>
            </a:pPr>
            <a:r>
              <a:rPr lang="en-US" sz="1600" dirty="0">
                <a:solidFill>
                  <a:schemeClr val="bg2"/>
                </a:solidFill>
                <a:latin typeface="+mj-lt"/>
                <a:cs typeface="Arial" pitchFamily="34" charset="0"/>
              </a:rPr>
              <a:t>29,8°C</a:t>
            </a:r>
            <a:endParaRPr lang="ru-RU" sz="1600" dirty="0">
              <a:solidFill>
                <a:schemeClr val="bg2"/>
              </a:solidFill>
              <a:latin typeface="+mj-lt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59388" y="3638550"/>
            <a:ext cx="2697162" cy="72390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вольфрам</a:t>
            </a:r>
          </a:p>
          <a:p>
            <a:pPr algn="ctr">
              <a:defRPr/>
            </a:pPr>
            <a:r>
              <a:rPr lang="en-US" sz="1600" dirty="0">
                <a:solidFill>
                  <a:schemeClr val="bg2"/>
                </a:solidFill>
                <a:latin typeface="+mj-lt"/>
                <a:cs typeface="Arial" pitchFamily="34" charset="0"/>
              </a:rPr>
              <a:t>3422 °C</a:t>
            </a:r>
            <a:endParaRPr lang="ru-RU" sz="1600" dirty="0">
              <a:solidFill>
                <a:schemeClr val="bg2"/>
              </a:solidFill>
              <a:latin typeface="+mj-lt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97525" y="5116513"/>
            <a:ext cx="1995488" cy="40005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dirty="0">
                <a:solidFill>
                  <a:schemeClr val="bg2"/>
                </a:solidFill>
                <a:latin typeface="+mj-lt"/>
                <a:cs typeface="Arial" pitchFamily="34" charset="0"/>
              </a:rPr>
              <a:t>t</a:t>
            </a:r>
            <a:r>
              <a:rPr lang="ru-RU" sz="1050" dirty="0">
                <a:solidFill>
                  <a:schemeClr val="bg2"/>
                </a:solidFill>
                <a:latin typeface="+mj-lt"/>
                <a:cs typeface="Arial" pitchFamily="34" charset="0"/>
              </a:rPr>
              <a:t>пл.</a:t>
            </a:r>
            <a:r>
              <a:rPr lang="ru-RU" sz="1400" dirty="0">
                <a:solidFill>
                  <a:schemeClr val="bg2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&gt;</a:t>
            </a:r>
            <a:r>
              <a:rPr lang="ru-RU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 1000</a:t>
            </a:r>
            <a:r>
              <a:rPr lang="en-US" sz="2000" dirty="0">
                <a:solidFill>
                  <a:schemeClr val="bg2"/>
                </a:solidFill>
                <a:latin typeface="+mj-lt"/>
                <a:cs typeface="Arial" pitchFamily="34" charset="0"/>
              </a:rPr>
              <a:t>°C</a:t>
            </a:r>
            <a:endParaRPr lang="ru-RU" sz="2000" dirty="0">
              <a:solidFill>
                <a:schemeClr val="bg2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542925">
                <a:tabLst>
                  <a:tab pos="361950" algn="l"/>
                </a:tabLst>
                <a:defRPr/>
              </a:pPr>
              <a:r>
                <a:rPr lang="ru-RU" altLang="ru-RU" sz="2800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ФСМ: </a:t>
              </a: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металлический блеск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23555" name="Группа 8"/>
          <p:cNvGrpSpPr>
            <a:grpSpLocks/>
          </p:cNvGrpSpPr>
          <p:nvPr/>
        </p:nvGrpSpPr>
        <p:grpSpPr bwMode="auto">
          <a:xfrm>
            <a:off x="449263" y="4292600"/>
            <a:ext cx="2292350" cy="1944688"/>
            <a:chOff x="323528" y="980728"/>
            <a:chExt cx="2292846" cy="1944271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4" cstate="print"/>
            <a:srcRect l="19760"/>
            <a:stretch/>
          </p:blipFill>
          <p:spPr>
            <a:xfrm>
              <a:off x="323528" y="980728"/>
              <a:ext cx="2292846" cy="1599857"/>
            </a:xfrm>
            <a:prstGeom prst="rect">
              <a:avLst/>
            </a:prstGeom>
            <a:ln w="19050">
              <a:solidFill>
                <a:schemeClr val="tx1">
                  <a:lumMod val="75000"/>
                </a:schemeClr>
              </a:solidFill>
            </a:ln>
          </p:spPr>
        </p:pic>
        <p:sp>
          <p:nvSpPr>
            <p:cNvPr id="21" name="TextBox 20"/>
            <p:cNvSpPr txBox="1"/>
            <p:nvPr/>
          </p:nvSpPr>
          <p:spPr>
            <a:xfrm>
              <a:off x="617279" y="2525035"/>
              <a:ext cx="1705344" cy="399964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ртуть</a:t>
              </a:r>
            </a:p>
          </p:txBody>
        </p:sp>
      </p:grpSp>
      <p:grpSp>
        <p:nvGrpSpPr>
          <p:cNvPr id="23556" name="Группа 9"/>
          <p:cNvGrpSpPr>
            <a:grpSpLocks/>
          </p:cNvGrpSpPr>
          <p:nvPr/>
        </p:nvGrpSpPr>
        <p:grpSpPr bwMode="auto">
          <a:xfrm>
            <a:off x="3287713" y="1341438"/>
            <a:ext cx="2381250" cy="2416175"/>
            <a:chOff x="2910476" y="980728"/>
            <a:chExt cx="2381250" cy="2416334"/>
          </a:xfrm>
        </p:grpSpPr>
        <p:pic>
          <p:nvPicPr>
            <p:cNvPr id="15368" name="Picture 8" descr="Похожее изображение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910476" y="980728"/>
              <a:ext cx="2381250" cy="2095638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</a:schemeClr>
              </a:solidFill>
            </a:ln>
            <a:extLst>
              <a:ext uri="{909E8E84-426E-40DD-AFC4-6F175D3DCCD1}"/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3248613" y="2996986"/>
              <a:ext cx="1704975" cy="400076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платина</a:t>
              </a:r>
            </a:p>
          </p:txBody>
        </p:sp>
      </p:grpSp>
      <p:grpSp>
        <p:nvGrpSpPr>
          <p:cNvPr id="23557" name="Группа 10"/>
          <p:cNvGrpSpPr>
            <a:grpSpLocks/>
          </p:cNvGrpSpPr>
          <p:nvPr/>
        </p:nvGrpSpPr>
        <p:grpSpPr bwMode="auto">
          <a:xfrm>
            <a:off x="6369050" y="1343025"/>
            <a:ext cx="2235200" cy="2414588"/>
            <a:chOff x="5576724" y="982847"/>
            <a:chExt cx="2235636" cy="2414215"/>
          </a:xfrm>
        </p:grpSpPr>
        <p:pic>
          <p:nvPicPr>
            <p:cNvPr id="15370" name="Picture 10" descr="Похожее изображение"/>
            <p:cNvPicPr>
              <a:picLocks noChangeAspect="1" noChangeArrowheads="1"/>
            </p:cNvPicPr>
            <p:nvPr/>
          </p:nvPicPr>
          <p:blipFill rotWithShape="1">
            <a:blip r:embed="rId6" cstate="print"/>
            <a:srcRect l="23180" t="15508" r="24483" b="18586"/>
            <a:stretch/>
          </p:blipFill>
          <p:spPr bwMode="auto">
            <a:xfrm>
              <a:off x="5576724" y="982847"/>
              <a:ext cx="2235636" cy="2111049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  <a:extLst/>
          </p:spPr>
        </p:pic>
        <p:sp>
          <p:nvSpPr>
            <p:cNvPr id="27" name="TextBox 26"/>
            <p:cNvSpPr txBox="1"/>
            <p:nvPr/>
          </p:nvSpPr>
          <p:spPr>
            <a:xfrm>
              <a:off x="5768849" y="2997074"/>
              <a:ext cx="1703719" cy="39998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медь</a:t>
              </a:r>
            </a:p>
          </p:txBody>
        </p:sp>
      </p:grpSp>
      <p:grpSp>
        <p:nvGrpSpPr>
          <p:cNvPr id="23558" name="Группа 14"/>
          <p:cNvGrpSpPr>
            <a:grpSpLocks/>
          </p:cNvGrpSpPr>
          <p:nvPr/>
        </p:nvGrpSpPr>
        <p:grpSpPr bwMode="auto">
          <a:xfrm>
            <a:off x="463550" y="1341438"/>
            <a:ext cx="2125663" cy="2416175"/>
            <a:chOff x="395536" y="980728"/>
            <a:chExt cx="2125091" cy="2416334"/>
          </a:xfrm>
        </p:grpSpPr>
        <p:pic>
          <p:nvPicPr>
            <p:cNvPr id="23565" name="Picture 12" descr="Картинки по запросу алюминий"/>
            <p:cNvPicPr>
              <a:picLocks noChangeAspect="1" noChangeArrowheads="1"/>
            </p:cNvPicPr>
            <p:nvPr/>
          </p:nvPicPr>
          <p:blipFill>
            <a:blip r:embed="rId7" cstate="print"/>
            <a:srcRect l="52007" t="10477" r="15015"/>
            <a:stretch>
              <a:fillRect/>
            </a:stretch>
          </p:blipFill>
          <p:spPr bwMode="auto">
            <a:xfrm>
              <a:off x="395536" y="980728"/>
              <a:ext cx="2125091" cy="2095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TextBox 29"/>
            <p:cNvSpPr txBox="1"/>
            <p:nvPr/>
          </p:nvSpPr>
          <p:spPr>
            <a:xfrm>
              <a:off x="489174" y="2996986"/>
              <a:ext cx="1944164" cy="400076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алюминий</a:t>
              </a:r>
            </a:p>
          </p:txBody>
        </p:sp>
      </p:grpSp>
      <p:grpSp>
        <p:nvGrpSpPr>
          <p:cNvPr id="23559" name="Группа 22"/>
          <p:cNvGrpSpPr>
            <a:grpSpLocks/>
          </p:cNvGrpSpPr>
          <p:nvPr/>
        </p:nvGrpSpPr>
        <p:grpSpPr bwMode="auto">
          <a:xfrm>
            <a:off x="3287713" y="4292600"/>
            <a:ext cx="2439987" cy="1944688"/>
            <a:chOff x="2910476" y="3655465"/>
            <a:chExt cx="2441381" cy="1944271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10476" y="3655465"/>
              <a:ext cx="2441381" cy="1599857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</p:pic>
        <p:sp>
          <p:nvSpPr>
            <p:cNvPr id="33" name="TextBox 32"/>
            <p:cNvSpPr txBox="1"/>
            <p:nvPr/>
          </p:nvSpPr>
          <p:spPr>
            <a:xfrm>
              <a:off x="3251983" y="5199772"/>
              <a:ext cx="1704361" cy="399964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олово</a:t>
              </a:r>
            </a:p>
          </p:txBody>
        </p:sp>
      </p:grpSp>
      <p:grpSp>
        <p:nvGrpSpPr>
          <p:cNvPr id="23560" name="Группа 24"/>
          <p:cNvGrpSpPr>
            <a:grpSpLocks/>
          </p:cNvGrpSpPr>
          <p:nvPr/>
        </p:nvGrpSpPr>
        <p:grpSpPr bwMode="auto">
          <a:xfrm>
            <a:off x="6273800" y="4292600"/>
            <a:ext cx="2330450" cy="1944688"/>
            <a:chOff x="6204894" y="3788985"/>
            <a:chExt cx="2330934" cy="1944271"/>
          </a:xfrm>
        </p:grpSpPr>
        <p:pic>
          <p:nvPicPr>
            <p:cNvPr id="15374" name="Picture 14" descr="Похожее изображение"/>
            <p:cNvPicPr>
              <a:picLocks noChangeAspect="1" noChangeArrowheads="1"/>
            </p:cNvPicPr>
            <p:nvPr/>
          </p:nvPicPr>
          <p:blipFill rotWithShape="1">
            <a:blip r:embed="rId9" cstate="print"/>
            <a:srcRect t="57502" r="27426"/>
            <a:stretch/>
          </p:blipFill>
          <p:spPr bwMode="auto">
            <a:xfrm>
              <a:off x="6204894" y="3788985"/>
              <a:ext cx="2330934" cy="1599857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  <a:extLst/>
          </p:spPr>
        </p:pic>
        <p:sp>
          <p:nvSpPr>
            <p:cNvPr id="38" name="TextBox 37"/>
            <p:cNvSpPr txBox="1"/>
            <p:nvPr/>
          </p:nvSpPr>
          <p:spPr>
            <a:xfrm>
              <a:off x="6565332" y="5333292"/>
              <a:ext cx="1705329" cy="399964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solidFill>
                    <a:schemeClr val="bg2"/>
                  </a:solidFill>
                  <a:cs typeface="Arial" pitchFamily="34" charset="0"/>
                </a:rPr>
                <a:t>никель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542925">
                <a:tabLst>
                  <a:tab pos="361950" algn="l"/>
                </a:tabLst>
                <a:defRPr/>
              </a:pPr>
              <a:r>
                <a:rPr lang="ru-RU" altLang="ru-RU" sz="2800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ФСМ: </a:t>
              </a: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электро- и теплопроводность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26" name="Стрелка вправо 25"/>
          <p:cNvSpPr/>
          <p:nvPr/>
        </p:nvSpPr>
        <p:spPr>
          <a:xfrm>
            <a:off x="468313" y="5229225"/>
            <a:ext cx="8280400" cy="1079500"/>
          </a:xfrm>
          <a:prstGeom prst="rightArrow">
            <a:avLst>
              <a:gd name="adj1" fmla="val 66709"/>
              <a:gd name="adj2" fmla="val 49173"/>
            </a:avLst>
          </a:prstGeom>
          <a:gradFill>
            <a:gsLst>
              <a:gs pos="0">
                <a:schemeClr val="tx1">
                  <a:lumMod val="50000"/>
                </a:schemeClr>
              </a:gs>
              <a:gs pos="32000">
                <a:schemeClr val="bg2">
                  <a:lumMod val="50000"/>
                  <a:lumOff val="5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chemeClr val="tx1">
                  <a:lumMod val="50000"/>
                </a:schemeClr>
              </a:gs>
            </a:gsLst>
            <a:lin ang="2400000" scaled="0"/>
          </a:gradFill>
          <a:ln>
            <a:solidFill>
              <a:schemeClr val="bg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580" name="TextBox 8"/>
          <p:cNvSpPr txBox="1">
            <a:spLocks noChangeArrowheads="1"/>
          </p:cNvSpPr>
          <p:nvPr/>
        </p:nvSpPr>
        <p:spPr bwMode="auto">
          <a:xfrm>
            <a:off x="719138" y="5507038"/>
            <a:ext cx="7326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aseline="22000">
                <a:latin typeface="Trebuchet MS" pitchFamily="34" charset="0"/>
              </a:rPr>
              <a:t>усиление теплопроводности     </a:t>
            </a:r>
            <a:r>
              <a:rPr lang="en-US" altLang="ru-RU" sz="2800">
                <a:latin typeface="Trebuchet MS" pitchFamily="34" charset="0"/>
              </a:rPr>
              <a:t>Au, Ag, Cu, Sn, Pb,</a:t>
            </a:r>
            <a:r>
              <a:rPr lang="ru-RU" altLang="ru-RU" sz="2800">
                <a:latin typeface="Calibri" pitchFamily="34" charset="0"/>
              </a:rPr>
              <a:t> </a:t>
            </a:r>
            <a:r>
              <a:rPr lang="en-US" altLang="ru-RU" sz="2800">
                <a:latin typeface="Trebuchet MS" pitchFamily="34" charset="0"/>
              </a:rPr>
              <a:t>Zn,</a:t>
            </a:r>
            <a:r>
              <a:rPr lang="ru-RU" altLang="ru-RU" sz="2800">
                <a:latin typeface="Calibri" pitchFamily="34" charset="0"/>
              </a:rPr>
              <a:t> </a:t>
            </a:r>
            <a:r>
              <a:rPr lang="en-US" altLang="ru-RU" sz="2800">
                <a:latin typeface="Trebuchet MS" pitchFamily="34" charset="0"/>
              </a:rPr>
              <a:t>Fe</a:t>
            </a:r>
            <a:endParaRPr lang="ru-RU" altLang="ru-RU" sz="2800">
              <a:latin typeface="Trebuchet MS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562318" y="1317816"/>
            <a:ext cx="3636415" cy="272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5004048" y="1340768"/>
            <a:ext cx="3528392" cy="2739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tabLst>
                  <a:tab pos="361950" algn="l"/>
                </a:tabLst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ПРАКТИЧЕСКАЯ РАБОТА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0825" y="1268413"/>
          <a:ext cx="8640961" cy="3168353"/>
        </p:xfrm>
        <a:graphic>
          <a:graphicData uri="http://schemas.openxmlformats.org/drawingml/2006/table">
            <a:tbl>
              <a:tblPr/>
              <a:tblGrid>
                <a:gridCol w="1030357"/>
                <a:gridCol w="1449223"/>
                <a:gridCol w="826527"/>
                <a:gridCol w="1202221"/>
                <a:gridCol w="1427637"/>
                <a:gridCol w="1216897"/>
                <a:gridCol w="1488099"/>
              </a:tblGrid>
              <a:tr h="824768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Металл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Прозрачность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Блеск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Прочность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Электро-проводность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Теплопро-водность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Пластичность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68717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68717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68717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68717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68717"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Sn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88900"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23850" y="1125538"/>
            <a:ext cx="8424863" cy="3816350"/>
          </a:xfrm>
          <a:prstGeom prst="roundRect">
            <a:avLst>
              <a:gd name="adj" fmla="val 464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26627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tabLst>
                  <a:tab pos="361950" algn="l"/>
                </a:tabLst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ЗАКРЕПЛЕНИЕ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39750" y="1492250"/>
            <a:ext cx="7920038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Какими свойствами металлов </a:t>
            </a:r>
            <a:b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</a:b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не обладают камни?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Почему металлы холодные на ощупь?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Работа в паре – стр. 102, вопрос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5288" y="1125538"/>
            <a:ext cx="8424862" cy="3816350"/>
          </a:xfrm>
          <a:prstGeom prst="roundRect">
            <a:avLst>
              <a:gd name="adj" fmla="val 464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27651" name="Группа 11"/>
          <p:cNvGrpSpPr>
            <a:grpSpLocks/>
          </p:cNvGrpSpPr>
          <p:nvPr/>
        </p:nvGrpSpPr>
        <p:grpSpPr bwMode="auto">
          <a:xfrm>
            <a:off x="0" y="92075"/>
            <a:ext cx="9144000" cy="744538"/>
            <a:chOff x="0" y="91358"/>
            <a:chExt cx="9144000" cy="7453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116786"/>
              <a:ext cx="9144000" cy="7199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50800" dir="5400000" algn="ctr" rotWithShape="0">
                <a:schemeClr val="bg2">
                  <a:lumMod val="50000"/>
                  <a:lumOff val="50000"/>
                  <a:alpha val="3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0" y="91358"/>
              <a:ext cx="9144000" cy="745354"/>
            </a:xfrm>
            <a:prstGeom prst="rect">
              <a:avLst/>
            </a:prstGeom>
            <a:blipFill dpi="0" rotWithShape="1">
              <a:blip r:embed="rId3" cstate="print">
                <a:alphaModFix amt="85000"/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50800" dir="5400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tabLst>
                  <a:tab pos="361950" algn="l"/>
                </a:tabLst>
                <a:defRPr/>
              </a:pPr>
              <a:r>
                <a:rPr lang="ru-RU" altLang="ru-R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ДОМАШНЕЕ ЗАДАНИЕ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84213" y="1492250"/>
            <a:ext cx="6911975" cy="3016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стр. 98-103 – читать;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рабочая тетрадь «Металлы»;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  <a:defRPr/>
            </a:pP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стр. 134-135</a:t>
            </a:r>
            <a:b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</a:b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письменно вопросы 1-4, </a:t>
            </a:r>
            <a:b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</a:br>
            <a:r>
              <a:rPr lang="ru-RU" altLang="ru-RU" sz="2800" kern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устно – 5-7.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184e6152b3aacafd6b5437e5e53a625960a1ae"/>
</p:tagLst>
</file>

<file path=ppt/theme/theme1.xml><?xml version="1.0" encoding="utf-8"?>
<a:theme xmlns:a="http://schemas.openxmlformats.org/drawingml/2006/main" name="1_Ск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Ск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Ск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815</Words>
  <Application>Microsoft Office PowerPoint</Application>
  <PresentationFormat>Экран (4:3)</PresentationFormat>
  <Paragraphs>234</Paragraphs>
  <Slides>25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Verdana</vt:lpstr>
      <vt:lpstr>Arial</vt:lpstr>
      <vt:lpstr>Wingdings</vt:lpstr>
      <vt:lpstr>Calibri</vt:lpstr>
      <vt:lpstr>Times New Roman</vt:lpstr>
      <vt:lpstr>Symbol</vt:lpstr>
      <vt:lpstr>Trebuchet MS</vt:lpstr>
      <vt:lpstr>1_Склон</vt:lpstr>
      <vt:lpstr>2_Склон</vt:lpstr>
      <vt:lpstr>3_Склон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Вспомним свойства воздуха:</dc:title>
  <dc:creator>норд</dc:creator>
  <cp:lastModifiedBy>RePack by SPecialiST</cp:lastModifiedBy>
  <cp:revision>55</cp:revision>
  <dcterms:created xsi:type="dcterms:W3CDTF">2017-11-19T06:50:38Z</dcterms:created>
  <dcterms:modified xsi:type="dcterms:W3CDTF">2021-07-08T13:29:46Z</dcterms:modified>
</cp:coreProperties>
</file>