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9" r:id="rId4"/>
    <p:sldId id="270" r:id="rId5"/>
    <p:sldId id="271" r:id="rId6"/>
    <p:sldId id="272" r:id="rId7"/>
    <p:sldId id="273" r:id="rId8"/>
    <p:sldId id="260" r:id="rId9"/>
    <p:sldId id="274" r:id="rId10"/>
    <p:sldId id="267" r:id="rId11"/>
    <p:sldId id="26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Подготовили: Алимова Н.В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Опыт работы по взаимодействию с родителями (законными представителями) по духовно-нравственному воспитанию и речевому развитию дошкольников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996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4665"/>
            <a:ext cx="8260672" cy="1039427"/>
          </a:xfrm>
        </p:spPr>
        <p:txBody>
          <a:bodyPr>
            <a:noAutofit/>
          </a:bodyPr>
          <a:lstStyle/>
          <a:p>
            <a:r>
              <a:rPr lang="ru-RU" sz="2800" b="1" dirty="0"/>
              <a:t>Перечень мероприятий с </a:t>
            </a:r>
            <a:r>
              <a:rPr lang="ru-RU" sz="2800" b="1" dirty="0" smtClean="0"/>
              <a:t>родителями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B7E220B9-5D4E-468D-91CB-23181EC8001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3626598"/>
              </p:ext>
            </p:extLst>
          </p:nvPr>
        </p:nvGraphicFramePr>
        <p:xfrm>
          <a:off x="323528" y="1624148"/>
          <a:ext cx="8568952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136">
                  <a:extLst>
                    <a:ext uri="{9D8B030D-6E8A-4147-A177-3AD203B41FA5}">
                      <a16:colId xmlns:a16="http://schemas.microsoft.com/office/drawing/2014/main" val="3330398064"/>
                    </a:ext>
                  </a:extLst>
                </a:gridCol>
                <a:gridCol w="3672408">
                  <a:extLst>
                    <a:ext uri="{9D8B030D-6E8A-4147-A177-3AD203B41FA5}">
                      <a16:colId xmlns:a16="http://schemas.microsoft.com/office/drawing/2014/main" val="2708931886"/>
                    </a:ext>
                  </a:extLst>
                </a:gridCol>
                <a:gridCol w="3672408">
                  <a:extLst>
                    <a:ext uri="{9D8B030D-6E8A-4147-A177-3AD203B41FA5}">
                      <a16:colId xmlns:a16="http://schemas.microsoft.com/office/drawing/2014/main" val="1336787383"/>
                    </a:ext>
                  </a:extLst>
                </a:gridCol>
              </a:tblGrid>
              <a:tr h="255776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Месяц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Название мероприятия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44001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Ноябрь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Информационный буклет «Роль матери в духовно-нравственном воспитании ребёнка»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Ознакомить родителей с ролью матери в духовно-нравственном воспитании ребёнка.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53036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Декабрь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Выставка совместных работ «Новый Год в нашей семье». 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Дать представление родителям о значимости совместной деятельности с детьми</a:t>
                      </a: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5716871"/>
                  </a:ext>
                </a:extLst>
              </a:tr>
              <a:tr h="370840">
                <a:tc rowSpan="2"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Январь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Семейные традиции «Отмечаем Рождество». 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Привлечь родителей воспитанников к совместному празднованию Рождества в кругу семьи.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4489205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Родительское собрание «Духовно-нравственное воспитание дошкольника через развитие речи».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Объединить усилия семьи и детского сада в воспитании духовно-нравственных качеств и речевом развитии детей дошкольного возраста.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0735513"/>
                  </a:ext>
                </a:extLst>
              </a:tr>
              <a:tr h="370840">
                <a:tc rowSpan="2"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Февраль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Информационный буклет «Роль отца в духовно-нравственном воспитании ребёнка». 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Ознакомить родителей с ролью отца в духовно-нравственном воспитании ребёнка.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1932441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Семейные традиции «Отмечаем Масленицу».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Привлечь родителей воспитанников к совместному празднованию Масленицы в кругу семьи.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4199528"/>
                  </a:ext>
                </a:extLst>
              </a:tr>
              <a:tr h="370840">
                <a:tc rowSpan="2"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Март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Выставка совместных работ «Рисунок семьи».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Дать представление родителям о значимости совместной деятельности с детьми</a:t>
                      </a: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472952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Социокультурные истоки «Читаем вместе».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Привлечь родителей воспитанников к совместному чтению художественной литературы.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79296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Апрель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Семейные традиции «Отмечаем Пасху».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Привлечь родителей воспитанников к совместному празднованию Пасхи в кругу семьи.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7853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Семейные традиции «День Победы».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Привлечь родителей воспитанников к совместному празднованию Дня Победы в кругу семьи.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66664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52860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4853D3-9D8C-4640-92EA-70015D9D65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640" y="694714"/>
            <a:ext cx="8260672" cy="1039427"/>
          </a:xfrm>
        </p:spPr>
        <p:txBody>
          <a:bodyPr>
            <a:normAutofit fontScale="90000"/>
          </a:bodyPr>
          <a:lstStyle/>
          <a:p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Информационный буклет </a:t>
            </a:r>
            <a:b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«Роль матери в духовно-нравственном воспитании ребёнка»</a:t>
            </a:r>
            <a:r>
              <a:rPr lang="ru-RU" sz="3600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1026" name="Picture 2" descr="https://sun9-41.userapi.com/impg/VhSHSlK8kqhar3iM9Vuu2ez24NBSO1-RYdWxIg/G_yPXWQon7g.jpg?size=960x1280&amp;quality=95&amp;sign=53adfe39aef549248fa2655ec4f85fc1&amp;type=album">
            <a:extLst>
              <a:ext uri="{FF2B5EF4-FFF2-40B4-BE49-F238E27FC236}">
                <a16:creationId xmlns:a16="http://schemas.microsoft.com/office/drawing/2014/main" id="{79268493-96D6-4523-B5B6-4BB4C7A4CD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730327"/>
            <a:ext cx="3579862" cy="477314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9070474-EBA5-416B-91D3-7F97BFB0F8A3}"/>
              </a:ext>
            </a:extLst>
          </p:cNvPr>
          <p:cNvSpPr txBox="1"/>
          <p:nvPr/>
        </p:nvSpPr>
        <p:spPr>
          <a:xfrm>
            <a:off x="4932040" y="3573016"/>
            <a:ext cx="3725264" cy="830997"/>
          </a:xfrm>
          <a:prstGeom prst="rect">
            <a:avLst/>
          </a:prstGeom>
          <a:noFill/>
          <a:ln w="317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Результат: у родителей сформированы представления о роли матери в духовно-нравственном воспитании ребёнка.</a:t>
            </a:r>
          </a:p>
        </p:txBody>
      </p:sp>
    </p:spTree>
    <p:extLst>
      <p:ext uri="{BB962C8B-B14F-4D97-AF65-F5344CB8AC3E}">
        <p14:creationId xmlns:p14="http://schemas.microsoft.com/office/powerpoint/2010/main" val="32934918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4853D3-9D8C-4640-92EA-70015D9D65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664" y="393988"/>
            <a:ext cx="8260672" cy="1039427"/>
          </a:xfrm>
        </p:spPr>
        <p:txBody>
          <a:bodyPr>
            <a:norm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«Новый Год в нашей семье»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070474-EBA5-416B-91D3-7F97BFB0F8A3}"/>
              </a:ext>
            </a:extLst>
          </p:cNvPr>
          <p:cNvSpPr txBox="1"/>
          <p:nvPr/>
        </p:nvSpPr>
        <p:spPr>
          <a:xfrm>
            <a:off x="4872660" y="5517232"/>
            <a:ext cx="3725264" cy="584775"/>
          </a:xfrm>
          <a:prstGeom prst="rect">
            <a:avLst/>
          </a:prstGeom>
          <a:noFill/>
          <a:ln w="317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Результат: выставка совместных работ «Новый Год в нашей семье».</a:t>
            </a:r>
          </a:p>
        </p:txBody>
      </p:sp>
      <p:pic>
        <p:nvPicPr>
          <p:cNvPr id="2050" name="Picture 2" descr="https://sun9-46.userapi.com/impg/X-UIJ5vZLfMp4hrYWjyl1acSzhNJ7cCYkCT2JQ/7PA4b1C-Owo.jpg?size=960x1280&amp;quality=95&amp;sign=6cdd0e66cda24fa590b9984d31f48ffd&amp;type=album">
            <a:extLst>
              <a:ext uri="{FF2B5EF4-FFF2-40B4-BE49-F238E27FC236}">
                <a16:creationId xmlns:a16="http://schemas.microsoft.com/office/drawing/2014/main" id="{10C35D5C-A6FF-4EA9-8D93-59ECA4410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71" y="1772816"/>
            <a:ext cx="3550470" cy="47339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sun9-77.userapi.com/impg/D8a7ZukZooyh-jVwtfiNb9a0IJcTwZ6sQJZP0Q/LZFhAvQAw1I.jpg?size=960x1280&amp;quality=95&amp;sign=0aa1d2fb4672f95c1469981809185ac0&amp;type=album">
            <a:extLst>
              <a:ext uri="{FF2B5EF4-FFF2-40B4-BE49-F238E27FC236}">
                <a16:creationId xmlns:a16="http://schemas.microsoft.com/office/drawing/2014/main" id="{F26F21B2-8EC0-4103-9C7E-500B6CDAEC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100"/>
          <a:stretch/>
        </p:blipFill>
        <p:spPr bwMode="auto">
          <a:xfrm>
            <a:off x="5076056" y="1740064"/>
            <a:ext cx="2808312" cy="29543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523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4853D3-9D8C-4640-92EA-70015D9D65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664" y="393988"/>
            <a:ext cx="8260672" cy="1039427"/>
          </a:xfrm>
        </p:spPr>
        <p:txBody>
          <a:bodyPr>
            <a:norm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«Отмечаем рождество»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070474-EBA5-416B-91D3-7F97BFB0F8A3}"/>
              </a:ext>
            </a:extLst>
          </p:cNvPr>
          <p:cNvSpPr txBox="1"/>
          <p:nvPr/>
        </p:nvSpPr>
        <p:spPr>
          <a:xfrm>
            <a:off x="3658845" y="5589240"/>
            <a:ext cx="4945603" cy="1077218"/>
          </a:xfrm>
          <a:prstGeom prst="rect">
            <a:avLst/>
          </a:prstGeom>
          <a:noFill/>
          <a:ln w="317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Результат: у родителей (законных представителей) сформированы представления о роли совместного  празднования православных праздников в духовно-нравственном воспитании ребёнка.</a:t>
            </a:r>
          </a:p>
        </p:txBody>
      </p:sp>
      <p:pic>
        <p:nvPicPr>
          <p:cNvPr id="3074" name="Picture 2" descr="https://sun9-25.userapi.com/impg/r_GQRldZrWGhabilc41aV6ZvUtCbR_7EcR8ueg/6LRL5Y8RabQ.jpg?size=960x1280&amp;quality=95&amp;sign=431e46bdaae2634765795565597ccd40&amp;type=album">
            <a:extLst>
              <a:ext uri="{FF2B5EF4-FFF2-40B4-BE49-F238E27FC236}">
                <a16:creationId xmlns:a16="http://schemas.microsoft.com/office/drawing/2014/main" id="{8AB93D35-BAF8-4B1A-BB2B-AC9D5ED0B8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020424"/>
            <a:ext cx="3061187" cy="408158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sun9-20.userapi.com/impg/ekDkOxs-PiQ_HwHSXQ1ejVUQjE923W3i3DIkew/HoqMLcCRhJk.jpg?size=960x1280&amp;quality=95&amp;sign=1eaa7230294c9bdf922af4dc9fa9760e&amp;type=album">
            <a:extLst>
              <a:ext uri="{FF2B5EF4-FFF2-40B4-BE49-F238E27FC236}">
                <a16:creationId xmlns:a16="http://schemas.microsoft.com/office/drawing/2014/main" id="{6469344B-9187-44C0-8783-5039B40334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845" y="1919144"/>
            <a:ext cx="2625756" cy="350100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sun9-63.userapi.com/impg/EE5rpKPK22KyEiYfOgpWbv2wOpmJ7wBzGYYNRA/NHUj3hdNLCY.jpg?size=960x1280&amp;quality=95&amp;sign=8d2dbeaf4f60f2773d1340798bb37989&amp;type=album">
            <a:extLst>
              <a:ext uri="{FF2B5EF4-FFF2-40B4-BE49-F238E27FC236}">
                <a16:creationId xmlns:a16="http://schemas.microsoft.com/office/drawing/2014/main" id="{02129153-FA7F-4F01-8A54-8583F37E42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919144"/>
            <a:ext cx="2484276" cy="33123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46498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4853D3-9D8C-4640-92EA-70015D9D65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664" y="393988"/>
            <a:ext cx="8260672" cy="1039427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Родительское собрание </a:t>
            </a:r>
            <a:b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«Духовно-нравственное воспитание дошкольника через развитие речи»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070474-EBA5-416B-91D3-7F97BFB0F8A3}"/>
              </a:ext>
            </a:extLst>
          </p:cNvPr>
          <p:cNvSpPr txBox="1"/>
          <p:nvPr/>
        </p:nvSpPr>
        <p:spPr>
          <a:xfrm>
            <a:off x="1572582" y="5984634"/>
            <a:ext cx="5856392" cy="584775"/>
          </a:xfrm>
          <a:prstGeom prst="rect">
            <a:avLst/>
          </a:prstGeom>
          <a:noFill/>
          <a:ln w="317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Результат: родители владеют игровыми методами речевого развития дошкольника в домашних условиях.</a:t>
            </a:r>
          </a:p>
        </p:txBody>
      </p:sp>
      <p:pic>
        <p:nvPicPr>
          <p:cNvPr id="4098" name="Picture 2" descr="https://sun9-69.userapi.com/impg/6lGRr3c_EyHMK_CWjYvQDOH27CMkzKAO2rh2og/lIFOufy7zn4.jpg?size=960x1280&amp;quality=95&amp;sign=4a36c96da1d09480f829bccd94111d20&amp;type=album">
            <a:extLst>
              <a:ext uri="{FF2B5EF4-FFF2-40B4-BE49-F238E27FC236}">
                <a16:creationId xmlns:a16="http://schemas.microsoft.com/office/drawing/2014/main" id="{C59513DF-32BE-484C-904C-6DC06B6556D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01" b="10101"/>
          <a:stretch/>
        </p:blipFill>
        <p:spPr bwMode="auto">
          <a:xfrm>
            <a:off x="2122942" y="1772816"/>
            <a:ext cx="4898116" cy="411436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64370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4853D3-9D8C-4640-92EA-70015D9D65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664" y="476672"/>
            <a:ext cx="8260672" cy="1039427"/>
          </a:xfrm>
        </p:spPr>
        <p:txBody>
          <a:bodyPr>
            <a:no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Информационный буклет 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«Роль отца в духовно-нравственном воспитании ребёнка»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8BBD1C3-771B-4DFC-9F51-D35FDDBB926B}"/>
              </a:ext>
            </a:extLst>
          </p:cNvPr>
          <p:cNvSpPr txBox="1"/>
          <p:nvPr/>
        </p:nvSpPr>
        <p:spPr>
          <a:xfrm>
            <a:off x="4932040" y="3573016"/>
            <a:ext cx="3725264" cy="830997"/>
          </a:xfrm>
          <a:prstGeom prst="rect">
            <a:avLst/>
          </a:prstGeom>
          <a:noFill/>
          <a:ln w="317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Результат: у родителей сформированы представления о роли отца в духовно-нравственном воспитании ребёнка.</a:t>
            </a:r>
          </a:p>
        </p:txBody>
      </p:sp>
      <p:pic>
        <p:nvPicPr>
          <p:cNvPr id="5122" name="Picture 2" descr="https://sun9-21.userapi.com/impg/qGw4qVX8rRTHB6I9TcuoQubcjlztsbboPZUTVA/21zXBKNVuP0.jpg?size=960x1280&amp;quality=95&amp;sign=a7c367a2d29e5757954207c98109848b&amp;type=album">
            <a:extLst>
              <a:ext uri="{FF2B5EF4-FFF2-40B4-BE49-F238E27FC236}">
                <a16:creationId xmlns:a16="http://schemas.microsoft.com/office/drawing/2014/main" id="{7F48D0A5-7C2C-475D-A929-154CE08C40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72816"/>
            <a:ext cx="3597864" cy="47971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01581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«отмечаем Масленицу»</a:t>
            </a:r>
          </a:p>
        </p:txBody>
      </p:sp>
      <p:pic>
        <p:nvPicPr>
          <p:cNvPr id="4" name="Picture 10" descr="https://sun9-57.userapi.com/s/v1/ig2/KlEfdPWqJFKUPwB14usf5sh9WHoYObXHccxh7c-ftbGlihzRa87PDw4kgtGPF5bnoRFDdm2J7BV749T5mLFR_JCj.jpg?size=810x1080&amp;quality=95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492" y="1832497"/>
            <a:ext cx="2910571" cy="3880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s://sun9-46.userapi.com/s/v1/ig2/pVkV5sTJZeW_fvW6weS48SLfarxQSPYuCWAr4dYLF9keMpgO4o4sFSYtAd5ggyiAkCmpFMeDa4InB5gWy_WfafuG.jpg?size=810x1080&amp;quality=95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9929" y="1494510"/>
            <a:ext cx="3007622" cy="4010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sun9-46.userapi.com/s/v1/ig2/kOoMY5vozJo-XeJ2P-Mi377RSFw-89Wxp63Z-D7teEhX-3fCIa4DTto4l9aIu_Iptm2UEymUxX9ln0GpUVY7cE9V.jpg?size=810x1080&amp;quality=95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44824"/>
            <a:ext cx="2800504" cy="3734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sun9-25.userapi.com/s/v1/ig2/rte3gJzATXAvY55xyEJttUmB-ciuWepqXSh4YdRQrgYb4b5TcaeWU9swMo6F6-3WwWwo8WqtKvmLzOOOthQs-6_3.jpg?size=810x1080&amp;quality=95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7922" y="1496903"/>
            <a:ext cx="3143878" cy="4191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C4F4DC-387A-49CC-92E5-F56B4F3CFC28}"/>
              </a:ext>
            </a:extLst>
          </p:cNvPr>
          <p:cNvSpPr txBox="1"/>
          <p:nvPr/>
        </p:nvSpPr>
        <p:spPr>
          <a:xfrm>
            <a:off x="1291574" y="5877272"/>
            <a:ext cx="6529779" cy="830997"/>
          </a:xfrm>
          <a:prstGeom prst="rect">
            <a:avLst/>
          </a:prstGeom>
          <a:noFill/>
          <a:ln w="317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Результат: у родителей (законных представителей) сформированы представления о роли совместного  празднования народных праздников в духовно-нравственном воспитании ребёнка.</a:t>
            </a:r>
          </a:p>
        </p:txBody>
      </p:sp>
    </p:spTree>
    <p:extLst>
      <p:ext uri="{BB962C8B-B14F-4D97-AF65-F5344CB8AC3E}">
        <p14:creationId xmlns:p14="http://schemas.microsoft.com/office/powerpoint/2010/main" val="638296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75F4EA-8027-4DC0-B954-F20A28D66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«Рисунок семьи»</a:t>
            </a:r>
          </a:p>
        </p:txBody>
      </p:sp>
      <p:pic>
        <p:nvPicPr>
          <p:cNvPr id="6146" name="Picture 2" descr="https://sun9-72.userapi.com/impg/uB1oAsFfLRgRO_d8dK4G51dpCMYdNCHqCfxaGQ/ejeldj39Wv8.jpg?size=960x1280&amp;quality=95&amp;sign=a9ebf6ac53087e2a43f0f7fbb1559d75&amp;type=album">
            <a:extLst>
              <a:ext uri="{FF2B5EF4-FFF2-40B4-BE49-F238E27FC236}">
                <a16:creationId xmlns:a16="http://schemas.microsoft.com/office/drawing/2014/main" id="{5DDEE8A0-87EE-46D9-A8C8-4B0FE4A5E4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16832"/>
            <a:ext cx="2985796" cy="3981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sun9-45.userapi.com/impg/rf5QapGrk0nkVnmSXTygAgIPyA0OBS1Xuo1CPA/Jzm8sZp8iB8.jpg?size=895x1280&amp;quality=95&amp;sign=adb8c789951f1a60ad865ec74cdb71e5&amp;type=album">
            <a:extLst>
              <a:ext uri="{FF2B5EF4-FFF2-40B4-BE49-F238E27FC236}">
                <a16:creationId xmlns:a16="http://schemas.microsoft.com/office/drawing/2014/main" id="{19D30B01-849D-461E-AEC2-0E8BC6E51F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6414" y="1914915"/>
            <a:ext cx="2783978" cy="3981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sun9-64.userapi.com/impg/Uzy6VFEk3omnVgUaDqavayvl8A6M1Z21-BmVZg/tr-OFMnhHac.jpg?size=1280x960&amp;quality=95&amp;sign=7f870f6620fbfcfe1ca0442a5ff10f7f&amp;type=album">
            <a:extLst>
              <a:ext uri="{FF2B5EF4-FFF2-40B4-BE49-F238E27FC236}">
                <a16:creationId xmlns:a16="http://schemas.microsoft.com/office/drawing/2014/main" id="{E5C08005-6E8D-4D97-8B37-22783A6E6ED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918" b="4844"/>
          <a:stretch/>
        </p:blipFill>
        <p:spPr bwMode="auto">
          <a:xfrm>
            <a:off x="480852" y="1772816"/>
            <a:ext cx="8151224" cy="4123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9C1F256-22AD-48CD-8747-0E5134C7DBB4}"/>
              </a:ext>
            </a:extLst>
          </p:cNvPr>
          <p:cNvSpPr txBox="1"/>
          <p:nvPr/>
        </p:nvSpPr>
        <p:spPr>
          <a:xfrm>
            <a:off x="1949915" y="6134013"/>
            <a:ext cx="5213098" cy="338554"/>
          </a:xfrm>
          <a:prstGeom prst="rect">
            <a:avLst/>
          </a:prstGeom>
          <a:noFill/>
          <a:ln w="317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Результат: выставка совместных работ «Рисунок семьи».</a:t>
            </a:r>
          </a:p>
        </p:txBody>
      </p:sp>
    </p:spTree>
    <p:extLst>
      <p:ext uri="{BB962C8B-B14F-4D97-AF65-F5344CB8AC3E}">
        <p14:creationId xmlns:p14="http://schemas.microsoft.com/office/powerpoint/2010/main" val="654162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60672" cy="1039427"/>
          </a:xfrm>
        </p:spPr>
        <p:txBody>
          <a:bodyPr>
            <a:norm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«Читаем вместе»</a:t>
            </a:r>
          </a:p>
        </p:txBody>
      </p:sp>
      <p:pic>
        <p:nvPicPr>
          <p:cNvPr id="7170" name="Picture 2" descr="https://sun9-78.userapi.com/impg/isVfM2BAVWHZ646mc67n-MT2RGVJnVFQX8y7OQ/KP6nRwDZbg4.jpg?size=1280x960&amp;quality=95&amp;sign=d4396c4a786df86f00eabf7aaf51a960&amp;type=album">
            <a:extLst>
              <a:ext uri="{FF2B5EF4-FFF2-40B4-BE49-F238E27FC236}">
                <a16:creationId xmlns:a16="http://schemas.microsoft.com/office/drawing/2014/main" id="{E5F3DE0A-FED6-48A0-9956-CB4D285E7E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00808"/>
            <a:ext cx="4416491" cy="33123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sun9-42.userapi.com/impg/X_2hb3T4g2K-oP1JvYtOjWYFRFwCp-zv_4Pp0w/-TTsxqnJe6w.jpg?size=1280x960&amp;quality=95&amp;sign=2eeb6916cdd35e309c5023d828b719e1&amp;type=album">
            <a:extLst>
              <a:ext uri="{FF2B5EF4-FFF2-40B4-BE49-F238E27FC236}">
                <a16:creationId xmlns:a16="http://schemas.microsoft.com/office/drawing/2014/main" id="{7620F291-D222-409C-939B-BF1C91412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293096"/>
            <a:ext cx="3096525" cy="232239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s://sun9-51.userapi.com/impg/ATZkMI8dDeueTxlTAEbTpEtf_eXZjZxfXCqo_Q/6VbmJDLppAw.jpg?size=720x1280&amp;quality=95&amp;sign=b99610dbce04ead25f1d54d7713094eb&amp;type=album">
            <a:extLst>
              <a:ext uri="{FF2B5EF4-FFF2-40B4-BE49-F238E27FC236}">
                <a16:creationId xmlns:a16="http://schemas.microsoft.com/office/drawing/2014/main" id="{EC1A0422-B609-488B-B3E1-1744157273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57" b="21265"/>
          <a:stretch/>
        </p:blipFill>
        <p:spPr bwMode="auto">
          <a:xfrm>
            <a:off x="5981085" y="1694398"/>
            <a:ext cx="2675123" cy="295232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E289C02-37BA-4CA2-A1F8-94D885A1FEB2}"/>
              </a:ext>
            </a:extLst>
          </p:cNvPr>
          <p:cNvSpPr txBox="1"/>
          <p:nvPr/>
        </p:nvSpPr>
        <p:spPr>
          <a:xfrm>
            <a:off x="519124" y="5589240"/>
            <a:ext cx="3764845" cy="584775"/>
          </a:xfrm>
          <a:prstGeom prst="rect">
            <a:avLst/>
          </a:prstGeom>
          <a:noFill/>
          <a:ln w="317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Результат: возрождение традиции семейного чтения.</a:t>
            </a:r>
          </a:p>
        </p:txBody>
      </p:sp>
    </p:spTree>
    <p:extLst>
      <p:ext uri="{BB962C8B-B14F-4D97-AF65-F5344CB8AC3E}">
        <p14:creationId xmlns:p14="http://schemas.microsoft.com/office/powerpoint/2010/main" val="19604295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2060848"/>
            <a:ext cx="8229600" cy="4104456"/>
          </a:xfrm>
        </p:spPr>
        <p:txBody>
          <a:bodyPr>
            <a:normAutofit fontScale="92500"/>
          </a:bodyPr>
          <a:lstStyle/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годовой задачи также планируется проведение следующих мероприятий с родителями (законными представителями):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Апрель – Семейные традиции «Отмечаем Пасху».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Май – Семейные традиции «День Победы». </a:t>
            </a:r>
          </a:p>
          <a:p>
            <a:pPr algn="ctr">
              <a:buFont typeface="Wingdings" panose="05000000000000000000" pitchFamily="2" charset="2"/>
              <a:buChar char="Ø"/>
            </a:pPr>
            <a:endParaRPr lang="ru-RU" sz="2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 algn="ctr">
              <a:buNone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«Из всех наук, которые человек может и должен знать, главнейшая есть наука о том, как жить, делая как можно меньше зла и как можно больше добра»</a:t>
            </a:r>
          </a:p>
          <a:p>
            <a:pPr marL="114300" indent="0" algn="r">
              <a:buNone/>
            </a:pPr>
            <a:r>
              <a:rPr lang="ru-RU" sz="2000" b="1" u="sng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Л. Н. Толстой 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545278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тека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152</TotalTime>
  <Words>402</Words>
  <Application>Microsoft Office PowerPoint</Application>
  <PresentationFormat>Экран (4:3)</PresentationFormat>
  <Paragraphs>59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Book Antiqua</vt:lpstr>
      <vt:lpstr>Century Gothic</vt:lpstr>
      <vt:lpstr>Times New Roman</vt:lpstr>
      <vt:lpstr>Wingdings</vt:lpstr>
      <vt:lpstr>Аптека</vt:lpstr>
      <vt:lpstr>Опыт работы по взаимодействию с родителями (законными представителями) по духовно-нравственному воспитанию и речевому развитию дошкольников</vt:lpstr>
      <vt:lpstr>Перечень мероприятий с родителями</vt:lpstr>
      <vt:lpstr>Информационный буклет  «Роль матери в духовно-нравственном воспитании ребёнка» </vt:lpstr>
      <vt:lpstr> «Новый Год в нашей семье»</vt:lpstr>
      <vt:lpstr> «Отмечаем рождество»</vt:lpstr>
      <vt:lpstr> Родительское собрание  «Духовно-нравственное воспитание дошкольника через развитие речи»</vt:lpstr>
      <vt:lpstr> Информационный буклет  «Роль отца в духовно-нравственном воспитании ребёнка»</vt:lpstr>
      <vt:lpstr>«отмечаем Масленицу»</vt:lpstr>
      <vt:lpstr> «Рисунок семьи»</vt:lpstr>
      <vt:lpstr>«Читаем вместе»</vt:lpstr>
      <vt:lpstr>заключение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Опыт работы по взаимодействию с родителями (законными представителями) по духовно-нравственному воспитанию детей старшего дошкольного возраста</dc:title>
  <dc:creator>Вероника</dc:creator>
  <cp:lastModifiedBy>Пользователь</cp:lastModifiedBy>
  <cp:revision>18</cp:revision>
  <dcterms:created xsi:type="dcterms:W3CDTF">2022-05-29T14:45:04Z</dcterms:created>
  <dcterms:modified xsi:type="dcterms:W3CDTF">2025-04-24T14:46:03Z</dcterms:modified>
</cp:coreProperties>
</file>