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9" r:id="rId5"/>
    <p:sldId id="258" r:id="rId6"/>
    <p:sldId id="260" r:id="rId7"/>
    <p:sldId id="261" r:id="rId8"/>
    <p:sldId id="265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6445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48764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4666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11247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09127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2100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153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9092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7269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444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201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72A84-EF62-45C0-BBD3-9821FD04247C}" type="datetimeFigureOut">
              <a:rPr lang="ru-RU" smtClean="0"/>
              <a:pPr/>
              <a:t>28.05.2019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81199-E68F-481C-9992-EAAEF972EA3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1445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microsoft.com/office/2007/relationships/media" Target="../media/media1.wav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1.wav"/><Relationship Id="rId3" Type="http://schemas.openxmlformats.org/officeDocument/2006/relationships/image" Target="../media/image10.jpeg"/><Relationship Id="rId7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9.png"/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12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hdphoto" Target="../media/hdphoto1.wdp"/><Relationship Id="rId11" Type="http://schemas.openxmlformats.org/officeDocument/2006/relationships/image" Target="../media/image17.png"/><Relationship Id="rId10" Type="http://schemas.microsoft.com/office/2007/relationships/media" Target="../media/media1.wav"/><Relationship Id="rId4" Type="http://schemas.openxmlformats.org/officeDocument/2006/relationships/image" Target="../media/image14.png"/><Relationship Id="rId9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13.jpe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microsoft.com/office/2007/relationships/media" Target="../media/media1.wav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1.wav"/><Relationship Id="rId3" Type="http://schemas.openxmlformats.org/officeDocument/2006/relationships/image" Target="../media/image13.jpeg"/><Relationship Id="rId7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23.jpeg"/><Relationship Id="rId5" Type="http://schemas.openxmlformats.org/officeDocument/2006/relationships/image" Target="../media/image21.jpeg"/><Relationship Id="rId4" Type="http://schemas.openxmlformats.org/officeDocument/2006/relationships/image" Target="../media/image22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27.png"/><Relationship Id="rId11" Type="http://schemas.openxmlformats.org/officeDocument/2006/relationships/image" Target="../media/image9.png"/><Relationship Id="rId5" Type="http://schemas.openxmlformats.org/officeDocument/2006/relationships/image" Target="../media/image26.png"/><Relationship Id="rId10" Type="http://schemas.microsoft.com/office/2007/relationships/media" Target="../media/media1.wav"/><Relationship Id="rId4" Type="http://schemas.openxmlformats.org/officeDocument/2006/relationships/image" Target="../media/image25.png"/><Relationship Id="rId9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9.png"/><Relationship Id="rId3" Type="http://schemas.openxmlformats.org/officeDocument/2006/relationships/image" Target="../media/image30.jpeg"/><Relationship Id="rId7" Type="http://schemas.openxmlformats.org/officeDocument/2006/relationships/image" Target="../media/image32.jpeg"/><Relationship Id="rId12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hdphoto" Target="../media/hdphoto1.wdp"/><Relationship Id="rId11" Type="http://schemas.openxmlformats.org/officeDocument/2006/relationships/image" Target="../media/image8.gif"/><Relationship Id="rId10" Type="http://schemas.microsoft.com/office/2007/relationships/hdphoto" Target="../media/hdphoto2.wdp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jpeg"/><Relationship Id="rId7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8.gif"/><Relationship Id="rId5" Type="http://schemas.openxmlformats.org/officeDocument/2006/relationships/image" Target="../media/image36.jpeg"/><Relationship Id="rId4" Type="http://schemas.openxmlformats.org/officeDocument/2006/relationships/image" Target="../media/image35.png"/><Relationship Id="rId9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media" Target="../media/media2.mp3"/><Relationship Id="rId3" Type="http://schemas.openxmlformats.org/officeDocument/2006/relationships/image" Target="../media/image2.jpeg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.mp3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52928" cy="1498178"/>
          </a:xfrm>
        </p:spPr>
        <p:txBody>
          <a:bodyPr>
            <a:normAutofit fontScale="90000"/>
          </a:bodyPr>
          <a:lstStyle/>
          <a:p>
            <a:r>
              <a:rPr lang="ru-RU" altLang="ru-RU" sz="24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/>
            </a:r>
            <a:br>
              <a:rPr lang="ru-RU" altLang="ru-RU" sz="2400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</a:br>
            <a:r>
              <a:rPr lang="ru-RU" altLang="ru-RU" sz="2400" b="1" kern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Муниципальное </a:t>
            </a:r>
            <a:r>
              <a:rPr lang="ru-RU" altLang="ru-RU" sz="2400" b="1" kern="0" dirty="0">
                <a:solidFill>
                  <a:srgbClr val="FF0000"/>
                </a:solidFill>
                <a:latin typeface="Times New Roman"/>
                <a:cs typeface="Times New Roman"/>
              </a:rPr>
              <a:t>бюджетное дошкольное образовательное учреждение</a:t>
            </a:r>
            <a:br>
              <a:rPr lang="ru-RU" altLang="ru-RU" sz="2400" b="1" kern="0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altLang="ru-RU" sz="2400" b="1" kern="0" dirty="0">
                <a:solidFill>
                  <a:srgbClr val="FF0000"/>
                </a:solidFill>
                <a:latin typeface="Times New Roman"/>
                <a:cs typeface="Times New Roman"/>
              </a:rPr>
              <a:t>«Детский сад комбинированного вида № 53»</a:t>
            </a:r>
            <a:br>
              <a:rPr lang="ru-RU" altLang="ru-RU" sz="2400" b="1" kern="0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altLang="ru-RU" sz="2400" b="1" kern="0" dirty="0">
                <a:solidFill>
                  <a:srgbClr val="FF0000"/>
                </a:solidFill>
                <a:latin typeface="Times New Roman"/>
                <a:cs typeface="Times New Roman"/>
              </a:rPr>
              <a:t>Асбестовского городского </a:t>
            </a:r>
            <a:r>
              <a:rPr lang="ru-RU" altLang="ru-RU" sz="2400" b="1" kern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округа</a:t>
            </a:r>
            <a:br>
              <a:rPr lang="ru-RU" altLang="ru-RU" sz="2400" b="1" kern="0" dirty="0" smtClean="0">
                <a:solidFill>
                  <a:srgbClr val="FF0000"/>
                </a:solidFill>
                <a:latin typeface="Times New Roman"/>
                <a:cs typeface="Times New Roman"/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060847"/>
            <a:ext cx="7931224" cy="3672409"/>
          </a:xfrm>
        </p:spPr>
        <p:txBody>
          <a:bodyPr/>
          <a:lstStyle/>
          <a:p>
            <a:pPr marL="0" lvl="0" indent="0" algn="ctr" eaLnBrk="0" fontAlgn="base" hangingPunct="0">
              <a:spcAft>
                <a:spcPct val="0"/>
              </a:spcAft>
              <a:buNone/>
            </a:pPr>
            <a:r>
              <a:rPr lang="ru-RU" altLang="ru-RU" b="1" kern="0" dirty="0">
                <a:solidFill>
                  <a:srgbClr val="0070C0"/>
                </a:solidFill>
                <a:latin typeface="Times New Roman"/>
                <a:cs typeface="Times New Roman"/>
              </a:rPr>
              <a:t>«Презентация-игра на закрепление знаний у детей дошкольного возраста </a:t>
            </a:r>
            <a:r>
              <a:rPr lang="ru-RU" altLang="ru-RU" b="1" kern="0" dirty="0" smtClean="0">
                <a:solidFill>
                  <a:srgbClr val="0070C0"/>
                </a:solidFill>
                <a:latin typeface="Times New Roman"/>
                <a:cs typeface="Times New Roman"/>
              </a:rPr>
              <a:t> правил дорожного движения»</a:t>
            </a:r>
            <a:endParaRPr lang="ru-RU" altLang="ru-RU" b="1" kern="0" dirty="0">
              <a:solidFill>
                <a:srgbClr val="0070C0"/>
              </a:solidFill>
              <a:latin typeface="Times New Roman"/>
              <a:cs typeface="Times New Roman"/>
            </a:endParaRPr>
          </a:p>
          <a:p>
            <a:pPr marL="0" lvl="0" indent="0" algn="r" eaLnBrk="0" fontAlgn="base" hangingPunct="0">
              <a:spcAft>
                <a:spcPct val="0"/>
              </a:spcAft>
              <a:buNone/>
            </a:pPr>
            <a:r>
              <a:rPr lang="ru-RU" altLang="ru-RU" i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автор: Костякова </a:t>
            </a:r>
          </a:p>
          <a:p>
            <a:pPr marL="0" lvl="0" indent="0" algn="r" eaLnBrk="0" fontAlgn="base" hangingPunct="0">
              <a:spcAft>
                <a:spcPct val="0"/>
              </a:spcAft>
              <a:buNone/>
            </a:pPr>
            <a:r>
              <a:rPr lang="ru-RU" altLang="ru-RU" i="1" kern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Марина Владимировна</a:t>
            </a:r>
          </a:p>
          <a:p>
            <a:pPr marL="0" lvl="0" indent="0" algn="ctr" eaLnBrk="0" fontAlgn="base" hangingPunct="0">
              <a:spcAft>
                <a:spcPct val="0"/>
              </a:spcAft>
              <a:buNone/>
            </a:pP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6309" y="3284984"/>
            <a:ext cx="4598309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693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42545" y="0"/>
            <a:ext cx="9292519" cy="68551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3110717"/>
            <a:ext cx="2865940" cy="37590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7" name="Выноска-облако 6"/>
          <p:cNvSpPr/>
          <p:nvPr/>
        </p:nvSpPr>
        <p:spPr>
          <a:xfrm>
            <a:off x="3916738" y="204664"/>
            <a:ext cx="4831726" cy="35843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/>
              </a:solidFill>
            </a:endParaRPr>
          </a:p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Привет, ребята!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 зовут Нолик!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наверное уже много знаете о правилах дорожного движения, сегодня я вам предлагаю поиграть и проверить свои знания.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5652120" y="4509121"/>
            <a:ext cx="2736304" cy="1764776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ИГРАТЬ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393589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8520" y="-98117"/>
            <a:ext cx="9274822" cy="6956117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6210" y="5791200"/>
            <a:ext cx="1066800" cy="1066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60648"/>
            <a:ext cx="2400267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Выноска-облако 9"/>
          <p:cNvSpPr/>
          <p:nvPr/>
        </p:nvSpPr>
        <p:spPr>
          <a:xfrm>
            <a:off x="2723795" y="116632"/>
            <a:ext cx="4032448" cy="2664296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cs typeface="Aharoni" panose="02010803020104030203" pitchFamily="2" charset="-79"/>
              </a:rPr>
              <a:t>Человек, у которого нет транспортного средства, но он находится на дороге.</a:t>
            </a:r>
            <a:endParaRPr lang="ru-RU" sz="2000" b="1" i="1" dirty="0">
              <a:solidFill>
                <a:srgbClr val="0070C0"/>
              </a:solidFill>
              <a:cs typeface="Aharoni" panose="02010803020104030203" pitchFamily="2" charset="-79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838" y="4356510"/>
            <a:ext cx="2955526" cy="2127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57838" y="4356509"/>
            <a:ext cx="2955525" cy="21279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5" y="2852936"/>
            <a:ext cx="3136392" cy="27363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4157" y="4553887"/>
            <a:ext cx="1740349" cy="1703466"/>
          </a:xfrm>
          <a:prstGeom prst="rect">
            <a:avLst/>
          </a:prstGeom>
        </p:spPr>
      </p:pic>
      <p:pic>
        <p:nvPicPr>
          <p:cNvPr id="18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6982939" y="5715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192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74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572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2952328" cy="32042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197534"/>
            <a:ext cx="4024122" cy="26604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2030" y="3294106"/>
            <a:ext cx="4331970" cy="28879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Блок-схема: процесс 7"/>
          <p:cNvSpPr/>
          <p:nvPr/>
        </p:nvSpPr>
        <p:spPr>
          <a:xfrm>
            <a:off x="4812030" y="3308969"/>
            <a:ext cx="4358248" cy="285825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437112"/>
            <a:ext cx="1742210" cy="1584176"/>
          </a:xfrm>
          <a:prstGeom prst="rect">
            <a:avLst/>
          </a:prstGeom>
        </p:spPr>
      </p:pic>
      <p:pic>
        <p:nvPicPr>
          <p:cNvPr id="10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395536" y="6021288"/>
            <a:ext cx="609600" cy="609600"/>
          </a:xfrm>
          <a:prstGeom prst="rect">
            <a:avLst/>
          </a:prstGeom>
        </p:spPr>
      </p:pic>
      <p:sp>
        <p:nvSpPr>
          <p:cNvPr id="12" name="Выноска-облако 11"/>
          <p:cNvSpPr/>
          <p:nvPr/>
        </p:nvSpPr>
        <p:spPr>
          <a:xfrm>
            <a:off x="3472934" y="332656"/>
            <a:ext cx="4126160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должен носить пешеход за городом в темное время суток?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8155248" y="5861027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126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72616" y="0"/>
            <a:ext cx="10116616" cy="7002016"/>
          </a:xfrm>
          <a:prstGeom prst="rect">
            <a:avLst/>
          </a:prstGeom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101584" y="59596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017" y="73197"/>
            <a:ext cx="2493785" cy="30220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Овальная выноска 6"/>
          <p:cNvSpPr/>
          <p:nvPr/>
        </p:nvSpPr>
        <p:spPr>
          <a:xfrm>
            <a:off x="2699792" y="73197"/>
            <a:ext cx="4824536" cy="249170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который регулирует дорожное движение.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017" y="3068960"/>
            <a:ext cx="3048006" cy="30480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372235"/>
            <a:ext cx="3383801" cy="31455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Овал 10"/>
          <p:cNvSpPr/>
          <p:nvPr/>
        </p:nvSpPr>
        <p:spPr>
          <a:xfrm>
            <a:off x="6257073" y="2429471"/>
            <a:ext cx="3037989" cy="30480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-68161" y="3056468"/>
            <a:ext cx="3168352" cy="3072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4647" y="839163"/>
            <a:ext cx="1400174" cy="1751862"/>
          </a:xfrm>
          <a:prstGeom prst="rect">
            <a:avLst/>
          </a:prstGeom>
        </p:spPr>
      </p:pic>
      <p:pic>
        <p:nvPicPr>
          <p:cNvPr id="14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3347864" y="4355483"/>
            <a:ext cx="1251134" cy="169934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3836" y="2931659"/>
            <a:ext cx="3528392" cy="32730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3" cstate="print"/>
          <a:stretch>
            <a:fillRect/>
          </a:stretch>
        </p:blipFill>
        <p:spPr>
          <a:xfrm>
            <a:off x="3342703" y="49081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53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548680"/>
            <a:ext cx="2232248" cy="26320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Овальная выноска 3"/>
          <p:cNvSpPr/>
          <p:nvPr/>
        </p:nvSpPr>
        <p:spPr>
          <a:xfrm>
            <a:off x="2627784" y="548680"/>
            <a:ext cx="4392488" cy="190879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Если регулировщик показывает такой сигнал, то </a:t>
            </a:r>
            <a:r>
              <a:rPr lang="ru-RU" b="1" dirty="0">
                <a:solidFill>
                  <a:schemeClr val="tx1"/>
                </a:solidFill>
              </a:rPr>
              <a:t>д</a:t>
            </a:r>
            <a:r>
              <a:rPr lang="ru-RU" b="1" dirty="0" smtClean="0">
                <a:solidFill>
                  <a:schemeClr val="tx1"/>
                </a:solidFill>
              </a:rPr>
              <a:t>вижение пешеходам запрещено!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2614565"/>
            <a:ext cx="2160241" cy="28299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24350"/>
            <a:ext cx="2857500" cy="2533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3886112"/>
            <a:ext cx="2569468" cy="287780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324350"/>
            <a:ext cx="2857500" cy="2533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6012160" y="3886112"/>
            <a:ext cx="2569468" cy="287780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9103" y="5503223"/>
            <a:ext cx="933450" cy="933450"/>
          </a:xfrm>
          <a:prstGeom prst="rect">
            <a:avLst/>
          </a:prstGeom>
        </p:spPr>
      </p:pic>
      <p:pic>
        <p:nvPicPr>
          <p:cNvPr id="11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955000" y="4825598"/>
            <a:ext cx="609600" cy="609600"/>
          </a:xfrm>
          <a:prstGeom prst="rect">
            <a:avLst/>
          </a:prstGeom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113983" y="581558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933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74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24544" y="-1"/>
            <a:ext cx="10225136" cy="821318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2236787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ьная выноска 2"/>
          <p:cNvSpPr/>
          <p:nvPr/>
        </p:nvSpPr>
        <p:spPr>
          <a:xfrm>
            <a:off x="2843808" y="548680"/>
            <a:ext cx="4968552" cy="199909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При таком сигнале, пешеходам разрешено проходить проезжую часть за спиной регулировщика.</a:t>
            </a:r>
          </a:p>
          <a:p>
            <a:pPr algn="ctr"/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3068960"/>
            <a:ext cx="2857500" cy="3200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454" y="3068960"/>
            <a:ext cx="4535996" cy="302399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Блок-схема: процесс 6"/>
          <p:cNvSpPr/>
          <p:nvPr/>
        </p:nvSpPr>
        <p:spPr>
          <a:xfrm>
            <a:off x="179512" y="3068960"/>
            <a:ext cx="4320480" cy="295232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0242" y="2547772"/>
            <a:ext cx="2159277" cy="2159277"/>
          </a:xfrm>
          <a:prstGeom prst="rect">
            <a:avLst/>
          </a:prstGeom>
        </p:spPr>
      </p:pic>
      <p:pic>
        <p:nvPicPr>
          <p:cNvPr id="10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3280242" y="5157192"/>
            <a:ext cx="609600" cy="609600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669688" y="70294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676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36088"/>
            <a:ext cx="9144000" cy="729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36787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5662" y="3933056"/>
            <a:ext cx="2651723" cy="2304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41451" y="2420888"/>
            <a:ext cx="2592288" cy="22526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6662" y="4365104"/>
            <a:ext cx="2000250" cy="1266825"/>
          </a:xfrm>
          <a:prstGeom prst="rect">
            <a:avLst/>
          </a:prstGeom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6051" y="2852936"/>
            <a:ext cx="200025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2411760" y="0"/>
            <a:ext cx="5328592" cy="166538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0000"/>
                </a:solidFill>
                <a:latin typeface="Arial Black"/>
              </a:rPr>
              <a:t>Водитель и пассажир транспортного средства, оборудованного ремнями безопасности, обязаны быть пристегнутыми:</a:t>
            </a:r>
            <a:endParaRPr lang="ru-RU" sz="1600" dirty="0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855661" y="3284984"/>
            <a:ext cx="2651723" cy="7566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Во всех случаях при движении транспортного средства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5041451" y="1665384"/>
            <a:ext cx="2592288" cy="68349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Только при движении по горным дорогам</a:t>
            </a: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5041451" y="2348881"/>
            <a:ext cx="2554885" cy="232461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4570474"/>
            <a:ext cx="2122909" cy="2122909"/>
          </a:xfrm>
          <a:prstGeom prst="rect">
            <a:avLst/>
          </a:prstGeom>
        </p:spPr>
      </p:pic>
      <p:pic>
        <p:nvPicPr>
          <p:cNvPr id="12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3890392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580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4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78887"/>
            <a:ext cx="9143999" cy="75900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686" b="94551" l="10000" r="90000">
                        <a14:foregroundMark x1="40192" y1="34776" x2="40192" y2="34776"/>
                        <a14:foregroundMark x1="50192" y1="91026" x2="45962" y2="99840"/>
                        <a14:foregroundMark x1="48269" y1="95513" x2="56923" y2="988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-366205"/>
            <a:ext cx="3180354" cy="38164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Прямоугольная выноска 6"/>
          <p:cNvSpPr/>
          <p:nvPr/>
        </p:nvSpPr>
        <p:spPr>
          <a:xfrm>
            <a:off x="3707904" y="246334"/>
            <a:ext cx="4176464" cy="151216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из этих дорожных знаков является запрещающим 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3530" y="4000748"/>
            <a:ext cx="2857500" cy="2857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1580" y="2535994"/>
            <a:ext cx="2929508" cy="29295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79111" l="17667" r="8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28600" y="3645024"/>
            <a:ext cx="5715000" cy="42862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0904" y="4685462"/>
            <a:ext cx="1690861" cy="1869554"/>
          </a:xfrm>
          <a:prstGeom prst="rect">
            <a:avLst/>
          </a:prstGeom>
        </p:spPr>
      </p:pic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2"/>
              </p:ext>
            </p:extLst>
          </p:nvPr>
        </p:nvPicPr>
        <p:blipFill>
          <a:blip r:embed="rId13" cstate="print"/>
          <a:stretch>
            <a:fillRect/>
          </a:stretch>
        </p:blipFill>
        <p:spPr>
          <a:xfrm>
            <a:off x="7396413" y="61257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468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74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2965" y="0"/>
            <a:ext cx="8982049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021" y="2922343"/>
            <a:ext cx="3340072" cy="400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3275856" y="2143125"/>
            <a:ext cx="5666663" cy="457349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Маша пытается </a:t>
            </a:r>
            <a:r>
              <a:rPr lang="ru-RU" sz="2000" b="1" dirty="0">
                <a:solidFill>
                  <a:srgbClr val="FF0000"/>
                </a:solidFill>
              </a:rPr>
              <a:t>проехать в </a:t>
            </a:r>
            <a:r>
              <a:rPr lang="ru-RU" sz="2000" b="1" dirty="0" smtClean="0">
                <a:solidFill>
                  <a:srgbClr val="FF0000"/>
                </a:solidFill>
              </a:rPr>
              <a:t>автобусе бесплатно</a:t>
            </a:r>
            <a:r>
              <a:rPr lang="ru-RU" b="1" dirty="0">
                <a:solidFill>
                  <a:srgbClr val="FF0000"/>
                </a:solidFill>
              </a:rPr>
              <a:t>.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Не </a:t>
            </a:r>
            <a:r>
              <a:rPr lang="ru-RU" sz="2000" b="1" dirty="0">
                <a:solidFill>
                  <a:srgbClr val="FF0000"/>
                </a:solidFill>
              </a:rPr>
              <a:t>держитесь за поручни</a:t>
            </a:r>
            <a:r>
              <a:rPr lang="ru-RU" sz="2000" b="1" dirty="0" smtClean="0">
                <a:solidFill>
                  <a:srgbClr val="FF0000"/>
                </a:solidFill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— Никогда </a:t>
            </a:r>
            <a:r>
              <a:rPr lang="ru-RU" sz="2000" b="1" dirty="0">
                <a:solidFill>
                  <a:srgbClr val="FF0000"/>
                </a:solidFill>
              </a:rPr>
              <a:t>и никому не уступай те место</a:t>
            </a:r>
            <a:r>
              <a:rPr lang="ru-RU" sz="20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>
                <a:solidFill>
                  <a:srgbClr val="FF0000"/>
                </a:solidFill>
              </a:rPr>
              <a:t>— Не готовьтесь заранее к </a:t>
            </a:r>
            <a:r>
              <a:rPr lang="ru-RU" sz="2000" b="1" dirty="0" smtClean="0">
                <a:solidFill>
                  <a:srgbClr val="FF0000"/>
                </a:solidFill>
              </a:rPr>
              <a:t>выходу.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Выпрыгивайте</a:t>
            </a:r>
            <a:r>
              <a:rPr lang="ru-RU" sz="2000" b="1" dirty="0">
                <a:solidFill>
                  <a:srgbClr val="FF0000"/>
                </a:solidFill>
              </a:rPr>
              <a:t>, не ожидая полной остановки транспорта.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— </a:t>
            </a:r>
            <a:r>
              <a:rPr lang="ru-RU" sz="2000" b="1" dirty="0">
                <a:solidFill>
                  <a:srgbClr val="FF0000"/>
                </a:solidFill>
              </a:rPr>
              <a:t>Разговаривайте громко, </a:t>
            </a:r>
            <a:r>
              <a:rPr lang="ru-RU" sz="2000" b="1" dirty="0" smtClean="0">
                <a:solidFill>
                  <a:srgbClr val="FF0000"/>
                </a:solidFill>
              </a:rPr>
              <a:t>смейтесь.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FF0000"/>
                </a:solidFill>
              </a:rPr>
              <a:t>Закройте </a:t>
            </a:r>
            <a:r>
              <a:rPr lang="ru-RU" sz="2000" b="1" dirty="0">
                <a:solidFill>
                  <a:srgbClr val="FF0000"/>
                </a:solidFill>
              </a:rPr>
              <a:t>уши и не слушайте водителя, когда он объявляет остановки. </a:t>
            </a:r>
            <a:r>
              <a:rPr lang="ru-RU" sz="2000" b="1" dirty="0" smtClean="0">
                <a:solidFill>
                  <a:srgbClr val="FF0000"/>
                </a:solidFill>
              </a:rPr>
              <a:t>—</a:t>
            </a:r>
            <a:endParaRPr lang="ru-RU" sz="2000" b="1" dirty="0">
              <a:solidFill>
                <a:srgbClr val="FF0000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007" y="0"/>
            <a:ext cx="2143125" cy="2143125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2483768" y="116632"/>
            <a:ext cx="4032448" cy="15121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Ребята, а теперь помогите Маше разобраться, исправьте ее ошибки.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119" y="5425324"/>
            <a:ext cx="933450" cy="933450"/>
          </a:xfrm>
          <a:prstGeom prst="rect">
            <a:avLst/>
          </a:prstGeom>
        </p:spPr>
      </p:pic>
      <p:pic>
        <p:nvPicPr>
          <p:cNvPr id="10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1800057" y="5757641"/>
            <a:ext cx="609600" cy="6096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5118" y="-531440"/>
            <a:ext cx="4762500" cy="47244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6584" y="2176303"/>
            <a:ext cx="476250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47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17" y="0"/>
            <a:ext cx="9024079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916832"/>
            <a:ext cx="3744416" cy="44932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Выноска-облако 4"/>
          <p:cNvSpPr/>
          <p:nvPr/>
        </p:nvSpPr>
        <p:spPr>
          <a:xfrm>
            <a:off x="3707904" y="260648"/>
            <a:ext cx="5184576" cy="26642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Ребята, вы молодцы, хорошо выполнили все мои задания!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Напоминаю вам, никогда не забывайте </a:t>
            </a:r>
            <a:r>
              <a:rPr lang="ru-RU" sz="2000" b="1" dirty="0" smtClean="0">
                <a:solidFill>
                  <a:srgbClr val="FF0000"/>
                </a:solidFill>
              </a:rPr>
              <a:t>ПРАВИЛА ДОРОЖНОГО ДВИЖЕНИЯ.!!!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692696"/>
            <a:ext cx="1428750" cy="1428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428243"/>
            <a:ext cx="1247775" cy="1428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40352" y="811758"/>
            <a:ext cx="952500" cy="11906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790302"/>
            <a:ext cx="1428750" cy="14287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64102" y="97383"/>
            <a:ext cx="1428750" cy="1428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44705" y="48992"/>
            <a:ext cx="1247775" cy="1428750"/>
          </a:xfrm>
          <a:prstGeom prst="rect">
            <a:avLst/>
          </a:prstGeom>
        </p:spPr>
      </p:pic>
      <p:pic>
        <p:nvPicPr>
          <p:cNvPr id="13" name="NY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918990" y="5373216"/>
            <a:ext cx="609600" cy="6096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4215" y="-99392"/>
            <a:ext cx="1428750" cy="14287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4224" y="104315"/>
            <a:ext cx="12477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1762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284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2160240"/>
          </a:xfrm>
        </p:spPr>
        <p:txBody>
          <a:bodyPr>
            <a:normAutofit/>
          </a:bodyPr>
          <a:lstStyle/>
          <a:p>
            <a:r>
              <a:rPr lang="ru-RU" b="1" dirty="0" smtClean="0"/>
              <a:t>СПАСИБО ЗА ВНИМАНИЕ!!!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53382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231</Words>
  <Application>Microsoft Office PowerPoint</Application>
  <PresentationFormat>Экран (4:3)</PresentationFormat>
  <Paragraphs>31</Paragraphs>
  <Slides>12</Slides>
  <Notes>0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Муниципальное бюджетное дошкольное образовательное учреждение «Детский сад комбинированного вида № 53» Асбестовского городского округа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</dc:creator>
  <cp:lastModifiedBy>home</cp:lastModifiedBy>
  <cp:revision>30</cp:revision>
  <dcterms:created xsi:type="dcterms:W3CDTF">2015-06-30T17:56:27Z</dcterms:created>
  <dcterms:modified xsi:type="dcterms:W3CDTF">2019-05-28T18:23:25Z</dcterms:modified>
</cp:coreProperties>
</file>