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62" r:id="rId4"/>
    <p:sldId id="263" r:id="rId5"/>
    <p:sldId id="265" r:id="rId6"/>
    <p:sldId id="264" r:id="rId7"/>
    <p:sldId id="266" r:id="rId8"/>
    <p:sldId id="267" r:id="rId9"/>
    <p:sldId id="268" r:id="rId10"/>
    <p:sldId id="269" r:id="rId11"/>
    <p:sldId id="271" r:id="rId12"/>
    <p:sldId id="277" r:id="rId13"/>
    <p:sldId id="273" r:id="rId14"/>
    <p:sldId id="272" r:id="rId15"/>
    <p:sldId id="274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EC06EC0-C173-44AF-86E6-11FBB63B2917}">
          <p14:sldIdLst>
            <p14:sldId id="278"/>
            <p14:sldId id="257"/>
            <p14:sldId id="262"/>
            <p14:sldId id="263"/>
            <p14:sldId id="265"/>
            <p14:sldId id="264"/>
            <p14:sldId id="266"/>
            <p14:sldId id="267"/>
            <p14:sldId id="268"/>
            <p14:sldId id="269"/>
            <p14:sldId id="271"/>
            <p14:sldId id="277"/>
            <p14:sldId id="273"/>
            <p14:sldId id="272"/>
            <p14:sldId id="274"/>
            <p14:sldId id="279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64A8"/>
    <a:srgbClr val="0396CF"/>
    <a:srgbClr val="B78242"/>
    <a:srgbClr val="0024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1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-60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2D028CD-723E-4FF3-8985-F1CBA4C017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75DC28-536E-4F00-BB1B-AA2C43514D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8790927F-EB72-4943-A4F1-25FF5E53C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60CD705-FD9C-431A-9936-FD52D62DC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D3D5ED-6FF7-49D3-857A-F34862263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2F6BBED-EC30-4DEC-B12A-71F8041B0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837AFA3-985A-4D89-B5E5-07423B21B156}"/>
              </a:ext>
            </a:extLst>
          </p:cNvPr>
          <p:cNvSpPr/>
          <p:nvPr userDrawn="1"/>
        </p:nvSpPr>
        <p:spPr>
          <a:xfrm>
            <a:off x="1910773" y="1820718"/>
            <a:ext cx="8370454" cy="3216564"/>
          </a:xfrm>
          <a:prstGeom prst="rect">
            <a:avLst/>
          </a:prstGeom>
          <a:solidFill>
            <a:schemeClr val="bg1">
              <a:alpha val="96000"/>
            </a:schemeClr>
          </a:solidFill>
          <a:ln w="793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96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489161-3B05-4A63-B015-C9159E087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1632D32-9C39-4577-A70A-971695C7A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7EDC5CB-F1E9-43FD-B278-5ED6DC004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D0491ED-3DD7-4AB0-898A-9E39949FA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8704D1F-BB6E-4ECB-984F-0B07B43F5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1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12ED4D-3602-44B7-887E-3F033774C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BEF80791-2211-4C64-8674-818FA01B2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AFC1121-B8F8-45EC-9FCF-5DB5FF3AA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E08141A-8FFF-4ADF-A599-5DCEA9C52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C793BEE-E39A-49C4-BD16-AC3E40E9A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408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826609-C50A-42E7-AA76-D1DDDA82E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0AF0E6E-0167-41B8-98DA-3145909C19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8230466-33FE-4205-B98B-F249A668EE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7B33167-6E5B-4EB2-A670-21D8C0A6A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EED4446-AACE-43CB-AE88-3266FCF76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AA3AB0-060C-4B5F-AF5F-A35AF65E2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398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2DAD50-0A51-4A5B-8346-98C9F5239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2536379-36FA-4ED6-8436-43B77699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B4CAC2B-1C42-4E50-AE4A-6CE7D78725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B3345D9-B562-4DD6-A5AC-3E95C67B83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F63D96D-BE71-493B-93E5-20B2AFFE84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59725A01-0D60-45AD-9474-A04E71BDF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7048F86C-E6EB-4195-A5A5-652ACC3CD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C667313F-CEAF-46B1-BD19-78334930F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191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6754A31-04C2-48CF-869A-A8D776B98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2667DCA-DDC1-4CF2-8F6C-40644C212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38A0D09-1078-4D8A-AD01-0E64847B4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E5D6BFF-14BB-46ED-A926-FDA9D0AB9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746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CF65F2C-C71B-4806-8638-3C43E157D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15DA252C-EF0B-47D1-A134-2402424CF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E261A48-B0DC-456D-982D-1F1975B47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011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63B6B1-1B52-4B2A-AB6C-6580AEBB9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8E2B1AC-2409-4E4B-9A81-6B62B1AC9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B9AB3F3E-D49B-46CC-91CB-EE7F0D88C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99C7621-3D68-4D68-B936-8F44D31F4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36ADFF0-8117-43D9-84B8-D9F75A2DD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6787D3A-5B9A-4D8B-A793-49A99DB9A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881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9379DB-8F02-46BE-82BF-AB0BC3C38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6E6A392-4CF8-4FDF-9993-46F3768175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19049F2-EBA3-4B2A-AC39-0D58FD478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C12D426-38AB-4CD6-AAE5-F0641371F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87F651B-1A5B-41B3-B2BA-9B29235FE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F17C398-CB9E-4D4C-83F3-B64F633F9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08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87F3CAA-8E71-4BD2-93FB-005705F93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9F4E425-7FB2-4408-87B2-4440E07B6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68D655E-BA42-43E7-A63C-445269931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4A2F260-AFE6-497B-BF69-1B8C4F49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4847C45-2484-4D89-A819-B64A40BAD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897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B08B826-827C-42EB-96F9-2DA0CB505F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69E56F4-C4E6-4A9E-A878-C0147243A9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0D2CAA4-6012-4EBC-B909-C525D7AF8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790025A-836F-428F-8319-DD9DA4520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2DFD92-E633-4414-8C31-CE6A0E194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778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66581C7-E1D4-46AF-BC80-9ED9123B0D6D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057ECA-4739-4B21-9FED-F50D3952B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51F9089-F8CD-4D91-AE28-EB32C5848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F2B523F-8D37-4C1D-9BE5-325F5BBA6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C5E52-305B-40B5-B0C8-2E701E7EDB1F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33664F2-8598-4F2F-854A-42AD3B409D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F951EE7-4DEB-4E51-9C82-3A8A03549C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3EFF8-34B1-4727-9724-E780F97AFFD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7C78A52F-9064-490D-9C2F-4EBA4260242A}"/>
              </a:ext>
            </a:extLst>
          </p:cNvPr>
          <p:cNvSpPr/>
          <p:nvPr userDrawn="1"/>
        </p:nvSpPr>
        <p:spPr>
          <a:xfrm>
            <a:off x="240145" y="212436"/>
            <a:ext cx="11711709" cy="6433128"/>
          </a:xfrm>
          <a:prstGeom prst="rect">
            <a:avLst/>
          </a:prstGeom>
          <a:solidFill>
            <a:schemeClr val="bg1">
              <a:alpha val="96000"/>
            </a:schemeClr>
          </a:solidFill>
          <a:ln w="793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475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6CF5CC-56AD-4A6D-B543-722F59A469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6583" y="2667869"/>
            <a:ext cx="9144000" cy="861235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002448"/>
                </a:solidFill>
                <a:latin typeface="Arial Rounded MT Bold" panose="020F0704030504030204" pitchFamily="34" charset="0"/>
              </a:rPr>
              <a:t>«</a:t>
            </a:r>
            <a:r>
              <a:rPr lang="ru-RU" sz="5400" dirty="0" err="1" smtClean="0">
                <a:solidFill>
                  <a:srgbClr val="002448"/>
                </a:solidFill>
                <a:latin typeface="Arial Rounded MT Bold" panose="020F0704030504030204" pitchFamily="34" charset="0"/>
              </a:rPr>
              <a:t>Брендинг</a:t>
            </a:r>
            <a:r>
              <a:rPr lang="ru-RU" sz="5400" dirty="0" smtClean="0">
                <a:solidFill>
                  <a:srgbClr val="002448"/>
                </a:solidFill>
                <a:latin typeface="Arial Rounded MT Bold" panose="020F0704030504030204" pitchFamily="34" charset="0"/>
              </a:rPr>
              <a:t>»</a:t>
            </a:r>
            <a:endParaRPr lang="ru-RU" sz="5400" dirty="0">
              <a:solidFill>
                <a:srgbClr val="002448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61147AC-BC7D-4302-8B61-562A2B1CA5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0241" y="3869891"/>
            <a:ext cx="8523316" cy="1655762"/>
          </a:xfrm>
        </p:spPr>
        <p:txBody>
          <a:bodyPr/>
          <a:lstStyle/>
          <a:p>
            <a:r>
              <a:rPr lang="ru-RU" dirty="0" smtClean="0">
                <a:solidFill>
                  <a:srgbClr val="B78242"/>
                </a:solidFill>
              </a:rPr>
              <a:t>Педагог дополнительного образования студии профессионального самоопределения «</a:t>
            </a:r>
            <a:r>
              <a:rPr lang="en-US" dirty="0" smtClean="0">
                <a:solidFill>
                  <a:srgbClr val="B78242"/>
                </a:solidFill>
              </a:rPr>
              <a:t>Next</a:t>
            </a:r>
            <a:r>
              <a:rPr lang="ru-RU" dirty="0" smtClean="0">
                <a:solidFill>
                  <a:srgbClr val="B78242"/>
                </a:solidFill>
              </a:rPr>
              <a:t>-дизайн»</a:t>
            </a:r>
          </a:p>
          <a:p>
            <a:r>
              <a:rPr lang="ru-RU" b="1" dirty="0" smtClean="0">
                <a:solidFill>
                  <a:srgbClr val="B78242"/>
                </a:solidFill>
              </a:rPr>
              <a:t>Чернова </a:t>
            </a:r>
            <a:r>
              <a:rPr lang="ru-RU" b="1" dirty="0">
                <a:solidFill>
                  <a:srgbClr val="B78242"/>
                </a:solidFill>
              </a:rPr>
              <a:t>А</a:t>
            </a:r>
            <a:r>
              <a:rPr lang="ru-RU" b="1" dirty="0" smtClean="0">
                <a:solidFill>
                  <a:srgbClr val="B78242"/>
                </a:solidFill>
              </a:rPr>
              <a:t>лина Артемовна</a:t>
            </a:r>
            <a:endParaRPr lang="ru-RU" b="1" dirty="0">
              <a:solidFill>
                <a:srgbClr val="B7824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47207" y="1803863"/>
            <a:ext cx="7996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Муниципальное бюджетное учреждение дополнительного образования города Новосибирска «Дом детского творчества им. А. И. Ефремова»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04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894764" cy="1325563"/>
          </a:xfrm>
        </p:spPr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Бренд: понятие и цель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5298195" cy="4351338"/>
          </a:xfrm>
        </p:spPr>
        <p:txBody>
          <a:bodyPr/>
          <a:lstStyle/>
          <a:p>
            <a:r>
              <a:rPr lang="ru-RU" dirty="0">
                <a:latin typeface="+mj-lt"/>
              </a:rPr>
              <a:t>С</a:t>
            </a:r>
            <a:r>
              <a:rPr lang="ru-RU" dirty="0" smtClean="0">
                <a:latin typeface="+mj-lt"/>
              </a:rPr>
              <a:t>лово </a:t>
            </a:r>
            <a:r>
              <a:rPr lang="ru-RU" dirty="0">
                <a:latin typeface="+mj-lt"/>
              </a:rPr>
              <a:t>«бренд»  (</a:t>
            </a:r>
            <a:r>
              <a:rPr lang="ru-RU" dirty="0" err="1">
                <a:latin typeface="+mj-lt"/>
              </a:rPr>
              <a:t>brand</a:t>
            </a:r>
            <a:r>
              <a:rPr lang="ru-RU" dirty="0">
                <a:latin typeface="+mj-lt"/>
              </a:rPr>
              <a:t>) обозначает имя, знак или символ, которые идентифицируют продукцию и услуги </a:t>
            </a:r>
            <a:r>
              <a:rPr lang="ru-RU" dirty="0" smtClean="0">
                <a:latin typeface="+mj-lt"/>
              </a:rPr>
              <a:t>продавца</a:t>
            </a:r>
          </a:p>
          <a:p>
            <a:r>
              <a:rPr lang="ru-RU" dirty="0">
                <a:latin typeface="+mj-lt"/>
              </a:rPr>
              <a:t>Цель </a:t>
            </a:r>
            <a:r>
              <a:rPr lang="ru-RU" dirty="0" err="1">
                <a:latin typeface="+mj-lt"/>
              </a:rPr>
              <a:t>брендинга</a:t>
            </a:r>
            <a:r>
              <a:rPr lang="ru-RU" dirty="0">
                <a:latin typeface="+mj-lt"/>
              </a:rPr>
              <a:t> – создание четкого образа бренда и четкое формирование направления коммуникаций</a:t>
            </a:r>
          </a:p>
        </p:txBody>
      </p:sp>
      <p:pic>
        <p:nvPicPr>
          <p:cNvPr id="1028" name="Picture 4" descr="https://www.andysowards.com/blog/assets/How-To-Create-Your-Own-Successful-Brand-1-min-scaled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2431" y="1825625"/>
            <a:ext cx="5051150" cy="336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94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Этапы </a:t>
            </a:r>
            <a:r>
              <a:rPr lang="ru-RU" b="1" dirty="0" err="1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брендинга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5740400" cy="4351338"/>
          </a:xfrm>
        </p:spPr>
        <p:txBody>
          <a:bodyPr/>
          <a:lstStyle/>
          <a:p>
            <a:r>
              <a:rPr lang="ru-RU" dirty="0">
                <a:latin typeface="+mj-lt"/>
              </a:rPr>
              <a:t>анализ рыночной ситуации, целевой </a:t>
            </a:r>
            <a:r>
              <a:rPr lang="ru-RU" dirty="0" smtClean="0">
                <a:latin typeface="+mj-lt"/>
              </a:rPr>
              <a:t>аудитории</a:t>
            </a:r>
          </a:p>
          <a:p>
            <a:r>
              <a:rPr lang="ru-RU" dirty="0">
                <a:latin typeface="+mj-lt"/>
              </a:rPr>
              <a:t>п</a:t>
            </a:r>
            <a:r>
              <a:rPr lang="ru-RU" dirty="0" smtClean="0">
                <a:latin typeface="+mj-lt"/>
              </a:rPr>
              <a:t>ланирование</a:t>
            </a:r>
          </a:p>
          <a:p>
            <a:r>
              <a:rPr lang="ru-RU" dirty="0">
                <a:latin typeface="+mj-lt"/>
              </a:rPr>
              <a:t> строительство бренда </a:t>
            </a:r>
            <a:endParaRPr lang="ru-RU" dirty="0" smtClean="0">
              <a:latin typeface="+mj-lt"/>
            </a:endParaRPr>
          </a:p>
          <a:p>
            <a:r>
              <a:rPr lang="ru-RU" dirty="0">
                <a:latin typeface="+mj-lt"/>
              </a:rPr>
              <a:t>продвижение бренда </a:t>
            </a:r>
            <a:endParaRPr lang="ru-RU" dirty="0" smtClean="0">
              <a:latin typeface="+mj-lt"/>
            </a:endParaRPr>
          </a:p>
          <a:p>
            <a:r>
              <a:rPr lang="ru-RU" dirty="0">
                <a:latin typeface="+mj-lt"/>
              </a:rPr>
              <a:t>мониторинг бренда и оценка эффективности действий</a:t>
            </a:r>
          </a:p>
        </p:txBody>
      </p:sp>
      <p:pic>
        <p:nvPicPr>
          <p:cNvPr id="2054" name="Picture 6" descr="https://hr-portal.ru/files/mini/0_xjqlel-euuwueljx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600" y="2021681"/>
            <a:ext cx="4607323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Создание комплекта документов </a:t>
            </a:r>
            <a:r>
              <a:rPr lang="ru-RU" sz="3600" b="1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бренда</a:t>
            </a:r>
            <a:endParaRPr lang="ru-RU" sz="3600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43125"/>
            <a:ext cx="3962400" cy="4351338"/>
          </a:xfrm>
        </p:spPr>
        <p:txBody>
          <a:bodyPr/>
          <a:lstStyle/>
          <a:p>
            <a:r>
              <a:rPr lang="ru-RU" b="1" dirty="0" err="1" smtClean="0">
                <a:latin typeface="+mj-lt"/>
              </a:rPr>
              <a:t>Брендбук</a:t>
            </a:r>
            <a:r>
              <a:rPr lang="ru-RU" dirty="0" smtClean="0">
                <a:latin typeface="+mj-lt"/>
              </a:rPr>
              <a:t> - это </a:t>
            </a:r>
            <a:r>
              <a:rPr lang="ru-RU" dirty="0">
                <a:latin typeface="+mj-lt"/>
              </a:rPr>
              <a:t>описание основных элементов идентичности и атрибутов бренда (суть, позиция, миссия, философия, ценности, индивидуальность).</a:t>
            </a:r>
          </a:p>
        </p:txBody>
      </p:sp>
      <p:pic>
        <p:nvPicPr>
          <p:cNvPr id="3074" name="Picture 2" descr="https://pro2-bar-s3-cdn-cf3.myportfolio.com/11071877-9e4d-488e-9e23-02d95f4f6ef0/43aae717-2aa6-4ed1-b0ac-b6abc6be21ad_rw_1920.png?h=6bafdb8cf11d38488f74e859069cb67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300" y="1825625"/>
            <a:ext cx="6032500" cy="3817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82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Создание комплекта документов </a:t>
            </a:r>
            <a:r>
              <a:rPr lang="ru-RU" sz="3600" b="1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бренда</a:t>
            </a:r>
            <a:endParaRPr lang="ru-RU" sz="3600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3962400" cy="4351338"/>
          </a:xfrm>
        </p:spPr>
        <p:txBody>
          <a:bodyPr>
            <a:normAutofit lnSpcReduction="10000"/>
          </a:bodyPr>
          <a:lstStyle/>
          <a:p>
            <a:r>
              <a:rPr lang="ru-RU" b="1" dirty="0" err="1">
                <a:latin typeface="+mj-lt"/>
              </a:rPr>
              <a:t>Гайдлайн</a:t>
            </a:r>
            <a:r>
              <a:rPr lang="ru-RU" dirty="0">
                <a:latin typeface="+mj-lt"/>
              </a:rPr>
              <a:t> (паспорт стандартов или </a:t>
            </a:r>
            <a:r>
              <a:rPr lang="ru-RU" dirty="0" err="1">
                <a:latin typeface="+mj-lt"/>
              </a:rPr>
              <a:t>логобук</a:t>
            </a:r>
            <a:r>
              <a:rPr lang="ru-RU" dirty="0">
                <a:latin typeface="+mj-lt"/>
              </a:rPr>
              <a:t>) – это руководство, которое описывает основные принципы грамотного применения визуальных идентификаторов бренда на различных носителях в различных коммуникациях. </a:t>
            </a:r>
          </a:p>
        </p:txBody>
      </p:sp>
      <p:pic>
        <p:nvPicPr>
          <p:cNvPr id="5122" name="Picture 2" descr="https://apollo-8.ru/wp-content/uploads/2019/07/image051-1024x6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921" y="1800225"/>
            <a:ext cx="5814554" cy="387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7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Гайдлайн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latin typeface="+mj-lt"/>
              </a:rPr>
              <a:t>Как правило, </a:t>
            </a:r>
            <a:r>
              <a:rPr lang="ru-RU" dirty="0" err="1">
                <a:latin typeface="+mj-lt"/>
              </a:rPr>
              <a:t>гайдлайн</a:t>
            </a:r>
            <a:r>
              <a:rPr lang="ru-RU" dirty="0">
                <a:latin typeface="+mj-lt"/>
              </a:rPr>
              <a:t> включает  в себя свод правил, описывающих корректное и недопустимое применение констант бренда: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фирменного знака,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логотипа и блока,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схем построения фирменного знака и логотипа,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фирменных цветов и шрифтов,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расположения фирменного блока,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знака </a:t>
            </a:r>
            <a:r>
              <a:rPr lang="ru-RU" dirty="0" smtClean="0">
                <a:latin typeface="+mj-lt"/>
              </a:rPr>
              <a:t>на </a:t>
            </a:r>
            <a:r>
              <a:rPr lang="ru-RU" dirty="0">
                <a:latin typeface="+mj-lt"/>
              </a:rPr>
              <a:t>деловой документации и рекламных носителях,</a:t>
            </a:r>
          </a:p>
          <a:p>
            <a:pPr marL="0" indent="0">
              <a:buNone/>
            </a:pPr>
            <a:r>
              <a:rPr lang="ru-RU" dirty="0" smtClean="0">
                <a:latin typeface="+mj-lt"/>
              </a:rPr>
              <a:t>	– </a:t>
            </a:r>
            <a:r>
              <a:rPr lang="ru-RU" dirty="0">
                <a:latin typeface="+mj-lt"/>
              </a:rPr>
              <a:t>и т.д.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516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76CF5CC-56AD-4A6D-B543-722F59A469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56470"/>
            <a:ext cx="9144000" cy="2387600"/>
          </a:xfrm>
        </p:spPr>
        <p:txBody>
          <a:bodyPr/>
          <a:lstStyle/>
          <a:p>
            <a:r>
              <a:rPr lang="ru-RU" dirty="0" smtClean="0">
                <a:solidFill>
                  <a:srgbClr val="002448"/>
                </a:solidFill>
                <a:latin typeface="Arial Rounded MT Bold" panose="020F0704030504030204" pitchFamily="34" charset="0"/>
              </a:rPr>
              <a:t>Дизайн процесс</a:t>
            </a:r>
            <a:endParaRPr lang="ru-RU" dirty="0">
              <a:solidFill>
                <a:srgbClr val="002448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B61147AC-BC7D-4302-8B61-562A2B1CA5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36145"/>
            <a:ext cx="9144000" cy="1655762"/>
          </a:xfrm>
        </p:spPr>
        <p:txBody>
          <a:bodyPr/>
          <a:lstStyle/>
          <a:p>
            <a:r>
              <a:rPr lang="ru-RU" dirty="0" smtClean="0">
                <a:solidFill>
                  <a:srgbClr val="B78242"/>
                </a:solidFill>
              </a:rPr>
              <a:t>Теория</a:t>
            </a:r>
            <a:endParaRPr lang="ru-RU" dirty="0">
              <a:solidFill>
                <a:srgbClr val="B782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63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5 шагов дизайн-процесса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017" y="2057400"/>
            <a:ext cx="9235966" cy="349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17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Методы визуализации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r>
              <a:rPr lang="ru-RU" dirty="0" smtClean="0">
                <a:latin typeface="+mj-lt"/>
              </a:rPr>
              <a:t>Списки</a:t>
            </a:r>
          </a:p>
          <a:p>
            <a:r>
              <a:rPr lang="ru-RU" dirty="0" smtClean="0">
                <a:latin typeface="+mj-lt"/>
              </a:rPr>
              <a:t>Эскизы</a:t>
            </a:r>
          </a:p>
          <a:p>
            <a:r>
              <a:rPr lang="ru-RU" dirty="0">
                <a:latin typeface="+mj-lt"/>
              </a:rPr>
              <a:t>М</a:t>
            </a:r>
            <a:r>
              <a:rPr lang="ru-RU" dirty="0" smtClean="0">
                <a:latin typeface="+mj-lt"/>
              </a:rPr>
              <a:t>ентальные карты</a:t>
            </a:r>
          </a:p>
          <a:p>
            <a:r>
              <a:rPr lang="ru-RU" dirty="0" smtClean="0">
                <a:latin typeface="+mj-lt"/>
              </a:rPr>
              <a:t>Ассоциации</a:t>
            </a:r>
          </a:p>
          <a:p>
            <a:r>
              <a:rPr lang="ru-RU" dirty="0">
                <a:latin typeface="+mj-lt"/>
              </a:rPr>
              <a:t>М</a:t>
            </a:r>
            <a:r>
              <a:rPr lang="ru-RU" dirty="0" smtClean="0">
                <a:latin typeface="+mj-lt"/>
              </a:rPr>
              <a:t>озговой штурм</a:t>
            </a:r>
          </a:p>
          <a:p>
            <a:r>
              <a:rPr lang="ru-RU" dirty="0" smtClean="0">
                <a:latin typeface="+mj-lt"/>
              </a:rPr>
              <a:t>Искусство составления коллажей</a:t>
            </a:r>
            <a:endParaRPr lang="ru-RU" dirty="0">
              <a:latin typeface="+mj-lt"/>
            </a:endParaRPr>
          </a:p>
        </p:txBody>
      </p:sp>
      <p:pic>
        <p:nvPicPr>
          <p:cNvPr id="6150" name="Picture 6" descr="https://static.wikia.nocookie.net/e5ebb208-231e-4891-8927-8de474ce43f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754" y="1825625"/>
            <a:ext cx="4969753" cy="382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39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Доска настроения (</a:t>
            </a:r>
            <a:r>
              <a:rPr lang="en-US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mood board)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9892" y="1690688"/>
            <a:ext cx="594819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 smtClean="0">
                <a:latin typeface="+mj-lt"/>
              </a:rPr>
              <a:t>Pinterest</a:t>
            </a:r>
            <a:r>
              <a:rPr lang="ru-RU" sz="2000" dirty="0" smtClean="0">
                <a:latin typeface="+mj-lt"/>
              </a:rPr>
              <a:t> </a:t>
            </a:r>
          </a:p>
          <a:p>
            <a:pPr marL="0" indent="0">
              <a:buNone/>
            </a:pPr>
            <a:r>
              <a:rPr lang="ru-RU" sz="2000" dirty="0" err="1" smtClean="0">
                <a:latin typeface="+mj-lt"/>
              </a:rPr>
              <a:t>Pinterest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>
                <a:latin typeface="+mj-lt"/>
              </a:rPr>
              <a:t>— социальный интернет-сервис, </a:t>
            </a:r>
            <a:r>
              <a:rPr lang="ru-RU" sz="2000" dirty="0" err="1">
                <a:latin typeface="+mj-lt"/>
              </a:rPr>
              <a:t>фотохостинг</a:t>
            </a:r>
            <a:r>
              <a:rPr lang="ru-RU" sz="2000" dirty="0">
                <a:latin typeface="+mj-lt"/>
              </a:rPr>
              <a:t>, позволяющий пользователям добавлять в режиме онлайн изображения и помещать их в тематические коллекции и делиться ими с другими пользователями. </a:t>
            </a:r>
          </a:p>
          <a:p>
            <a:pPr marL="0" indent="0">
              <a:buNone/>
            </a:pPr>
            <a:r>
              <a:rPr lang="ru-RU" sz="2000" dirty="0">
                <a:latin typeface="+mj-lt"/>
              </a:rPr>
              <a:t>milanote.com </a:t>
            </a:r>
            <a:endParaRPr lang="ru-RU" sz="2000" dirty="0" smtClean="0">
              <a:latin typeface="+mj-lt"/>
            </a:endParaRPr>
          </a:p>
          <a:p>
            <a:pPr marL="0" indent="0">
              <a:buNone/>
            </a:pPr>
            <a:r>
              <a:rPr lang="ru-RU" sz="2000" dirty="0" err="1" smtClean="0">
                <a:latin typeface="+mj-lt"/>
              </a:rPr>
              <a:t>Milanote</a:t>
            </a:r>
            <a:r>
              <a:rPr lang="ru-RU" sz="2000" dirty="0" smtClean="0">
                <a:latin typeface="+mj-lt"/>
              </a:rPr>
              <a:t> </a:t>
            </a:r>
            <a:r>
              <a:rPr lang="ru-RU" sz="2000" dirty="0">
                <a:latin typeface="+mj-lt"/>
              </a:rPr>
              <a:t>— простой в использовании инструмент для организации ваших идей и проектов в визуальные доски. </a:t>
            </a:r>
          </a:p>
          <a:p>
            <a:pPr marL="0" indent="0">
              <a:buNone/>
            </a:pPr>
            <a:r>
              <a:rPr lang="ru-RU" sz="2000" dirty="0">
                <a:latin typeface="+mj-lt"/>
              </a:rPr>
              <a:t>savee.it </a:t>
            </a:r>
            <a:endParaRPr lang="ru-RU" sz="2000" dirty="0" smtClean="0">
              <a:latin typeface="+mj-lt"/>
            </a:endParaRPr>
          </a:p>
          <a:p>
            <a:pPr marL="0" indent="0">
              <a:buNone/>
            </a:pPr>
            <a:r>
              <a:rPr lang="ru-RU" sz="2000" dirty="0" smtClean="0">
                <a:latin typeface="+mj-lt"/>
              </a:rPr>
              <a:t>Сервис</a:t>
            </a:r>
            <a:r>
              <a:rPr lang="ru-RU" sz="2000" dirty="0">
                <a:latin typeface="+mj-lt"/>
              </a:rPr>
              <a:t>, позволяет хранить и систематизировать ресурсы. </a:t>
            </a:r>
          </a:p>
        </p:txBody>
      </p:sp>
      <p:sp>
        <p:nvSpPr>
          <p:cNvPr id="4" name="Овал 3"/>
          <p:cNvSpPr/>
          <p:nvPr/>
        </p:nvSpPr>
        <p:spPr>
          <a:xfrm>
            <a:off x="902046" y="1690688"/>
            <a:ext cx="324000" cy="3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924360" y="16680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j-lt"/>
              </a:rPr>
              <a:t>1</a:t>
            </a:r>
            <a:endParaRPr lang="ru-RU" dirty="0">
              <a:latin typeface="+mj-lt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02046" y="3626168"/>
            <a:ext cx="324000" cy="3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924360" y="36035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+mj-lt"/>
              </a:rPr>
              <a:t>2</a:t>
            </a:r>
          </a:p>
        </p:txBody>
      </p:sp>
      <p:sp>
        <p:nvSpPr>
          <p:cNvPr id="9" name="Овал 8"/>
          <p:cNvSpPr/>
          <p:nvPr/>
        </p:nvSpPr>
        <p:spPr>
          <a:xfrm>
            <a:off x="902046" y="4982528"/>
            <a:ext cx="324000" cy="324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924360" y="49598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+mj-lt"/>
              </a:rPr>
              <a:t>3</a:t>
            </a:r>
          </a:p>
        </p:txBody>
      </p:sp>
      <p:pic>
        <p:nvPicPr>
          <p:cNvPr id="7172" name="Picture 4" descr="https://www.pinclipart.com/picdir/big/530-5300344_logo-clip-art-pinterest-computer-icons-image-transpar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535" y="1730279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yt3.ggpht.com/ytc/AAUvwngEGJ2ZjS_r1ExjS9ktshDjJLsnLLnpj8TB4E-LJQ=s900-c-k-c0x00ffffff-no-rj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000" y1="25111" x2="26000" y2="79000"/>
                        <a14:foregroundMark x1="26000" y1="79000" x2="84000" y2="68778"/>
                        <a14:foregroundMark x1="84000" y1="68778" x2="72667" y2="22667"/>
                        <a14:foregroundMark x1="72667" y1="22667" x2="16333" y2="23333"/>
                        <a14:foregroundMark x1="32000" y1="34111" x2="69667" y2="64667"/>
                        <a14:foregroundMark x1="74444" y1="33444" x2="32000" y2="62778"/>
                        <a14:foregroundMark x1="31333" y1="32889" x2="27778" y2="70000"/>
                        <a14:foregroundMark x1="31333" y1="70000" x2="70889" y2="66444"/>
                        <a14:foregroundMark x1="70889" y1="68222" x2="72111" y2="25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1535" y="3356357"/>
            <a:ext cx="1080093" cy="108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i.ytimg.com/vi/mLWc6DRMsAc/maxresdefault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056" b="82639" l="31719" r="7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787" t="19282" r="33151" b="19792"/>
          <a:stretch/>
        </p:blipFill>
        <p:spPr bwMode="auto">
          <a:xfrm>
            <a:off x="8811535" y="4982528"/>
            <a:ext cx="1080000" cy="1086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23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Дизайн-метафоры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Метафоры - мастера игрового обращения с языком и визуальными образами. Метафоры в дизайне интересны способностью раскрывать сложные темы в занимательной манере. </a:t>
            </a:r>
          </a:p>
          <a:p>
            <a:r>
              <a:rPr lang="ru-RU" dirty="0"/>
              <a:t>Для рождения метафоры следует найти точки соприкосновения двух предметов или явлений в чем-то, например: море как зеркало - зеркало моря; душа как золото - золотое сердце; глаза как огонь - горят глаза. Второй прием основан на устоявшихся сходствах предметов по характеристикам: цвет, форма, внешний вид, функция.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233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Дизайн-метафоры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4436" y="2090057"/>
            <a:ext cx="5206671" cy="2891246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838200" y="1690688"/>
            <a:ext cx="5179423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На примере «</a:t>
            </a:r>
            <a:r>
              <a:rPr lang="ru-RU" dirty="0" err="1"/>
              <a:t>Булочкино</a:t>
            </a:r>
            <a:r>
              <a:rPr lang="ru-RU" dirty="0"/>
              <a:t>» мы сравниваем воздушность слоёного теста с облаком. Создавая бренд «</a:t>
            </a:r>
            <a:r>
              <a:rPr lang="ru-RU" dirty="0" err="1"/>
              <a:t>Булочкино</a:t>
            </a:r>
            <a:r>
              <a:rPr lang="ru-RU" dirty="0"/>
              <a:t>» для снеков из слоеного теста перед Креативной студией Бренда была поставлена задача разработать название, </a:t>
            </a:r>
            <a:r>
              <a:rPr lang="ru-RU" dirty="0" err="1" smtClean="0"/>
              <a:t>позиционированне</a:t>
            </a:r>
            <a:r>
              <a:rPr lang="ru-RU" dirty="0"/>
              <a:t>, дизайн торговой марки, фирменный стиль н дизайн упаковки. Самое сложность в разработке бренда - </a:t>
            </a:r>
            <a:r>
              <a:rPr lang="ru-RU" dirty="0" smtClean="0"/>
              <a:t>это </a:t>
            </a:r>
            <a:r>
              <a:rPr lang="ru-RU" dirty="0"/>
              <a:t>придумать хорошее название. </a:t>
            </a:r>
          </a:p>
        </p:txBody>
      </p:sp>
    </p:spTree>
    <p:extLst>
      <p:ext uri="{BB962C8B-B14F-4D97-AF65-F5344CB8AC3E}">
        <p14:creationId xmlns:p14="http://schemas.microsoft.com/office/powerpoint/2010/main" val="47689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Дизайн-метафоры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316" y="2163129"/>
            <a:ext cx="5226484" cy="2800757"/>
          </a:xfrm>
          <a:prstGeom prst="rect">
            <a:avLst/>
          </a:prstGeo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838200" y="1690688"/>
            <a:ext cx="5179423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Создавая бренд «Живой хлеб» для хлебов ручной работы из натуральных заквасок, студия Бренда нашла визуальную метафору -сердце. Яркий зеленый цвет - это отсылка в натуральности и природе создания настоящего хлеба. Неровная форма графики из пшеничной муки намекает на ручную работу. Сердце, нарисованной рукой на рассыпанной муке послужило прототипом фирменного знака. </a:t>
            </a:r>
          </a:p>
        </p:txBody>
      </p:sp>
    </p:spTree>
    <p:extLst>
      <p:ext uri="{BB962C8B-B14F-4D97-AF65-F5344CB8AC3E}">
        <p14:creationId xmlns:p14="http://schemas.microsoft.com/office/powerpoint/2010/main" val="112940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Карта ассоциаций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336" y="2230619"/>
            <a:ext cx="5301191" cy="2671893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838200" y="1690688"/>
            <a:ext cx="4926874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Отличный способ генерировать идеи - искать ассоциации. Ассоциация -это закономерности, связи между отдельными событиями, фактами, предметами или явлениями. Ваша задача найти устойчивую визуальную связь между разрабатываемым объектом и будущим образом.</a:t>
            </a:r>
          </a:p>
        </p:txBody>
      </p:sp>
    </p:spTree>
    <p:extLst>
      <p:ext uri="{BB962C8B-B14F-4D97-AF65-F5344CB8AC3E}">
        <p14:creationId xmlns:p14="http://schemas.microsoft.com/office/powerpoint/2010/main" val="339752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Графический прием</a:t>
            </a:r>
            <a:endParaRPr lang="ru-RU" dirty="0"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92" y="2586280"/>
            <a:ext cx="8549640" cy="36928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38200" y="1556809"/>
            <a:ext cx="10700657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Выбор материала, стилистики, техники может являться графическим подходом к решению задач. Графический приём может усилить визуальную метафору или стать основой всего СТИЛЯ.</a:t>
            </a:r>
          </a:p>
        </p:txBody>
      </p:sp>
    </p:spTree>
    <p:extLst>
      <p:ext uri="{BB962C8B-B14F-4D97-AF65-F5344CB8AC3E}">
        <p14:creationId xmlns:p14="http://schemas.microsoft.com/office/powerpoint/2010/main" val="69380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0182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Artifakt Element Black" panose="020B0A03050000020004" pitchFamily="34" charset="-52"/>
                <a:ea typeface="Artifakt Element Black" panose="020B0A03050000020004" pitchFamily="34" charset="-52"/>
              </a:rPr>
              <a:t>Задание</a:t>
            </a:r>
            <a:endParaRPr lang="ru-RU" dirty="0">
              <a:solidFill>
                <a:srgbClr val="002060"/>
              </a:solidFill>
              <a:latin typeface="Artifakt Element Black" panose="020B0A03050000020004" pitchFamily="34" charset="-52"/>
              <a:ea typeface="Artifakt Element Black" panose="020B0A03050000020004" pitchFamily="34" charset="-52"/>
            </a:endParaRP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38200" y="1690688"/>
            <a:ext cx="492687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19794" y="1132988"/>
            <a:ext cx="932688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Представьте, что Вы – графический дизайнер и Вам дано задание – </a:t>
            </a:r>
            <a:r>
              <a:rPr lang="ru-RU" sz="2400" b="1" dirty="0" smtClean="0"/>
              <a:t>ПРИДУМАТЬ КОНЦЕПЦИЮ БРЕНДА</a:t>
            </a:r>
            <a:r>
              <a:rPr lang="ru-RU" sz="2400" dirty="0" smtClean="0"/>
              <a:t>. Сделайте выбор объекта для своего творчества и используя </a:t>
            </a:r>
            <a:r>
              <a:rPr lang="ru-RU" sz="2400" b="1" dirty="0" smtClean="0">
                <a:solidFill>
                  <a:srgbClr val="0070C0"/>
                </a:solidFill>
              </a:rPr>
              <a:t>5 правил дизайн-процесса </a:t>
            </a:r>
            <a:r>
              <a:rPr lang="ru-RU" sz="2400" dirty="0" smtClean="0"/>
              <a:t>создайте концепцию бренда:</a:t>
            </a:r>
          </a:p>
          <a:p>
            <a:pPr marL="285750" indent="-285750">
              <a:buFontTx/>
              <a:buChar char="-"/>
            </a:pPr>
            <a:r>
              <a:rPr lang="ru-RU" sz="2400" b="1" dirty="0" smtClean="0">
                <a:solidFill>
                  <a:srgbClr val="0264A8"/>
                </a:solidFill>
              </a:rPr>
              <a:t>хлебопекарня;</a:t>
            </a:r>
          </a:p>
          <a:p>
            <a:pPr marL="285750" indent="-285750">
              <a:buFontTx/>
              <a:buChar char="-"/>
            </a:pPr>
            <a:r>
              <a:rPr lang="ru-RU" sz="2400" b="1" dirty="0" smtClean="0">
                <a:solidFill>
                  <a:srgbClr val="0264A8"/>
                </a:solidFill>
              </a:rPr>
              <a:t>кафе;</a:t>
            </a:r>
          </a:p>
          <a:p>
            <a:pPr marL="285750" indent="-285750">
              <a:buFontTx/>
              <a:buChar char="-"/>
            </a:pPr>
            <a:r>
              <a:rPr lang="ru-RU" sz="2400" b="1" dirty="0" err="1" smtClean="0">
                <a:solidFill>
                  <a:srgbClr val="0264A8"/>
                </a:solidFill>
              </a:rPr>
              <a:t>антикафе</a:t>
            </a:r>
            <a:r>
              <a:rPr lang="ru-RU" sz="2400" b="1" dirty="0" smtClean="0">
                <a:solidFill>
                  <a:srgbClr val="0264A8"/>
                </a:solidFill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з</a:t>
            </a:r>
            <a:r>
              <a:rPr lang="ru-RU" sz="2400" b="1" dirty="0" smtClean="0">
                <a:solidFill>
                  <a:srgbClr val="0264A8"/>
                </a:solidFill>
              </a:rPr>
              <a:t>оомагазин;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ц</a:t>
            </a:r>
            <a:r>
              <a:rPr lang="ru-RU" sz="2400" b="1" dirty="0" smtClean="0">
                <a:solidFill>
                  <a:srgbClr val="0264A8"/>
                </a:solidFill>
              </a:rPr>
              <a:t>веточный бутик;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м</a:t>
            </a:r>
            <a:r>
              <a:rPr lang="ru-RU" sz="2400" b="1" dirty="0" smtClean="0">
                <a:solidFill>
                  <a:srgbClr val="0264A8"/>
                </a:solidFill>
              </a:rPr>
              <a:t>ебельный салон;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а</a:t>
            </a:r>
            <a:r>
              <a:rPr lang="ru-RU" sz="2400" b="1" dirty="0" smtClean="0">
                <a:solidFill>
                  <a:srgbClr val="0264A8"/>
                </a:solidFill>
              </a:rPr>
              <a:t>втомобильная заправочная станция;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с</a:t>
            </a:r>
            <a:r>
              <a:rPr lang="ru-RU" sz="2400" b="1" dirty="0" smtClean="0">
                <a:solidFill>
                  <a:srgbClr val="0264A8"/>
                </a:solidFill>
              </a:rPr>
              <a:t>алон красоты и здоровья</a:t>
            </a:r>
            <a:r>
              <a:rPr lang="ru-RU" sz="2400" b="1" dirty="0" smtClean="0">
                <a:solidFill>
                  <a:srgbClr val="0264A8"/>
                </a:solidFill>
              </a:rPr>
              <a:t>…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0264A8"/>
                </a:solidFill>
              </a:rPr>
              <a:t>ПОСМОТРИ ПРЕЗЕНТАЦИЮ </a:t>
            </a:r>
            <a:r>
              <a:rPr lang="ru-RU" sz="2400" b="1" dirty="0" smtClean="0">
                <a:solidFill>
                  <a:srgbClr val="0264A8"/>
                </a:solidFill>
              </a:rPr>
              <a:t>«Логотипы: принципы </a:t>
            </a:r>
            <a:r>
              <a:rPr lang="ru-RU" sz="2400" b="1" dirty="0">
                <a:solidFill>
                  <a:srgbClr val="0264A8"/>
                </a:solidFill>
              </a:rPr>
              <a:t>и </a:t>
            </a:r>
            <a:r>
              <a:rPr lang="ru-RU" sz="2400" b="1" dirty="0" smtClean="0">
                <a:solidFill>
                  <a:srgbClr val="0264A8"/>
                </a:solidFill>
              </a:rPr>
              <a:t>правила»</a:t>
            </a:r>
            <a:endParaRPr lang="ru-RU" sz="2400" b="1" dirty="0" smtClean="0">
              <a:solidFill>
                <a:srgbClr val="0264A8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Ты м</a:t>
            </a:r>
            <a:r>
              <a:rPr lang="ru-RU" sz="2400" b="1" dirty="0" smtClean="0">
                <a:solidFill>
                  <a:srgbClr val="002060"/>
                </a:solidFill>
              </a:rPr>
              <a:t>ожешь это придумать </a:t>
            </a:r>
            <a:r>
              <a:rPr lang="ru-RU" sz="2400" b="1" dirty="0" smtClean="0">
                <a:solidFill>
                  <a:srgbClr val="002060"/>
                </a:solidFill>
              </a:rPr>
              <a:t>сам(а)! Ждем твои мысли!</a:t>
            </a:r>
          </a:p>
          <a:p>
            <a:pPr marL="285750" indent="-285750">
              <a:buFontTx/>
              <a:buChar char="-"/>
            </a:pPr>
            <a:endParaRPr lang="ru-RU" b="1" dirty="0">
              <a:solidFill>
                <a:srgbClr val="0264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7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588</Words>
  <Application>Microsoft Office PowerPoint</Application>
  <PresentationFormat>Произвольный</PresentationFormat>
  <Paragraphs>69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«Брендинг»</vt:lpstr>
      <vt:lpstr>Бренд: понятие и цель</vt:lpstr>
      <vt:lpstr>Этапы брендинга</vt:lpstr>
      <vt:lpstr>Создание комплекта документов бренда</vt:lpstr>
      <vt:lpstr>Создание комплекта документов бренда</vt:lpstr>
      <vt:lpstr>Гайдлайн</vt:lpstr>
      <vt:lpstr>Дизайн процесс</vt:lpstr>
      <vt:lpstr>5 шагов дизайн-процесса</vt:lpstr>
      <vt:lpstr>Методы визуализации</vt:lpstr>
      <vt:lpstr>Доска настроения (mood board)</vt:lpstr>
      <vt:lpstr>Дизайн-метафоры</vt:lpstr>
      <vt:lpstr>Дизайн-метафоры</vt:lpstr>
      <vt:lpstr>Дизайн-метафоры</vt:lpstr>
      <vt:lpstr>Карта ассоциаций</vt:lpstr>
      <vt:lpstr>Графический прием</vt:lpstr>
      <vt:lpstr>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RePack by Diakov</cp:lastModifiedBy>
  <cp:revision>51</cp:revision>
  <dcterms:created xsi:type="dcterms:W3CDTF">2021-04-14T06:32:25Z</dcterms:created>
  <dcterms:modified xsi:type="dcterms:W3CDTF">2024-03-04T04:15:33Z</dcterms:modified>
</cp:coreProperties>
</file>