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7" r:id="rId7"/>
    <p:sldId id="274" r:id="rId8"/>
    <p:sldId id="261" r:id="rId9"/>
    <p:sldId id="262" r:id="rId10"/>
    <p:sldId id="263" r:id="rId11"/>
    <p:sldId id="264" r:id="rId12"/>
    <p:sldId id="265" r:id="rId13"/>
    <p:sldId id="266" r:id="rId14"/>
    <p:sldId id="272" r:id="rId15"/>
    <p:sldId id="273" r:id="rId16"/>
    <p:sldId id="275" r:id="rId1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72" d="100"/>
          <a:sy n="72" d="100"/>
        </p:scale>
        <p:origin x="-2388" y="-4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82964F-48EB-4B7D-946D-92E7C343DC8A}" type="datetimeFigureOut">
              <a:rPr lang="ru-RU" smtClean="0"/>
              <a:t>21.05.2020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A8010D-9976-4EE4-9DCE-46550ADE13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12674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A8010D-9976-4EE4-9DCE-46550ADE1344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2209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374738">
            <a:off x="1401005" y="1464134"/>
            <a:ext cx="6277445" cy="2505895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379302">
            <a:off x="1753004" y="4125543"/>
            <a:ext cx="5538922" cy="1226204"/>
          </a:xfrm>
        </p:spPr>
        <p:txBody>
          <a:bodyPr/>
          <a:lstStyle>
            <a:lvl1pPr marL="0" indent="0" algn="ctr">
              <a:buNone/>
              <a:defRPr sz="2400">
                <a:solidFill>
                  <a:srgbClr val="444200"/>
                </a:solidFill>
                <a:latin typeface="Graceful Mazurka" panose="02000606080000020004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86D86-F345-4C74-9547-FB378BF9EAD1}" type="datetimeFigureOut">
              <a:rPr lang="ru-RU" smtClean="0"/>
              <a:t>21.05.2020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08945-B574-4852-814B-C9950B528B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14936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86D86-F345-4C74-9547-FB378BF9EAD1}" type="datetimeFigureOut">
              <a:rPr lang="ru-RU" smtClean="0"/>
              <a:t>21.05.2020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08945-B574-4852-814B-C9950B528B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11151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217748">
            <a:off x="1508079" y="1455128"/>
            <a:ext cx="6264070" cy="2588458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217748">
            <a:off x="1518213" y="4204805"/>
            <a:ext cx="6104080" cy="1171434"/>
          </a:xfrm>
        </p:spPr>
        <p:txBody>
          <a:bodyPr/>
          <a:lstStyle>
            <a:lvl1pPr marL="0" indent="0" algn="ctr">
              <a:buNone/>
              <a:defRPr sz="2400">
                <a:solidFill>
                  <a:srgbClr val="444200"/>
                </a:solidFill>
                <a:effectLst/>
                <a:latin typeface="Graceful Mazurka" panose="02000606080000020004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86D86-F345-4C74-9547-FB378BF9EAD1}" type="datetimeFigureOut">
              <a:rPr lang="ru-RU" smtClean="0"/>
              <a:t>21.05.2020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08945-B574-4852-814B-C9950B528B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90814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86D86-F345-4C74-9547-FB378BF9EAD1}" type="datetimeFigureOut">
              <a:rPr lang="ru-RU" smtClean="0"/>
              <a:t>21.05.2020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08945-B574-4852-814B-C9950B528B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32865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86D86-F345-4C74-9547-FB378BF9EAD1}" type="datetimeFigureOut">
              <a:rPr lang="ru-RU" smtClean="0"/>
              <a:t>21.05.2020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08945-B574-4852-814B-C9950B528B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12315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86D86-F345-4C74-9547-FB378BF9EAD1}" type="datetimeFigureOut">
              <a:rPr lang="ru-RU" smtClean="0"/>
              <a:t>21.05.2020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08945-B574-4852-814B-C9950B528B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81502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86D86-F345-4C74-9547-FB378BF9EAD1}" type="datetimeFigureOut">
              <a:rPr lang="ru-RU" smtClean="0"/>
              <a:t>21.05.2020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08945-B574-4852-814B-C9950B528B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18546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86D86-F345-4C74-9547-FB378BF9EAD1}" type="datetimeFigureOut">
              <a:rPr lang="ru-RU" smtClean="0"/>
              <a:t>21.05.2020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08945-B574-4852-814B-C9950B528B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5961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86D86-F345-4C74-9547-FB378BF9EAD1}" type="datetimeFigureOut">
              <a:rPr lang="ru-RU" smtClean="0"/>
              <a:t>21.05.2020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08945-B574-4852-814B-C9950B528B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92934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86D86-F345-4C74-9547-FB378BF9EAD1}" type="datetimeFigureOut">
              <a:rPr lang="ru-RU" smtClean="0"/>
              <a:t>21.05.2020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08945-B574-4852-814B-C9950B528B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48483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86D86-F345-4C74-9547-FB378BF9EAD1}" type="datetimeFigureOut">
              <a:rPr lang="ru-RU" smtClean="0"/>
              <a:t>21.05.2020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08945-B574-4852-814B-C9950B528B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94764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morning" dir="t"/>
            </a:scene3d>
            <a:sp3d extrusionH="57150" contourW="12700" prstMaterial="matte">
              <a:bevelT w="38100" h="38100"/>
              <a:contourClr>
                <a:srgbClr val="808000"/>
              </a:contourClr>
            </a:sp3d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A86D86-F345-4C74-9547-FB378BF9EAD1}" type="datetimeFigureOut">
              <a:rPr lang="ru-RU" smtClean="0"/>
              <a:t>21.05.2020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F08945-B574-4852-814B-C9950B528B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4173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5400" kern="1200">
          <a:solidFill>
            <a:srgbClr val="A29E00"/>
          </a:solidFill>
          <a:latin typeface="Graceful Mazurka" panose="02000606080000020004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8329DCC-28F2-441D-A1E0-AE38C0211A0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27729" y="1463259"/>
            <a:ext cx="6178702" cy="309359"/>
          </a:xfrm>
        </p:spPr>
        <p:txBody>
          <a:bodyPr>
            <a:normAutofit fontScale="90000"/>
          </a:bodyPr>
          <a:lstStyle/>
          <a:p>
            <a:r>
              <a:rPr lang="ru-RU" sz="1800" dirty="0">
                <a:ln w="11430"/>
                <a:solidFill>
                  <a:schemeClr val="accent6">
                    <a:lumMod val="75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МКДОУ «Детский сад №3 г</a:t>
            </a:r>
            <a:r>
              <a:rPr lang="ru-RU" sz="1800" dirty="0" smtClean="0">
                <a:ln w="11430"/>
                <a:solidFill>
                  <a:schemeClr val="accent6">
                    <a:lumMod val="75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Дмитриева»</a:t>
            </a:r>
            <a:endParaRPr lang="ru-RU" sz="1800" dirty="0">
              <a:ln w="11430"/>
              <a:solidFill>
                <a:schemeClr val="accent6">
                  <a:lumMod val="75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78ED19EC-9E57-4B87-8C0D-820143C780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84242" y="4306957"/>
            <a:ext cx="5473149" cy="899016"/>
          </a:xfrm>
        </p:spPr>
        <p:txBody>
          <a:bodyPr>
            <a:normAutofit fontScale="70000" lnSpcReduction="20000"/>
          </a:bodyPr>
          <a:lstStyle/>
          <a:p>
            <a:pPr algn="r">
              <a:lnSpc>
                <a:spcPct val="110000"/>
              </a:lnSpc>
            </a:pPr>
            <a:r>
              <a:rPr lang="ru-RU" sz="19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Автор проекта – </a:t>
            </a:r>
          </a:p>
          <a:p>
            <a:pPr algn="r">
              <a:lnSpc>
                <a:spcPct val="110000"/>
              </a:lnSpc>
            </a:pPr>
            <a:r>
              <a:rPr lang="ru-RU" sz="19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 группы раннего возраста </a:t>
            </a:r>
          </a:p>
          <a:p>
            <a:pPr algn="r">
              <a:lnSpc>
                <a:spcPct val="110000"/>
              </a:lnSpc>
            </a:pPr>
            <a:r>
              <a:rPr lang="ru-RU" sz="19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Иванушкина Светлана Николаевна </a:t>
            </a:r>
          </a:p>
          <a:p>
            <a:pPr algn="r"/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815547" y="1842052"/>
            <a:ext cx="5565913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n w="11430"/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навыков самообслуживания </a:t>
            </a:r>
            <a:endParaRPr lang="ru-RU" sz="2400" b="1" dirty="0" smtClean="0">
              <a:ln w="11430"/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ln w="11430"/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группе</a:t>
            </a:r>
            <a:r>
              <a:rPr lang="ru-RU" sz="2400" b="1" dirty="0">
                <a:ln w="11430"/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ln w="11430"/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раннего </a:t>
            </a:r>
            <a:r>
              <a:rPr lang="ru-RU" sz="2400" b="1" dirty="0">
                <a:ln w="11430"/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возраста</a:t>
            </a:r>
          </a:p>
          <a:p>
            <a:pPr algn="ctr"/>
            <a:endParaRPr lang="ru-RU" sz="2400" dirty="0">
              <a:ln w="11430"/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dirty="0">
                <a:ln w="11430"/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Долгосрочный творческий проект </a:t>
            </a:r>
          </a:p>
          <a:p>
            <a:pPr algn="ctr"/>
            <a:r>
              <a:rPr lang="ru-RU" sz="2400" b="1" dirty="0">
                <a:ln w="11430"/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«Я всё могу!»</a:t>
            </a:r>
          </a:p>
        </p:txBody>
      </p:sp>
    </p:spTree>
    <p:extLst>
      <p:ext uri="{BB962C8B-B14F-4D97-AF65-F5344CB8AC3E}">
        <p14:creationId xmlns:p14="http://schemas.microsoft.com/office/powerpoint/2010/main" val="2036767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EA62027F-4B45-4D24-AD2B-20BFF893B2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481128" y="1705196"/>
            <a:ext cx="6260111" cy="3668610"/>
          </a:xfrm>
        </p:spPr>
        <p:txBody>
          <a:bodyPr>
            <a:normAutofit fontScale="92500" lnSpcReduction="10000"/>
          </a:bodyPr>
          <a:lstStyle/>
          <a:p>
            <a:r>
              <a:rPr lang="ru-RU" sz="26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</a:t>
            </a:r>
            <a:r>
              <a:rPr lang="ru-RU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современном дошкольном учреждении важное внимание уделяется воспитанию здорового дошкольника. Проблема формирования культурно-гигиенических навыков у детей младшего дошкольного возраста является из самых актуальных при воспитании детей. И насколько она изначально продумана, спланирована и организована, зависит, будет ли она способствовать укреплению здоровья, физическому и психическому развитию, а так же воспитанию культуры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поведения.</a:t>
            </a:r>
            <a:r>
              <a:rPr lang="ru-RU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075826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xmlns="" id="{564AF921-ECB4-4371-9BC6-7B6B1A67E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  ПРОЕКТА: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dirty="0"/>
          </a:p>
        </p:txBody>
      </p:sp>
      <p:sp>
        <p:nvSpPr>
          <p:cNvPr id="5" name="Объект 4">
            <a:extLst>
              <a:ext uri="{FF2B5EF4-FFF2-40B4-BE49-F238E27FC236}">
                <a16:creationId xmlns:a16="http://schemas.microsoft.com/office/drawing/2014/main" xmlns="" id="{16F34E79-9DCA-461B-A1C8-389162EBD5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условий для формирования культурно-гигиенических навыков и навыков самообслуживания у детей младшего </a:t>
            </a: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дошкольного 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возраста</a:t>
            </a: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48" y="3383871"/>
            <a:ext cx="3132000" cy="3368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93320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5616" y="365126"/>
            <a:ext cx="7799733" cy="801065"/>
          </a:xfrm>
        </p:spPr>
        <p:txBody>
          <a:bodyPr>
            <a:normAutofit fontScale="90000"/>
          </a:bodyPr>
          <a:lstStyle/>
          <a:p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  <a:b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437871" y="927651"/>
            <a:ext cx="6077479" cy="5658679"/>
          </a:xfrm>
        </p:spPr>
        <p:txBody>
          <a:bodyPr>
            <a:normAutofit fontScale="62500" lnSpcReduction="20000"/>
          </a:bodyPr>
          <a:lstStyle/>
          <a:p>
            <a:pPr marL="0" lvl="0" indent="0">
              <a:lnSpc>
                <a:spcPct val="120000"/>
              </a:lnSpc>
              <a:buNone/>
            </a:pP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простейших навыков поведения во время еды, умывания. </a:t>
            </a:r>
          </a:p>
          <a:p>
            <a:pPr marL="0" lvl="0" indent="0">
              <a:lnSpc>
                <a:spcPct val="120000"/>
              </a:lnSpc>
              <a:buNone/>
            </a:pP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привычки следить за своим внешним видом, умения правильно пользоваться мылом, мыть руки, лицо; насухо вытираться после умывания, вешать полотенце на место, пользоваться расческой, носовым платком. </a:t>
            </a:r>
          </a:p>
          <a:p>
            <a:pPr marL="0" lvl="0" indent="0">
              <a:lnSpc>
                <a:spcPct val="120000"/>
              </a:lnSpc>
              <a:buNone/>
            </a:pP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навыков поведения за столом: правильно пользоваться ложкой, салфеткой; не крошить хлеб, пережевывать пищу с закрытым ртом, не разговаривать за столом, не разговаривать с полным ртом.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Воспитание у детей привычки к аккуратности и чистоте, привитие КГН и самообслуживания.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Укрепление связи между детским садом и семьёй, повышение педагогической компетентности родителей по укреплению здоровья детей.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7" name="Рисунок 6" descr="6d4d3c3b4114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871" y="3486743"/>
            <a:ext cx="2304000" cy="3241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0210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5" algn="ctr" rtl="0">
              <a:lnSpc>
                <a:spcPct val="90000"/>
              </a:lnSpc>
              <a:spcBef>
                <a:spcPct val="0"/>
              </a:spcBef>
            </a:pPr>
            <a:r>
              <a:rPr lang="ru-RU" sz="2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Ожидаемые   результаты:</a:t>
            </a:r>
            <a:br>
              <a:rPr lang="ru-RU" sz="2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83026" y="1285461"/>
            <a:ext cx="6832324" cy="489150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Овладение детьми младшего дошкольного возраста культурно-гигиеническими навыками: самостоятельно одеваться и раздеваться с небольшой помощью аккуратно вешать и складывать одежду, обращать внимание на внешний вид, правильно и самостоятельно мыть руки, пользоваться индивидуальными средствами личной гигиены. 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6" name="Рисунок 5" descr="67869255_1292344958_27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4219532"/>
            <a:ext cx="1692000" cy="2336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51479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Условия   </a:t>
            </a: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реализации</a:t>
            </a:r>
            <a:r>
              <a:rPr lang="ru-RU" sz="2800" dirty="0">
                <a:solidFill>
                  <a:srgbClr val="C00000"/>
                </a:solidFill>
              </a:rPr>
              <a:t/>
            </a:r>
            <a:br>
              <a:rPr lang="ru-RU" sz="2800" dirty="0">
                <a:solidFill>
                  <a:srgbClr val="C00000"/>
                </a:solidFill>
              </a:rPr>
            </a:br>
            <a:endParaRPr lang="ru-RU" sz="2800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74424" y="1043748"/>
            <a:ext cx="7886700" cy="3740287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10000"/>
              </a:lnSpc>
            </a:pP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Интерес у ребёнка к доступному </a:t>
            </a: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ребёнка 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вида трудовой деятельности – </a:t>
            </a: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труда 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самообслуживания.</a:t>
            </a:r>
          </a:p>
          <a:p>
            <a:pPr>
              <a:lnSpc>
                <a:spcPct val="110000"/>
              </a:lnSpc>
            </a:pP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Индивидуальный 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подход</a:t>
            </a: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10000"/>
              </a:lnSpc>
            </a:pP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Заинтересованность родителей       </a:t>
            </a: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результатами проекта.</a:t>
            </a:r>
          </a:p>
          <a:p>
            <a:pPr>
              <a:lnSpc>
                <a:spcPct val="110000"/>
              </a:lnSpc>
            </a:pP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Разработка 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конспектов </a:t>
            </a: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организованной образовательной 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деятельности</a:t>
            </a:r>
            <a:r>
              <a:rPr lang="ru-RU" dirty="0">
                <a:solidFill>
                  <a:srgbClr val="0070C0"/>
                </a:solidFill>
              </a:rPr>
              <a:t>.</a:t>
            </a:r>
          </a:p>
          <a:p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4" name="Рисунок 3" descr="b17d8f879d67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2920" y="4777846"/>
            <a:ext cx="4824536" cy="1859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3255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329614"/>
            <a:ext cx="7858539" cy="5847350"/>
          </a:xfrm>
        </p:spPr>
        <p:txBody>
          <a:bodyPr>
            <a:normAutofit fontScale="62500" lnSpcReduction="20000"/>
          </a:bodyPr>
          <a:lstStyle/>
          <a:p>
            <a:pPr>
              <a:lnSpc>
                <a:spcPct val="120000"/>
              </a:lnSpc>
            </a:pPr>
            <a:r>
              <a:rPr lang="ru-RU" sz="4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</a:t>
            </a:r>
            <a:r>
              <a:rPr lang="ru-RU" sz="4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Этапы </a:t>
            </a:r>
            <a:r>
              <a:rPr lang="ru-RU" sz="4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проекта:</a:t>
            </a:r>
            <a:br>
              <a:rPr lang="ru-RU" sz="4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Подготовительный этап</a:t>
            </a:r>
            <a:br>
              <a:rPr lang="ru-RU" sz="2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6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Сбор литературы по данной теме.</a:t>
            </a:r>
            <a:br>
              <a:rPr lang="ru-RU" sz="26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</a:t>
            </a:r>
            <a:r>
              <a:rPr lang="ru-RU" sz="26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Составление плана работы.</a:t>
            </a:r>
            <a:br>
              <a:rPr lang="ru-RU" sz="26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</a:t>
            </a:r>
            <a:r>
              <a:rPr lang="ru-RU" sz="26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Разработка содержания проекта.</a:t>
            </a:r>
            <a:br>
              <a:rPr lang="ru-RU" sz="26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-Подборка игр, игровых упражнений, практических заданий, художественных произведений.</a:t>
            </a:r>
            <a:r>
              <a:rPr lang="ru-RU" sz="26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6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600" b="1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Основной </a:t>
            </a:r>
            <a:r>
              <a:rPr lang="ru-RU" sz="2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этап:</a:t>
            </a:r>
            <a:r>
              <a:rPr lang="ru-RU" sz="2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marL="0" indent="0">
              <a:buNone/>
            </a:pP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26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6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Выполнение подробного плана работы по всем видам деятельности с </a:t>
            </a:r>
            <a:r>
              <a:rPr lang="ru-RU" sz="26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детьми.</a:t>
            </a:r>
            <a:endParaRPr lang="ru-RU" sz="26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6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- </a:t>
            </a:r>
            <a:r>
              <a:rPr lang="ru-RU" sz="26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Большая совместная образовательная работа с детьми, родителями для решения </a:t>
            </a:r>
            <a:r>
              <a:rPr lang="ru-RU" sz="26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поставленных задач:</a:t>
            </a:r>
            <a:endParaRPr lang="ru-RU" sz="26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6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- дидактические </a:t>
            </a:r>
            <a:r>
              <a:rPr lang="ru-RU" sz="26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игры, систематические </a:t>
            </a:r>
            <a:r>
              <a:rPr lang="ru-RU" sz="26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упражнения;</a:t>
            </a:r>
          </a:p>
          <a:p>
            <a:pPr marL="0" indent="0">
              <a:buNone/>
            </a:pPr>
            <a:r>
              <a:rPr lang="ru-RU" sz="26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- рассматривание </a:t>
            </a:r>
            <a:r>
              <a:rPr lang="ru-RU" sz="26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книг, </a:t>
            </a:r>
            <a:r>
              <a:rPr lang="ru-RU" sz="26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иллюстраций;</a:t>
            </a:r>
            <a:endParaRPr lang="ru-RU" sz="26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6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- </a:t>
            </a:r>
            <a:r>
              <a:rPr lang="ru-RU" sz="26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рассказывание </a:t>
            </a:r>
            <a:r>
              <a:rPr lang="ru-RU" sz="2600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потешек</a:t>
            </a:r>
            <a:r>
              <a:rPr lang="ru-RU" sz="26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6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Заключительный </a:t>
            </a:r>
            <a:r>
              <a:rPr lang="ru-RU" sz="2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этап:</a:t>
            </a:r>
            <a:endParaRPr lang="ru-RU" sz="2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6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- Анкетирование </a:t>
            </a:r>
            <a:r>
              <a:rPr lang="ru-RU" sz="26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родителей</a:t>
            </a:r>
            <a:r>
              <a:rPr lang="ru-RU" sz="26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6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6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- Оформление фотовыставки </a:t>
            </a:r>
            <a:r>
              <a:rPr lang="ru-RU" sz="26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«Я сам».</a:t>
            </a:r>
          </a:p>
          <a:p>
            <a:pPr marL="0" indent="0">
              <a:buNone/>
            </a:pPr>
            <a:r>
              <a:rPr lang="ru-RU" sz="26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- Подведение </a:t>
            </a:r>
            <a:r>
              <a:rPr lang="ru-RU" sz="26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итогов работы над проектом.</a:t>
            </a:r>
          </a:p>
          <a:p>
            <a:endParaRPr lang="ru-RU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 descr="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77676" y="329613"/>
            <a:ext cx="1692000" cy="152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63207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0416" y="365126"/>
            <a:ext cx="7494933" cy="774561"/>
          </a:xfrm>
        </p:spPr>
        <p:txBody>
          <a:bodyPr>
            <a:normAutofit/>
          </a:bodyPr>
          <a:lstStyle/>
          <a:p>
            <a:pPr marL="45720" indent="0"/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 с  родителями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40904" y="1000554"/>
            <a:ext cx="7587697" cy="2882333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10000"/>
              </a:lnSpc>
            </a:pPr>
            <a:r>
              <a:rPr lang="ru-RU" sz="26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беседы;</a:t>
            </a:r>
          </a:p>
          <a:p>
            <a:pPr>
              <a:lnSpc>
                <a:spcPct val="110000"/>
              </a:lnSpc>
            </a:pPr>
            <a:r>
              <a:rPr lang="ru-RU" sz="26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консультации;</a:t>
            </a:r>
          </a:p>
          <a:p>
            <a:pPr>
              <a:lnSpc>
                <a:spcPct val="110000"/>
              </a:lnSpc>
            </a:pPr>
            <a:r>
              <a:rPr lang="ru-RU" sz="26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родительские собрания;</a:t>
            </a:r>
          </a:p>
          <a:p>
            <a:pPr>
              <a:lnSpc>
                <a:spcPct val="110000"/>
              </a:lnSpc>
            </a:pPr>
            <a:r>
              <a:rPr lang="ru-RU" sz="26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конкурсах рисунков и поделок;</a:t>
            </a:r>
          </a:p>
          <a:p>
            <a:pPr>
              <a:lnSpc>
                <a:spcPct val="110000"/>
              </a:lnSpc>
            </a:pPr>
            <a:r>
              <a:rPr lang="ru-RU" sz="26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фотовыставки;</a:t>
            </a:r>
          </a:p>
          <a:p>
            <a:pPr>
              <a:lnSpc>
                <a:spcPct val="110000"/>
              </a:lnSpc>
            </a:pPr>
            <a:r>
              <a:rPr lang="ru-RU" sz="26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папки-передвижки;</a:t>
            </a:r>
          </a:p>
          <a:p>
            <a:pPr>
              <a:lnSpc>
                <a:spcPct val="110000"/>
              </a:lnSpc>
            </a:pPr>
            <a:r>
              <a:rPr lang="ru-RU" sz="26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анкетирование.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Picture 2" descr="https://dou63.kirovedu.ru/wp-content/uploads/sites/61/2019/10/%D0%BE%D0%B1%D1%89%D0%B5%D0%B5-%D1%81%D0%BE%D0%B1%D1%80%D0%B0%D0%BD%D0%B8%D0%B5-1024x56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48" y="3972350"/>
            <a:ext cx="4737652" cy="2726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5170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Учимся, играя</a:t>
            </a:r>
            <a:b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62609" y="1123260"/>
            <a:ext cx="7958759" cy="2415071"/>
          </a:xfrm>
        </p:spPr>
        <p:txBody>
          <a:bodyPr>
            <a:normAutofit lnSpcReduction="10000"/>
          </a:bodyPr>
          <a:lstStyle/>
          <a:p>
            <a:pPr marL="45720" indent="0">
              <a:buNone/>
            </a:pPr>
            <a:r>
              <a:rPr lang="ru-RU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Особая роль в воспитании культурно – гигиенических навыков и навыков самообслуживания у детей дошкольного возрасте принадлежит игровым формам:</a:t>
            </a:r>
          </a:p>
          <a:p>
            <a:r>
              <a:rPr lang="ru-RU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-дидактическим играм</a:t>
            </a:r>
          </a:p>
          <a:p>
            <a:r>
              <a:rPr lang="ru-RU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-играм-упражнениям</a:t>
            </a:r>
          </a:p>
          <a:p>
            <a:r>
              <a:rPr lang="ru-RU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-играм-занятиям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5" name="Рисунок 4" descr="м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47642" y="2384085"/>
            <a:ext cx="2736304" cy="1817400"/>
          </a:xfrm>
          <a:prstGeom prst="rect">
            <a:avLst/>
          </a:prstGeom>
        </p:spPr>
      </p:pic>
      <p:pic>
        <p:nvPicPr>
          <p:cNvPr id="7" name="Рисунок 6" descr="2680114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8616" y="4968889"/>
            <a:ext cx="2808000" cy="1628164"/>
          </a:xfrm>
          <a:prstGeom prst="rect">
            <a:avLst/>
          </a:prstGeom>
        </p:spPr>
      </p:pic>
      <p:pic>
        <p:nvPicPr>
          <p:cNvPr id="8" name="Рисунок 7" descr="8103275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29023" y="4174304"/>
            <a:ext cx="2952000" cy="1941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43019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8870" y="365127"/>
            <a:ext cx="7786480" cy="456508"/>
          </a:xfrm>
        </p:spPr>
        <p:txBody>
          <a:bodyPr>
            <a:normAutofit/>
          </a:bodyPr>
          <a:lstStyle/>
          <a:p>
            <a:pPr marL="45720" indent="0"/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культурно-гигиенических навыков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43339" y="795130"/>
            <a:ext cx="7972011" cy="538183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Дидактические </a:t>
            </a:r>
            <a:r>
              <a:rPr lang="ru-RU" sz="2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игры и </a:t>
            </a:r>
            <a:r>
              <a:rPr lang="ru-RU" sz="24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упражнения</a:t>
            </a:r>
          </a:p>
          <a:p>
            <a:pPr marL="0" indent="0">
              <a:buNone/>
            </a:pPr>
            <a:endParaRPr lang="ru-RU" sz="2400" dirty="0">
              <a:solidFill>
                <a:srgbClr val="00B050"/>
              </a:solidFill>
            </a:endParaRPr>
          </a:p>
        </p:txBody>
      </p:sp>
      <p:sp>
        <p:nvSpPr>
          <p:cNvPr id="4" name="Облако 3"/>
          <p:cNvSpPr/>
          <p:nvPr/>
        </p:nvSpPr>
        <p:spPr>
          <a:xfrm>
            <a:off x="6807857" y="1127027"/>
            <a:ext cx="1921656" cy="838803"/>
          </a:xfrm>
          <a:prstGeom prst="cloud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«Умоем куклу»</a:t>
            </a:r>
          </a:p>
        </p:txBody>
      </p:sp>
      <p:sp>
        <p:nvSpPr>
          <p:cNvPr id="5" name="Облако 4"/>
          <p:cNvSpPr/>
          <p:nvPr/>
        </p:nvSpPr>
        <p:spPr>
          <a:xfrm>
            <a:off x="194599" y="1229815"/>
            <a:ext cx="2085663" cy="858634"/>
          </a:xfrm>
          <a:prstGeom prst="cloud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«Моё полотенце»</a:t>
            </a:r>
          </a:p>
        </p:txBody>
      </p:sp>
      <p:sp>
        <p:nvSpPr>
          <p:cNvPr id="6" name="Облако 5"/>
          <p:cNvSpPr/>
          <p:nvPr/>
        </p:nvSpPr>
        <p:spPr>
          <a:xfrm>
            <a:off x="6763458" y="2907010"/>
            <a:ext cx="2051250" cy="765749"/>
          </a:xfrm>
          <a:prstGeom prst="cloud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 Вот что мы умеем»</a:t>
            </a:r>
            <a:endParaRPr lang="ru-RU" sz="1600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Облако 6"/>
          <p:cNvSpPr/>
          <p:nvPr/>
        </p:nvSpPr>
        <p:spPr>
          <a:xfrm>
            <a:off x="4691111" y="2870598"/>
            <a:ext cx="2152016" cy="702366"/>
          </a:xfrm>
          <a:prstGeom prst="cloud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«Чистоплотные дети»</a:t>
            </a:r>
            <a:endParaRPr lang="ru-RU" sz="1600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Облако 7"/>
          <p:cNvSpPr/>
          <p:nvPr/>
        </p:nvSpPr>
        <p:spPr>
          <a:xfrm>
            <a:off x="5314019" y="2017680"/>
            <a:ext cx="3384374" cy="792088"/>
          </a:xfrm>
          <a:prstGeom prst="cloud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FF00"/>
                </a:solidFill>
              </a:rPr>
              <a:t> </a:t>
            </a:r>
            <a:r>
              <a:rPr lang="ru-RU" sz="1600" b="1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«Покажем кукле,  как вытираем руки полотенцем»  </a:t>
            </a:r>
            <a:endParaRPr lang="ru-RU" sz="1600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Облако 8"/>
          <p:cNvSpPr/>
          <p:nvPr/>
        </p:nvSpPr>
        <p:spPr>
          <a:xfrm>
            <a:off x="4770781" y="1128394"/>
            <a:ext cx="1992677" cy="913264"/>
          </a:xfrm>
          <a:prstGeom prst="cloud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16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</a:t>
            </a:r>
            <a:r>
              <a:rPr lang="ru-RU" sz="1600" b="1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 нужно кукле»</a:t>
            </a:r>
          </a:p>
        </p:txBody>
      </p:sp>
      <p:sp>
        <p:nvSpPr>
          <p:cNvPr id="10" name="Облако 9"/>
          <p:cNvSpPr/>
          <p:nvPr/>
        </p:nvSpPr>
        <p:spPr>
          <a:xfrm>
            <a:off x="2423890" y="1128394"/>
            <a:ext cx="2010455" cy="837436"/>
          </a:xfrm>
          <a:prstGeom prst="cloud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«Мыльные </a:t>
            </a:r>
            <a:r>
              <a:rPr lang="ru-RU" sz="16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перча</a:t>
            </a:r>
            <a:r>
              <a:rPr lang="ru-RU" sz="1600" b="1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тки»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307767" y="4017260"/>
            <a:ext cx="288600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Игровые </a:t>
            </a:r>
            <a:r>
              <a:rPr lang="ru-RU" sz="2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ситуации</a:t>
            </a:r>
          </a:p>
        </p:txBody>
      </p:sp>
      <p:sp>
        <p:nvSpPr>
          <p:cNvPr id="12" name="Облако 11"/>
          <p:cNvSpPr/>
          <p:nvPr/>
        </p:nvSpPr>
        <p:spPr>
          <a:xfrm>
            <a:off x="194599" y="5605669"/>
            <a:ext cx="2601610" cy="742121"/>
          </a:xfrm>
          <a:prstGeom prst="cloud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«Мишка и зайка испачкались»</a:t>
            </a:r>
            <a:endParaRPr lang="ru-RU" sz="1600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Облако 12"/>
          <p:cNvSpPr/>
          <p:nvPr/>
        </p:nvSpPr>
        <p:spPr>
          <a:xfrm>
            <a:off x="307767" y="4704081"/>
            <a:ext cx="2581207" cy="742562"/>
          </a:xfrm>
          <a:prstGeom prst="cloud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«Купание куклы Кати»</a:t>
            </a:r>
            <a:endParaRPr lang="ru-RU" sz="1600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Picture 6" descr="F:\ясли\20200227_09203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0293" y="4017259"/>
            <a:ext cx="3528392" cy="264629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00B050"/>
            </a:solidFill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026" name="Picture 2" descr="C:\Users\Сергей\Desktop\IMG-20200517-WA003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555" y="1965829"/>
            <a:ext cx="1867344" cy="2089336"/>
          </a:xfrm>
          <a:prstGeom prst="ellipse">
            <a:avLst/>
          </a:prstGeom>
          <a:ln w="63500" cap="rnd">
            <a:solidFill>
              <a:srgbClr val="00B05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Сергей\Desktop\IMG-20200518-WA000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1409" y="2043445"/>
            <a:ext cx="1748884" cy="2011720"/>
          </a:xfrm>
          <a:prstGeom prst="ellipse">
            <a:avLst/>
          </a:prstGeom>
          <a:ln w="63500" cap="rnd">
            <a:solidFill>
              <a:srgbClr val="00B05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12536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40904" y="159026"/>
            <a:ext cx="7620000" cy="596348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навыков раздевания и </a:t>
            </a: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одевания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5774" y="781878"/>
            <a:ext cx="8852451" cy="539508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Дидактические </a:t>
            </a:r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игры и упражнения</a:t>
            </a:r>
            <a:endParaRPr lang="ru-RU" sz="2400" dirty="0"/>
          </a:p>
        </p:txBody>
      </p:sp>
      <p:sp>
        <p:nvSpPr>
          <p:cNvPr id="4" name="Блок-схема: знак завершения 3"/>
          <p:cNvSpPr/>
          <p:nvPr/>
        </p:nvSpPr>
        <p:spPr>
          <a:xfrm>
            <a:off x="109187" y="1325129"/>
            <a:ext cx="2999174" cy="517220"/>
          </a:xfrm>
          <a:prstGeom prst="flowChartTerminator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«Оденем куклу на прогулку»</a:t>
            </a:r>
          </a:p>
        </p:txBody>
      </p:sp>
      <p:sp>
        <p:nvSpPr>
          <p:cNvPr id="5" name="Блок-схема: знак завершения 4"/>
          <p:cNvSpPr/>
          <p:nvPr/>
        </p:nvSpPr>
        <p:spPr>
          <a:xfrm>
            <a:off x="109187" y="1933469"/>
            <a:ext cx="2999174" cy="517220"/>
          </a:xfrm>
          <a:prstGeom prst="flowChartTerminator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«Мой шкафчик»</a:t>
            </a:r>
          </a:p>
        </p:txBody>
      </p:sp>
      <p:sp>
        <p:nvSpPr>
          <p:cNvPr id="6" name="Блок-схема: знак завершения 5"/>
          <p:cNvSpPr/>
          <p:nvPr/>
        </p:nvSpPr>
        <p:spPr>
          <a:xfrm>
            <a:off x="104900" y="2578068"/>
            <a:ext cx="2999174" cy="517220"/>
          </a:xfrm>
          <a:prstGeom prst="flowChartTerminator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«Туфельки поссорились, туфельки помирились»</a:t>
            </a:r>
          </a:p>
        </p:txBody>
      </p:sp>
      <p:sp>
        <p:nvSpPr>
          <p:cNvPr id="7" name="Блок-схема: знак завершения 6"/>
          <p:cNvSpPr/>
          <p:nvPr/>
        </p:nvSpPr>
        <p:spPr>
          <a:xfrm>
            <a:off x="3231618" y="1894194"/>
            <a:ext cx="2999174" cy="517220"/>
          </a:xfrm>
          <a:prstGeom prst="flowChartTerminator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Топ-топ, сапожок</a:t>
            </a:r>
          </a:p>
        </p:txBody>
      </p:sp>
      <p:sp>
        <p:nvSpPr>
          <p:cNvPr id="9" name="Блок-схема: знак завершения 8"/>
          <p:cNvSpPr/>
          <p:nvPr/>
        </p:nvSpPr>
        <p:spPr>
          <a:xfrm>
            <a:off x="3231618" y="1325129"/>
            <a:ext cx="2999174" cy="517220"/>
          </a:xfrm>
          <a:prstGeom prst="flowChartTerminator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«Подбери куклам одежду»</a:t>
            </a:r>
          </a:p>
        </p:txBody>
      </p:sp>
      <p:sp>
        <p:nvSpPr>
          <p:cNvPr id="13" name="Блок-схема: знак завершения 12"/>
          <p:cNvSpPr/>
          <p:nvPr/>
        </p:nvSpPr>
        <p:spPr>
          <a:xfrm>
            <a:off x="3231618" y="2563267"/>
            <a:ext cx="2999174" cy="517220"/>
          </a:xfrm>
          <a:prstGeom prst="flowChartTerminator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«Научим куклу Катю раздеваться»</a:t>
            </a:r>
          </a:p>
        </p:txBody>
      </p:sp>
      <p:pic>
        <p:nvPicPr>
          <p:cNvPr id="14" name="Picture 5" descr="F:\ясли\20200225_07595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712804"/>
            <a:ext cx="2160000" cy="288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Прямоугольник 15"/>
          <p:cNvSpPr/>
          <p:nvPr/>
        </p:nvSpPr>
        <p:spPr>
          <a:xfrm>
            <a:off x="3470865" y="3244334"/>
            <a:ext cx="33802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Игровые ситуации</a:t>
            </a:r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800" dirty="0"/>
          </a:p>
        </p:txBody>
      </p:sp>
      <p:sp>
        <p:nvSpPr>
          <p:cNvPr id="17" name="Блок-схема: знак завершения 16"/>
          <p:cNvSpPr/>
          <p:nvPr/>
        </p:nvSpPr>
        <p:spPr>
          <a:xfrm>
            <a:off x="5966506" y="4049624"/>
            <a:ext cx="2999174" cy="517220"/>
          </a:xfrm>
          <a:prstGeom prst="flowChartTermina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«Кукла Маша собирается на праздник»</a:t>
            </a:r>
          </a:p>
        </p:txBody>
      </p:sp>
      <p:sp>
        <p:nvSpPr>
          <p:cNvPr id="19" name="Блок-схема: знак завершения 18"/>
          <p:cNvSpPr/>
          <p:nvPr/>
        </p:nvSpPr>
        <p:spPr>
          <a:xfrm>
            <a:off x="5646805" y="4708751"/>
            <a:ext cx="2999174" cy="517220"/>
          </a:xfrm>
          <a:prstGeom prst="flowChartTermina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«Кукла Маша просыпается»</a:t>
            </a:r>
          </a:p>
        </p:txBody>
      </p:sp>
      <p:sp>
        <p:nvSpPr>
          <p:cNvPr id="21" name="Блок-схема: знак завершения 20"/>
          <p:cNvSpPr/>
          <p:nvPr/>
        </p:nvSpPr>
        <p:spPr>
          <a:xfrm>
            <a:off x="5232653" y="5423994"/>
            <a:ext cx="2999174" cy="517220"/>
          </a:xfrm>
          <a:prstGeom prst="flowChartTermina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«Делаем причёску кукле Маше»</a:t>
            </a:r>
          </a:p>
        </p:txBody>
      </p:sp>
      <p:sp>
        <p:nvSpPr>
          <p:cNvPr id="22" name="Блок-схема: знак завершения 21"/>
          <p:cNvSpPr/>
          <p:nvPr/>
        </p:nvSpPr>
        <p:spPr>
          <a:xfrm>
            <a:off x="4731205" y="6130821"/>
            <a:ext cx="2999174" cy="517220"/>
          </a:xfrm>
          <a:prstGeom prst="flowChartTermina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«Знакомство с раздевалкой»</a:t>
            </a:r>
          </a:p>
        </p:txBody>
      </p:sp>
      <p:pic>
        <p:nvPicPr>
          <p:cNvPr id="23" name="Picture 3" descr="F:\ясли\20200115_10343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187" y="3719203"/>
            <a:ext cx="2374050" cy="301353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4" descr="F:\ясли\20200115_10364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237" y="3672041"/>
            <a:ext cx="2430933" cy="2976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60469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521437" cy="655291"/>
          </a:xfrm>
        </p:spPr>
        <p:txBody>
          <a:bodyPr>
            <a:normAutofit fontScale="90000"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Формирование навыков </a:t>
            </a: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приёма пищи и поведения за столом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2277" y="993914"/>
            <a:ext cx="8878957" cy="5183050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Дидактические игры и упражнения</a:t>
            </a:r>
            <a:endParaRPr lang="ru-RU" sz="2400" dirty="0"/>
          </a:p>
        </p:txBody>
      </p:sp>
      <p:sp>
        <p:nvSpPr>
          <p:cNvPr id="4" name="Облако 3"/>
          <p:cNvSpPr/>
          <p:nvPr/>
        </p:nvSpPr>
        <p:spPr>
          <a:xfrm>
            <a:off x="491425" y="1350340"/>
            <a:ext cx="2356073" cy="761476"/>
          </a:xfrm>
          <a:prstGeom prst="cloud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«Напоим кукол чаем»</a:t>
            </a:r>
          </a:p>
        </p:txBody>
      </p:sp>
      <p:sp>
        <p:nvSpPr>
          <p:cNvPr id="5" name="Облако 4"/>
          <p:cNvSpPr/>
          <p:nvPr/>
        </p:nvSpPr>
        <p:spPr>
          <a:xfrm>
            <a:off x="5668451" y="1394819"/>
            <a:ext cx="2641044" cy="738781"/>
          </a:xfrm>
          <a:prstGeom prst="cloud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«Подарок для Мишки-новая чашка»</a:t>
            </a:r>
          </a:p>
        </p:txBody>
      </p:sp>
      <p:sp>
        <p:nvSpPr>
          <p:cNvPr id="6" name="Облако 5"/>
          <p:cNvSpPr/>
          <p:nvPr/>
        </p:nvSpPr>
        <p:spPr>
          <a:xfrm>
            <a:off x="3173985" y="2242354"/>
            <a:ext cx="2372489" cy="619511"/>
          </a:xfrm>
          <a:prstGeom prst="cloud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«Катино угощение»</a:t>
            </a:r>
          </a:p>
        </p:txBody>
      </p:sp>
      <p:sp>
        <p:nvSpPr>
          <p:cNvPr id="7" name="Облако 6"/>
          <p:cNvSpPr/>
          <p:nvPr/>
        </p:nvSpPr>
        <p:spPr>
          <a:xfrm>
            <a:off x="239482" y="2199257"/>
            <a:ext cx="2444522" cy="590638"/>
          </a:xfrm>
          <a:prstGeom prst="cloud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«Умоем куклу»</a:t>
            </a:r>
          </a:p>
        </p:txBody>
      </p:sp>
      <p:sp>
        <p:nvSpPr>
          <p:cNvPr id="8" name="Облако 7"/>
          <p:cNvSpPr/>
          <p:nvPr/>
        </p:nvSpPr>
        <p:spPr>
          <a:xfrm>
            <a:off x="3242671" y="1474159"/>
            <a:ext cx="2550840" cy="659441"/>
          </a:xfrm>
          <a:prstGeom prst="cloud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«Готовим обед для кукол»</a:t>
            </a:r>
          </a:p>
        </p:txBody>
      </p:sp>
      <p:sp>
        <p:nvSpPr>
          <p:cNvPr id="9" name="Облако 8"/>
          <p:cNvSpPr/>
          <p:nvPr/>
        </p:nvSpPr>
        <p:spPr>
          <a:xfrm>
            <a:off x="6012160" y="2328523"/>
            <a:ext cx="2520280" cy="559517"/>
          </a:xfrm>
          <a:prstGeom prst="cloud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«Накормим кукол»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3173986" y="3352800"/>
            <a:ext cx="314823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" indent="0">
              <a:buNone/>
            </a:pPr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Игровые ситуации</a:t>
            </a:r>
          </a:p>
        </p:txBody>
      </p:sp>
      <p:sp>
        <p:nvSpPr>
          <p:cNvPr id="13" name="Облако 12"/>
          <p:cNvSpPr/>
          <p:nvPr/>
        </p:nvSpPr>
        <p:spPr>
          <a:xfrm>
            <a:off x="3376657" y="5363961"/>
            <a:ext cx="2282869" cy="805252"/>
          </a:xfrm>
          <a:prstGeom prst="cloud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«У куклы Маши День рождения»</a:t>
            </a:r>
          </a:p>
        </p:txBody>
      </p:sp>
      <p:sp>
        <p:nvSpPr>
          <p:cNvPr id="18" name="Облако 17"/>
          <p:cNvSpPr/>
          <p:nvPr/>
        </p:nvSpPr>
        <p:spPr>
          <a:xfrm>
            <a:off x="3340994" y="4179877"/>
            <a:ext cx="2232248" cy="768886"/>
          </a:xfrm>
          <a:prstGeom prst="cloud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«Угостим зайку обедом»</a:t>
            </a:r>
          </a:p>
        </p:txBody>
      </p:sp>
      <p:pic>
        <p:nvPicPr>
          <p:cNvPr id="19" name="Picture 4" descr="F:\ясли\20200313_0908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994" y="4360123"/>
            <a:ext cx="3132000" cy="2349000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F:\ясли\20200113_10380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9764" y="4261122"/>
            <a:ext cx="1836000" cy="2448001"/>
          </a:xfrm>
          <a:prstGeom prst="rect">
            <a:avLst/>
          </a:prstGeom>
          <a:noFill/>
          <a:effectLst>
            <a:glow rad="2286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Облако 11"/>
          <p:cNvSpPr/>
          <p:nvPr/>
        </p:nvSpPr>
        <p:spPr>
          <a:xfrm>
            <a:off x="6452592" y="3873812"/>
            <a:ext cx="2079848" cy="774620"/>
          </a:xfrm>
          <a:prstGeom prst="cloud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«Чаепитие»</a:t>
            </a:r>
          </a:p>
        </p:txBody>
      </p:sp>
      <p:sp>
        <p:nvSpPr>
          <p:cNvPr id="17" name="Облако 16"/>
          <p:cNvSpPr/>
          <p:nvPr/>
        </p:nvSpPr>
        <p:spPr>
          <a:xfrm>
            <a:off x="372156" y="3778032"/>
            <a:ext cx="2166483" cy="733244"/>
          </a:xfrm>
          <a:prstGeom prst="cloud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«Мы готовимся к обеду»</a:t>
            </a:r>
          </a:p>
        </p:txBody>
      </p:sp>
    </p:spTree>
    <p:extLst>
      <p:ext uri="{BB962C8B-B14F-4D97-AF65-F5344CB8AC3E}">
        <p14:creationId xmlns:p14="http://schemas.microsoft.com/office/powerpoint/2010/main" val="47112460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494933" cy="715030"/>
          </a:xfrm>
        </p:spPr>
        <p:txBody>
          <a:bodyPr>
            <a:normAutofit/>
          </a:bodyPr>
          <a:lstStyle/>
          <a:p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РАЗВИВАЕМ  РЕЧЬ И ПАЛЬЧИКИ</a:t>
            </a:r>
            <a:endParaRPr lang="ru-RU" sz="2400" dirty="0"/>
          </a:p>
        </p:txBody>
      </p:sp>
      <p:pic>
        <p:nvPicPr>
          <p:cNvPr id="4" name="Объект 3" descr="img2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6044453" y="1299849"/>
            <a:ext cx="2952000" cy="2446286"/>
          </a:xfrm>
          <a:prstGeom prst="rect">
            <a:avLst/>
          </a:prstGeom>
        </p:spPr>
      </p:pic>
      <p:sp>
        <p:nvSpPr>
          <p:cNvPr id="8" name="Прямоугольник с двумя вырезанными противолежащими углами 7"/>
          <p:cNvSpPr/>
          <p:nvPr/>
        </p:nvSpPr>
        <p:spPr>
          <a:xfrm>
            <a:off x="106017" y="4214192"/>
            <a:ext cx="3273287" cy="2504662"/>
          </a:xfrm>
          <a:prstGeom prst="snip2Diag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Кран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откройся! Нос, умойся!</a:t>
            </a:r>
          </a:p>
          <a:p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Мойтесь сразу, оба глаза!</a:t>
            </a:r>
          </a:p>
          <a:p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Мойтесь, уши, мойся, шейка!</a:t>
            </a:r>
          </a:p>
          <a:p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Мойся, мойся, обливайся!</a:t>
            </a:r>
          </a:p>
          <a:p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Грязь, смывайся! Грязь,        смывайся!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C:\Users\Сергей\Desktop\IMG-20200518-WA000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9304" y="3298312"/>
            <a:ext cx="2555467" cy="3407289"/>
          </a:xfrm>
          <a:prstGeom prst="roundRect">
            <a:avLst>
              <a:gd name="adj" fmla="val 16667"/>
            </a:avLst>
          </a:prstGeom>
          <a:ln>
            <a:solidFill>
              <a:srgbClr val="00B05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 descr="depositphotos_13670455-stock-illustration-smiling-water-drop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493567" y="4161780"/>
            <a:ext cx="1800000" cy="1680352"/>
          </a:xfrm>
          <a:prstGeom prst="rect">
            <a:avLst/>
          </a:prstGeom>
        </p:spPr>
      </p:pic>
      <p:pic>
        <p:nvPicPr>
          <p:cNvPr id="2051" name="Picture 3" descr="C:\Users\Сергей\Desktop\IMG-20200517-WA0038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998" y="962810"/>
            <a:ext cx="1921740" cy="3014766"/>
          </a:xfrm>
          <a:prstGeom prst="roundRect">
            <a:avLst>
              <a:gd name="adj" fmla="val 16667"/>
            </a:avLst>
          </a:prstGeom>
          <a:ln>
            <a:solidFill>
              <a:srgbClr val="00B05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021496" y="1612516"/>
            <a:ext cx="2676939" cy="1015663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Ах, вода, вода, вода!</a:t>
            </a:r>
          </a:p>
          <a:p>
            <a:r>
              <a:rPr lang="ru-RU" sz="2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Будем чистыми всегда!</a:t>
            </a:r>
          </a:p>
        </p:txBody>
      </p:sp>
    </p:spTree>
    <p:extLst>
      <p:ext uri="{BB962C8B-B14F-4D97-AF65-F5344CB8AC3E}">
        <p14:creationId xmlns:p14="http://schemas.microsoft.com/office/powerpoint/2010/main" val="8939376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8329DCC-28F2-441D-A1E0-AE38C0211A0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27729" y="1463259"/>
            <a:ext cx="6178702" cy="3625576"/>
          </a:xfrm>
        </p:spPr>
        <p:txBody>
          <a:bodyPr>
            <a:normAutofit/>
          </a:bodyPr>
          <a:lstStyle/>
          <a:p>
            <a:r>
              <a:rPr lang="ru-RU" sz="1800" dirty="0">
                <a:ln w="11430"/>
                <a:solidFill>
                  <a:schemeClr val="accent6">
                    <a:lumMod val="75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dirty="0">
                <a:ln w="11430"/>
                <a:solidFill>
                  <a:schemeClr val="accent6">
                    <a:lumMod val="75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ln w="11430"/>
                <a:solidFill>
                  <a:schemeClr val="accent6">
                    <a:lumMod val="75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dirty="0">
                <a:ln w="11430"/>
                <a:solidFill>
                  <a:schemeClr val="accent6">
                    <a:lumMod val="75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800" dirty="0">
              <a:ln w="11430"/>
              <a:solidFill>
                <a:schemeClr val="accent6">
                  <a:lumMod val="75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 rot="21387408">
            <a:off x="1470991" y="1107205"/>
            <a:ext cx="5910469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" indent="0" algn="ctr">
              <a:buNone/>
            </a:pPr>
            <a:endParaRPr lang="ru-RU" b="1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 algn="ctr">
              <a:buNone/>
            </a:pP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Художественная литература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>
              <a:buNone/>
            </a:pPr>
            <a:r>
              <a:rPr lang="ru-RU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А. </a:t>
            </a:r>
            <a:r>
              <a:rPr lang="ru-RU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Барто</a:t>
            </a:r>
            <a:r>
              <a:rPr lang="ru-RU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«Девочка чумазая»; З</a:t>
            </a:r>
            <a:r>
              <a:rPr lang="ru-RU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Александрова </a:t>
            </a:r>
            <a:r>
              <a:rPr lang="ru-RU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«Катя в яслях», «Вкусная каша»; </a:t>
            </a:r>
            <a:r>
              <a:rPr lang="ru-RU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К.Чуковский</a:t>
            </a:r>
            <a:r>
              <a:rPr lang="ru-RU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Мойдодыр</a:t>
            </a:r>
            <a:r>
              <a:rPr lang="ru-RU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», «</a:t>
            </a:r>
            <a:r>
              <a:rPr lang="ru-RU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Федорино</a:t>
            </a:r>
            <a:r>
              <a:rPr lang="ru-RU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горе», «Муха Цокотуха»; Е. Благинина «Как у нашей Ирки»; русские народные сказки «Про непослушные ручки и ножки», «Три медведя»; Г</a:t>
            </a:r>
            <a:r>
              <a:rPr lang="ru-RU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Зайцева </a:t>
            </a:r>
            <a:r>
              <a:rPr lang="ru-RU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«Дружи с водой»; И</a:t>
            </a:r>
            <a:r>
              <a:rPr lang="ru-RU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Горюнова </a:t>
            </a:r>
            <a:r>
              <a:rPr lang="ru-RU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«Этикет для карапузов»;</a:t>
            </a:r>
          </a:p>
          <a:p>
            <a:pPr marL="45720" indent="0">
              <a:buNone/>
            </a:pPr>
            <a:r>
              <a:rPr lang="ru-RU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потешки</a:t>
            </a:r>
            <a:r>
              <a:rPr lang="ru-RU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«Кран, откройся!», «Водичка, водичка», «Знаем, знаем», «Лейся, лейся на ладошку», «Чистая водичка», «Из колодца», «На моей тарелочке», «Пришёл кисель», «Умница, Катенька», «Это-ложка, это-чашка», «Глубоко-не мелко», «Раз, два, три, четыре, пять», «Хоть устали одеваться», «Если хочешь прогуляться».</a:t>
            </a:r>
          </a:p>
        </p:txBody>
      </p:sp>
    </p:spTree>
    <p:extLst>
      <p:ext uri="{BB962C8B-B14F-4D97-AF65-F5344CB8AC3E}">
        <p14:creationId xmlns:p14="http://schemas.microsoft.com/office/powerpoint/2010/main" val="186631130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EA62027F-4B45-4D24-AD2B-20BFF893B2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 rot="181686">
            <a:off x="1481128" y="1705196"/>
            <a:ext cx="6260111" cy="3668610"/>
          </a:xfrm>
        </p:spPr>
        <p:txBody>
          <a:bodyPr>
            <a:normAutofit lnSpcReduction="10000"/>
          </a:bodyPr>
          <a:lstStyle/>
          <a:p>
            <a:r>
              <a:rPr lang="ru-RU" b="1" dirty="0">
                <a:solidFill>
                  <a:srgbClr val="C00000"/>
                </a:solidFill>
              </a:rPr>
              <a:t>ВЫВОД </a:t>
            </a:r>
            <a:r>
              <a:rPr lang="ru-RU" b="1" dirty="0" smtClean="0">
                <a:solidFill>
                  <a:srgbClr val="C00000"/>
                </a:solidFill>
              </a:rPr>
              <a:t>:</a:t>
            </a:r>
          </a:p>
          <a:p>
            <a:r>
              <a:rPr lang="ru-RU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результате реализации проекта созданы необходимые условия для привития детям культурно-гигиенических навыков и простейших навыков самообслуживания.</a:t>
            </a:r>
          </a:p>
          <a:p>
            <a:r>
              <a:rPr lang="ru-RU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Сформировались простейшие навыки опрятности и самообслуживания.</a:t>
            </a:r>
          </a:p>
          <a:p>
            <a:r>
              <a:rPr lang="ru-RU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Повысилась педагогическая компетентность родителей по вопросам укрепления здоровья детей.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18319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217748">
            <a:off x="1587938" y="1105874"/>
            <a:ext cx="4514319" cy="3838135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ru-RU" sz="4400" b="1" dirty="0" smtClean="0">
                <a:solidFill>
                  <a:srgbClr val="00B050"/>
                </a:solidFill>
              </a:rPr>
              <a:t>Желаю всем здоровья </a:t>
            </a:r>
            <a:br>
              <a:rPr lang="ru-RU" sz="4400" b="1" dirty="0" smtClean="0">
                <a:solidFill>
                  <a:srgbClr val="00B050"/>
                </a:solidFill>
              </a:rPr>
            </a:br>
            <a:r>
              <a:rPr lang="ru-RU" sz="4400" b="1" dirty="0" smtClean="0">
                <a:solidFill>
                  <a:srgbClr val="00B050"/>
                </a:solidFill>
              </a:rPr>
              <a:t>и </a:t>
            </a:r>
            <a:br>
              <a:rPr lang="ru-RU" sz="4400" b="1" dirty="0" smtClean="0">
                <a:solidFill>
                  <a:srgbClr val="00B050"/>
                </a:solidFill>
              </a:rPr>
            </a:br>
            <a:r>
              <a:rPr lang="ru-RU" sz="4400" b="1" dirty="0" smtClean="0">
                <a:solidFill>
                  <a:srgbClr val="00B050"/>
                </a:solidFill>
              </a:rPr>
              <a:t>хорошего настроения!</a:t>
            </a:r>
            <a:endParaRPr lang="ru-RU" sz="4400" b="1" dirty="0">
              <a:solidFill>
                <a:srgbClr val="00B050"/>
              </a:solidFill>
            </a:endParaRPr>
          </a:p>
        </p:txBody>
      </p:sp>
      <p:pic>
        <p:nvPicPr>
          <p:cNvPr id="4" name="Рисунок 3" descr="13105111uplakatzvirubkoyumojdodi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63967">
            <a:off x="6184557" y="3447919"/>
            <a:ext cx="1512168" cy="2088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897263"/>
      </p:ext>
    </p:extLst>
  </p:cSld>
  <p:clrMapOvr>
    <a:masterClrMapping/>
  </p:clrMapOvr>
</p:sld>
</file>

<file path=ppt/theme/theme1.xml><?xml version="1.0" encoding="utf-8"?>
<a:theme xmlns:a="http://schemas.openxmlformats.org/drawingml/2006/main" name="дети4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дети3.potx" id="{8D83A0E8-0064-461C-ABE6-01FB33E13143}" vid="{171E7B72-3678-4B19-9363-C6717CB3234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220</TotalTime>
  <Words>722</Words>
  <Application>Microsoft Office PowerPoint</Application>
  <PresentationFormat>Экран (4:3)</PresentationFormat>
  <Paragraphs>106</Paragraphs>
  <Slides>16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дети4</vt:lpstr>
      <vt:lpstr>МКДОУ «Детский сад №3 г. Дмитриева»</vt:lpstr>
      <vt:lpstr>Презентация PowerPoint</vt:lpstr>
      <vt:lpstr>ЦЕЛЬ   ПРОЕКТА: </vt:lpstr>
      <vt:lpstr>ЗАДАЧИ: </vt:lpstr>
      <vt:lpstr>Ожидаемые   результаты: </vt:lpstr>
      <vt:lpstr>Условия   реализации </vt:lpstr>
      <vt:lpstr>Презентация PowerPoint</vt:lpstr>
      <vt:lpstr>Работа  с  родителями</vt:lpstr>
      <vt:lpstr>Учимся, играя </vt:lpstr>
      <vt:lpstr>Формирование культурно-гигиенических навыков</vt:lpstr>
      <vt:lpstr> Формирование навыков раздевания и одевания</vt:lpstr>
      <vt:lpstr> Формирование навыков приёма пищи и поведения за столом</vt:lpstr>
      <vt:lpstr>РАЗВИВАЕМ  РЕЧЬ И ПАЛЬЧИКИ</vt:lpstr>
      <vt:lpstr>  </vt:lpstr>
      <vt:lpstr>Презентация PowerPoint</vt:lpstr>
      <vt:lpstr>Желаю всем здоровья  и  хорошего настроения!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Детский</dc:title>
  <dc:creator>Светлана</dc:creator>
  <cp:lastModifiedBy>Сергей</cp:lastModifiedBy>
  <cp:revision>25</cp:revision>
  <dcterms:created xsi:type="dcterms:W3CDTF">2019-09-18T13:32:53Z</dcterms:created>
  <dcterms:modified xsi:type="dcterms:W3CDTF">2020-05-21T14:47:11Z</dcterms:modified>
</cp:coreProperties>
</file>