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A35C5D8-EB40-4B63-8DF9-C84492EEAA7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102AD88-A026-4B3D-A413-0996A558037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1643050"/>
            <a:ext cx="77724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Проект</a:t>
            </a:r>
            <a:br>
              <a:rPr lang="ru-RU" dirty="0" smtClean="0"/>
            </a:br>
            <a:r>
              <a:rPr lang="ru-RU" dirty="0" smtClean="0"/>
              <a:t>« Путешествие гречишного зернышка»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smtClean="0"/>
              <a:t>(Выращивание гречихи в открытом </a:t>
            </a:r>
            <a:r>
              <a:rPr lang="ru-RU" dirty="0" smtClean="0"/>
              <a:t>грунте)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4857760"/>
            <a:ext cx="7772400" cy="914400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Выполнила </a:t>
            </a:r>
          </a:p>
          <a:p>
            <a:r>
              <a:rPr lang="ru-RU" dirty="0" err="1" smtClean="0"/>
              <a:t>Бухонова</a:t>
            </a:r>
            <a:r>
              <a:rPr lang="ru-RU" dirty="0" smtClean="0"/>
              <a:t> Ирина</a:t>
            </a:r>
            <a:endParaRPr lang="ru-RU" dirty="0"/>
          </a:p>
        </p:txBody>
      </p:sp>
      <p:pic>
        <p:nvPicPr>
          <p:cNvPr id="15362" name="Picture 2" descr="https://team-green.ru/wp-content/uploads/2021/02/buchweizen_adobestock_43681360-2000x111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3643314"/>
            <a:ext cx="3083654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4459418" cy="4900634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Участники проекта:</a:t>
            </a:r>
          </a:p>
          <a:p>
            <a:r>
              <a:rPr lang="ru-RU" dirty="0" smtClean="0"/>
              <a:t>дети </a:t>
            </a:r>
            <a:r>
              <a:rPr lang="ru-RU" dirty="0" smtClean="0"/>
              <a:t>средней группы </a:t>
            </a:r>
            <a:endParaRPr lang="ru-RU" dirty="0" smtClean="0"/>
          </a:p>
          <a:p>
            <a:r>
              <a:rPr lang="ru-RU" dirty="0" smtClean="0"/>
              <a:t>(</a:t>
            </a:r>
            <a:r>
              <a:rPr lang="ru-RU" dirty="0" smtClean="0"/>
              <a:t>4-5 лет), воспитатели, родители воспитанников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Вид проекта: </a:t>
            </a:r>
            <a:r>
              <a:rPr lang="ru-RU" dirty="0" smtClean="0"/>
              <a:t>познавательно-исследовательский.</a:t>
            </a:r>
          </a:p>
          <a:p>
            <a:r>
              <a:rPr lang="ru-RU" b="1" dirty="0" smtClean="0"/>
              <a:t>Продолжительность проекта: </a:t>
            </a:r>
            <a:r>
              <a:rPr lang="ru-RU" dirty="0" smtClean="0"/>
              <a:t>долгосрочный (апрель-сентябрь).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image1.png" descr="гречиха - ЦЕЛЕБНЫЕ РАСТЕНИЯ - Фотоальбомы - Лечимся сами!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43504" y="2143116"/>
            <a:ext cx="3810804" cy="34101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3114684"/>
          </a:xfrm>
        </p:spPr>
        <p:txBody>
          <a:bodyPr/>
          <a:lstStyle/>
          <a:p>
            <a:r>
              <a:rPr lang="ru-RU" dirty="0" smtClean="0"/>
              <a:t>Во многих семьях предпочитают «быструю еду»: едят бутерброды, покупают пиццу, чипсы и совсем забывают про кашу. Гречневая каша - одно из наиболее распространенных блюд русской кухни, но дети почему-то не разделяют восторга от употребления этой каши.</a:t>
            </a:r>
            <a:endParaRPr lang="ru-RU" dirty="0"/>
          </a:p>
        </p:txBody>
      </p:sp>
      <p:sp>
        <p:nvSpPr>
          <p:cNvPr id="1026" name="AutoShape 2" descr="https://attuale.ru/wp-content/uploads/2018/11/kak-varit-grechku-v-paketikah-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https://topdialog.ru/wp-content/uploads/2019/09/buckwheat-3356778_19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4714860"/>
            <a:ext cx="3214710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Цель проекта: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Создание условий, направленных на стимуляцию развития интереса к познавательно-исследовательской деятельности и вовлечению детей среднего дошкольного возраста в практическую деятельность по выращиванию сельскохозяйственной культуры гречиха.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Задачи: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расширить знания детей об особенностях строения и условиях роста растений;</a:t>
            </a:r>
          </a:p>
          <a:p>
            <a:pPr lvl="0"/>
            <a:r>
              <a:rPr lang="ru-RU" dirty="0" smtClean="0"/>
              <a:t>привлекать детей к активной самостоятельной деятельности по выращиванию растений;</a:t>
            </a:r>
          </a:p>
          <a:p>
            <a:pPr lvl="0"/>
            <a:r>
              <a:rPr lang="ru-RU" dirty="0" smtClean="0"/>
              <a:t>дать детям понятие о полезных свойствах гречневой каши и их значении для растущего организма;</a:t>
            </a:r>
          </a:p>
          <a:p>
            <a:pPr lvl="0"/>
            <a:r>
              <a:rPr lang="ru-RU" dirty="0" smtClean="0"/>
              <a:t>развивать познавательные способности, мышление, тактильные и сенсорные ощущения, мелкую </a:t>
            </a:r>
            <a:r>
              <a:rPr lang="ru-RU" dirty="0" smtClean="0"/>
              <a:t>моторику.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Ожидаемый результат: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dirty="0" smtClean="0"/>
              <a:t>У детей появится желание по собственной инициативе ухаживать за растениями, появится интерес и стремление к взаимодействию с ними.</a:t>
            </a:r>
          </a:p>
          <a:p>
            <a:pPr lvl="0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Повысится экологическая компетентность детей: дети узнают особенности строения растения, научаться правильно, ухаживать за ним. Дети научатся вести наблюдения и делать первые выводы.</a:t>
            </a:r>
          </a:p>
          <a:p>
            <a:pPr lvl="0"/>
            <a:r>
              <a:rPr lang="ru-RU" dirty="0" smtClean="0"/>
              <a:t>Повысится педагогическая компетентность родителей, их</a:t>
            </a:r>
          </a:p>
          <a:p>
            <a:r>
              <a:rPr lang="ru-RU" dirty="0" smtClean="0"/>
              <a:t>заинтересованность в познавательном досуге своего ребенка, появятся новые общие интересы детей и родителей.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Этапы работы над проектом: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ru-RU" sz="2800" b="1" dirty="0" smtClean="0"/>
              <a:t>подготовительный</a:t>
            </a:r>
            <a:r>
              <a:rPr lang="ru-RU" sz="2800" b="1" dirty="0" smtClean="0"/>
              <a:t>: </a:t>
            </a:r>
            <a:r>
              <a:rPr lang="ru-RU" sz="2800" dirty="0" smtClean="0"/>
              <a:t>Определение цели и задач проекта, сбор информационного материала, составление плана по организации детской деятельности.</a:t>
            </a:r>
            <a:endParaRPr lang="ru-RU" sz="2000" dirty="0" smtClean="0"/>
          </a:p>
          <a:p>
            <a:pPr lvl="1"/>
            <a:r>
              <a:rPr lang="ru-RU" sz="2800" b="1" dirty="0" smtClean="0"/>
              <a:t>основной</a:t>
            </a:r>
            <a:r>
              <a:rPr lang="ru-RU" sz="2800" dirty="0" smtClean="0"/>
              <a:t>: Знакомство с художественной литературой о гречихе и гречневой каши (стихи, пословицы, сказки, загадки). </a:t>
            </a:r>
            <a:endParaRPr lang="ru-RU" sz="2800" dirty="0" smtClean="0"/>
          </a:p>
          <a:p>
            <a:pPr lvl="1"/>
            <a:r>
              <a:rPr lang="ru-RU" sz="2800" b="1" dirty="0" smtClean="0"/>
              <a:t>заключительный</a:t>
            </a:r>
            <a:r>
              <a:rPr lang="ru-RU" sz="2800" b="1" dirty="0" smtClean="0"/>
              <a:t>: </a:t>
            </a:r>
            <a:r>
              <a:rPr lang="ru-RU" sz="2800" dirty="0" smtClean="0"/>
              <a:t>Подведение итогов по работе над проектом</a:t>
            </a:r>
            <a:endParaRPr lang="ru-RU" sz="2000" dirty="0" smtClean="0"/>
          </a:p>
          <a:p>
            <a:r>
              <a:rPr lang="ru-RU" sz="3200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155732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Беседа «Откуда каша к нам пришла на стол»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pSp>
        <p:nvGrpSpPr>
          <p:cNvPr id="16386" name="Group 2"/>
          <p:cNvGrpSpPr>
            <a:grpSpLocks/>
          </p:cNvGrpSpPr>
          <p:nvPr/>
        </p:nvGrpSpPr>
        <p:grpSpPr bwMode="auto">
          <a:xfrm>
            <a:off x="1571604" y="2071678"/>
            <a:ext cx="6500858" cy="3500462"/>
            <a:chOff x="2220" y="321"/>
            <a:chExt cx="8638" cy="4922"/>
          </a:xfrm>
        </p:grpSpPr>
        <p:pic>
          <p:nvPicPr>
            <p:cNvPr id="16387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220" y="320"/>
              <a:ext cx="4608" cy="4922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pic>
          <p:nvPicPr>
            <p:cNvPr id="16388" name="Picture 4" descr="H:\для проекта\DSCN4552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321" y="410"/>
              <a:ext cx="4320" cy="4680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sp>
          <p:nvSpPr>
            <p:cNvPr id="16389" name="Rectangle 5"/>
            <p:cNvSpPr>
              <a:spLocks noChangeArrowheads="1"/>
            </p:cNvSpPr>
            <p:nvPr/>
          </p:nvSpPr>
          <p:spPr bwMode="auto">
            <a:xfrm>
              <a:off x="2291" y="380"/>
              <a:ext cx="4380" cy="4740"/>
            </a:xfrm>
            <a:prstGeom prst="rect">
              <a:avLst/>
            </a:prstGeom>
            <a:noFill/>
            <a:ln w="38100">
              <a:solidFill>
                <a:srgbClr val="92D05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pic>
          <p:nvPicPr>
            <p:cNvPr id="16390" name="Picture 6" descr="H:\для проекта\DSCN4461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782" y="320"/>
              <a:ext cx="4076" cy="4920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pic>
          <p:nvPicPr>
            <p:cNvPr id="16391" name="Picture 7" descr="H:\для проекта\DSCN4461.JP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6883" y="411"/>
              <a:ext cx="3795" cy="4679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sp>
          <p:nvSpPr>
            <p:cNvPr id="16392" name="Rectangle 8"/>
            <p:cNvSpPr>
              <a:spLocks noChangeArrowheads="1"/>
            </p:cNvSpPr>
            <p:nvPr/>
          </p:nvSpPr>
          <p:spPr bwMode="auto">
            <a:xfrm>
              <a:off x="6853" y="381"/>
              <a:ext cx="3855" cy="4739"/>
            </a:xfrm>
            <a:prstGeom prst="rect">
              <a:avLst/>
            </a:prstGeom>
            <a:noFill/>
            <a:ln w="38100">
              <a:solidFill>
                <a:srgbClr val="92D05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14858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Практическое занятие «Посев гречихи в открытый грунт».</a:t>
            </a:r>
            <a:br>
              <a:rPr lang="ru-RU" b="1" dirty="0" smtClean="0"/>
            </a:br>
            <a:endParaRPr lang="ru-RU" dirty="0"/>
          </a:p>
        </p:txBody>
      </p:sp>
      <p:grpSp>
        <p:nvGrpSpPr>
          <p:cNvPr id="17410" name="Group 2"/>
          <p:cNvGrpSpPr>
            <a:grpSpLocks/>
          </p:cNvGrpSpPr>
          <p:nvPr/>
        </p:nvGrpSpPr>
        <p:grpSpPr bwMode="auto">
          <a:xfrm>
            <a:off x="1508125" y="1822450"/>
            <a:ext cx="5849957" cy="4178318"/>
            <a:chOff x="2374" y="189"/>
            <a:chExt cx="7277" cy="5492"/>
          </a:xfrm>
        </p:grpSpPr>
        <p:pic>
          <p:nvPicPr>
            <p:cNvPr id="17411" name="Picture 3" descr="H:\для проекта\DSCN3931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373" y="188"/>
              <a:ext cx="7277" cy="5492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pic>
          <p:nvPicPr>
            <p:cNvPr id="17412" name="Picture 4" descr="H:\для проекта\DSCN3931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461" y="250"/>
              <a:ext cx="7024" cy="5265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sp>
          <p:nvSpPr>
            <p:cNvPr id="17413" name="Rectangle 5"/>
            <p:cNvSpPr>
              <a:spLocks noChangeArrowheads="1"/>
            </p:cNvSpPr>
            <p:nvPr/>
          </p:nvSpPr>
          <p:spPr bwMode="auto">
            <a:xfrm>
              <a:off x="2431" y="220"/>
              <a:ext cx="7084" cy="5325"/>
            </a:xfrm>
            <a:prstGeom prst="rect">
              <a:avLst/>
            </a:prstGeom>
            <a:noFill/>
            <a:ln w="38100">
              <a:solidFill>
                <a:srgbClr val="92D05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Наблюдение и уход за гречихой на огороде детского сада</a:t>
            </a:r>
            <a:endParaRPr lang="ru-RU" b="1" dirty="0"/>
          </a:p>
        </p:txBody>
      </p:sp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1857356" y="2071678"/>
            <a:ext cx="5214974" cy="3643338"/>
            <a:chOff x="1687" y="-4214"/>
            <a:chExt cx="6022" cy="4561"/>
          </a:xfrm>
        </p:grpSpPr>
        <p:pic>
          <p:nvPicPr>
            <p:cNvPr id="18435" name="Picture 3" descr="H:\для проекта\Всходы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87" y="-4215"/>
              <a:ext cx="6022" cy="4561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pic>
          <p:nvPicPr>
            <p:cNvPr id="18436" name="Picture 4" descr="H:\для проекта\Всходы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61" y="-4153"/>
              <a:ext cx="5783" cy="4335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sp>
          <p:nvSpPr>
            <p:cNvPr id="18437" name="Rectangle 5"/>
            <p:cNvSpPr>
              <a:spLocks noChangeArrowheads="1"/>
            </p:cNvSpPr>
            <p:nvPr/>
          </p:nvSpPr>
          <p:spPr bwMode="auto">
            <a:xfrm>
              <a:off x="1731" y="-4183"/>
              <a:ext cx="5843" cy="4395"/>
            </a:xfrm>
            <a:prstGeom prst="rect">
              <a:avLst/>
            </a:prstGeom>
            <a:noFill/>
            <a:ln w="38100">
              <a:solidFill>
                <a:srgbClr val="92D05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Сбор урожая</a:t>
            </a:r>
            <a:br>
              <a:rPr lang="ru-RU" b="1" dirty="0" smtClean="0"/>
            </a:br>
            <a:endParaRPr lang="ru-RU" dirty="0"/>
          </a:p>
        </p:txBody>
      </p:sp>
      <p:grpSp>
        <p:nvGrpSpPr>
          <p:cNvPr id="19458" name="Group 2"/>
          <p:cNvGrpSpPr>
            <a:grpSpLocks/>
          </p:cNvGrpSpPr>
          <p:nvPr/>
        </p:nvGrpSpPr>
        <p:grpSpPr bwMode="auto">
          <a:xfrm>
            <a:off x="1857356" y="1785926"/>
            <a:ext cx="5484812" cy="4135438"/>
            <a:chOff x="1687" y="348"/>
            <a:chExt cx="8638" cy="6512"/>
          </a:xfrm>
        </p:grpSpPr>
        <p:pic>
          <p:nvPicPr>
            <p:cNvPr id="19459" name="Picture 3" descr="H:\для проекта\DSCN4452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87" y="347"/>
              <a:ext cx="8638" cy="6512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pic>
          <p:nvPicPr>
            <p:cNvPr id="19460" name="Picture 4" descr="H:\для проекта\DSCN4452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61" y="409"/>
              <a:ext cx="8400" cy="6296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sp>
          <p:nvSpPr>
            <p:cNvPr id="19461" name="Rectangle 5"/>
            <p:cNvSpPr>
              <a:spLocks noChangeArrowheads="1"/>
            </p:cNvSpPr>
            <p:nvPr/>
          </p:nvSpPr>
          <p:spPr bwMode="auto">
            <a:xfrm>
              <a:off x="1731" y="379"/>
              <a:ext cx="8460" cy="6356"/>
            </a:xfrm>
            <a:prstGeom prst="rect">
              <a:avLst/>
            </a:prstGeom>
            <a:noFill/>
            <a:ln w="38100">
              <a:solidFill>
                <a:srgbClr val="92D05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Заключительный этап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ru-RU" dirty="0" smtClean="0"/>
              <a:t>В результате практической и опытнической деятельности дети получили четкие представления о выращивании гречихи из семени.</a:t>
            </a:r>
          </a:p>
          <a:p>
            <a:pPr lvl="0"/>
            <a:r>
              <a:rPr lang="ru-RU" dirty="0" smtClean="0"/>
              <a:t>Умеют различать и называть крупу по внешнему виду, на ощупь, кашу по внешнему виду , на вкус.</a:t>
            </a:r>
          </a:p>
          <a:p>
            <a:r>
              <a:rPr lang="ru-RU" dirty="0" smtClean="0"/>
              <a:t>Понимают значение	гречневой каши в рационе питания человека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Спасибо за внимание!</a:t>
            </a:r>
            <a:endParaRPr lang="ru-RU" b="1" dirty="0"/>
          </a:p>
        </p:txBody>
      </p:sp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1285852" y="2500306"/>
            <a:ext cx="6091237" cy="3621087"/>
            <a:chOff x="1687" y="-6207"/>
            <a:chExt cx="9593" cy="5703"/>
          </a:xfrm>
        </p:grpSpPr>
        <p:pic>
          <p:nvPicPr>
            <p:cNvPr id="20483" name="Picture 3" descr="H:\для проекта\DSCN4548.JP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687" y="-6208"/>
              <a:ext cx="9593" cy="5703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pic>
          <p:nvPicPr>
            <p:cNvPr id="20484" name="Picture 4" descr="H:\для проекта\DSCN4548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761" y="-6145"/>
              <a:ext cx="9354" cy="5502"/>
            </a:xfrm>
            <a:prstGeom prst="rect">
              <a:avLst/>
            </a:prstGeom>
            <a:noFill/>
            <a:ln w="9525">
              <a:solidFill>
                <a:srgbClr val="92D050"/>
              </a:solidFill>
              <a:miter lim="800000"/>
              <a:headEnd/>
              <a:tailEnd/>
            </a:ln>
          </p:spPr>
        </p:pic>
        <p:sp>
          <p:nvSpPr>
            <p:cNvPr id="20485" name="Rectangle 5"/>
            <p:cNvSpPr>
              <a:spLocks noChangeArrowheads="1"/>
            </p:cNvSpPr>
            <p:nvPr/>
          </p:nvSpPr>
          <p:spPr bwMode="auto">
            <a:xfrm>
              <a:off x="1731" y="-6175"/>
              <a:ext cx="9414" cy="5562"/>
            </a:xfrm>
            <a:prstGeom prst="rect">
              <a:avLst/>
            </a:prstGeom>
            <a:noFill/>
            <a:ln w="38100">
              <a:solidFill>
                <a:srgbClr val="92D05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19</TotalTime>
  <Words>305</Words>
  <Application>Microsoft Office PowerPoint</Application>
  <PresentationFormat>Экран (4:3)</PresentationFormat>
  <Paragraphs>36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Обычная</vt:lpstr>
      <vt:lpstr>Проект « Путешествие гречишного зернышка»  (Выращивание гречихи в открытом грунте)</vt:lpstr>
      <vt:lpstr>Слайд 2</vt:lpstr>
      <vt:lpstr>Проблема</vt:lpstr>
      <vt:lpstr>Цель проекта: </vt:lpstr>
      <vt:lpstr>Задачи: </vt:lpstr>
      <vt:lpstr>Ожидаемый результат: </vt:lpstr>
      <vt:lpstr>Этапы работы над проектом: </vt:lpstr>
      <vt:lpstr>Беседа «Откуда каша к нам пришла на стол» </vt:lpstr>
      <vt:lpstr>Практическое занятие «Посев гречихи в открытый грунт». </vt:lpstr>
      <vt:lpstr>Наблюдение и уход за гречихой на огороде детского сада</vt:lpstr>
      <vt:lpstr>Сбор урожая </vt:lpstr>
      <vt:lpstr>Заключительный этап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 Путешествие гречишного зернышка»   (Выращивание гречихи в открытом грунте)</dc:title>
  <dc:creator>Admin</dc:creator>
  <cp:lastModifiedBy>Admin</cp:lastModifiedBy>
  <cp:revision>2</cp:revision>
  <dcterms:created xsi:type="dcterms:W3CDTF">2021-04-06T18:38:58Z</dcterms:created>
  <dcterms:modified xsi:type="dcterms:W3CDTF">2021-04-06T18:58:46Z</dcterms:modified>
</cp:coreProperties>
</file>