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8" r:id="rId3"/>
    <p:sldId id="259" r:id="rId4"/>
    <p:sldId id="257" r:id="rId5"/>
    <p:sldId id="261" r:id="rId6"/>
    <p:sldId id="262" r:id="rId7"/>
    <p:sldId id="263" r:id="rId8"/>
    <p:sldId id="260" r:id="rId9"/>
    <p:sldId id="265" r:id="rId10"/>
    <p:sldId id="266" r:id="rId11"/>
    <p:sldId id="267" r:id="rId12"/>
    <p:sldId id="264" r:id="rId13"/>
    <p:sldId id="268" r:id="rId14"/>
    <p:sldId id="269" r:id="rId15"/>
    <p:sldId id="271" r:id="rId16"/>
    <p:sldId id="274" r:id="rId17"/>
    <p:sldId id="275" r:id="rId18"/>
    <p:sldId id="270" r:id="rId19"/>
    <p:sldId id="272" r:id="rId20"/>
    <p:sldId id="273" r:id="rId21"/>
    <p:sldId id="277" r:id="rId22"/>
    <p:sldId id="278" r:id="rId23"/>
    <p:sldId id="27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6666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88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2E388-E737-4D1A-90CE-0B38474C6588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425C8-91C3-4455-A589-9D88143E9A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425C8-91C3-4455-A589-9D88143E9A7D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  <a:ea typeface="Batang" pitchFamily="18" charset="-127"/>
              </a:rPr>
              <a:t>Сущность и значение реформы П.И. Чайковского в балетном театре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702543-8BD2-4F6B-B09F-F1FA46BBA9DD}"/>
              </a:ext>
            </a:extLst>
          </p:cNvPr>
          <p:cNvSpPr txBox="1"/>
          <p:nvPr/>
        </p:nvSpPr>
        <p:spPr>
          <a:xfrm>
            <a:off x="2555776" y="5445224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Педагог дополнительного образования ГБУ ДО ДДЮТ «На Ленской»</a:t>
            </a:r>
          </a:p>
          <a:p>
            <a:pPr algn="ctr"/>
            <a:r>
              <a:rPr lang="ru-RU" dirty="0"/>
              <a:t>Сорокина Наталия Вячеславовна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593304"/>
            <a:ext cx="4752528" cy="6796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>
                <a:latin typeface="Bookman Old Style" pitchFamily="18" charset="0"/>
              </a:rPr>
              <a:t>   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Петр Ильич Чайковский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(1840-1893) -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русский композитор,        педагог, дирижёр и музыкальный критик.</a:t>
            </a:r>
          </a:p>
          <a:p>
            <a:pPr>
              <a:buNone/>
            </a:pPr>
            <a:r>
              <a:rPr lang="ru-RU" sz="2400" dirty="0">
                <a:latin typeface="Bookman Old Style" pitchFamily="18" charset="0"/>
              </a:rPr>
              <a:t>   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В 1865 окончил Петербургскую консерваторию (ученик А. Г. Рубинштейна).</a:t>
            </a:r>
          </a:p>
          <a:p>
            <a:pPr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    Был профессором Московской консерватории.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https://s12.stc.all.kpcdn.net/share/i/4/1914257/inx960x1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2656"/>
            <a:ext cx="4376409" cy="619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Творчество композитора</a:t>
            </a: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32859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4200" dirty="0">
                <a:solidFill>
                  <a:schemeClr val="tx2"/>
                </a:solidFill>
                <a:latin typeface="Bookman Old Style" pitchFamily="18" charset="0"/>
              </a:rPr>
              <a:t>Он написал:</a:t>
            </a: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десять опер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три балета</a:t>
            </a:r>
            <a:r>
              <a:rPr lang="en-US" dirty="0">
                <a:solidFill>
                  <a:schemeClr val="tx2"/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семь симфоний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104 романса</a:t>
            </a:r>
            <a:r>
              <a:rPr lang="en-US" dirty="0">
                <a:solidFill>
                  <a:schemeClr val="tx2"/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ряд программных симфонических произведений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концерты и камерно-инструментальные ансамбли</a:t>
            </a:r>
            <a:r>
              <a:rPr lang="en-US" dirty="0">
                <a:solidFill>
                  <a:schemeClr val="tx2"/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хоровые сочинения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кантаты</a:t>
            </a:r>
            <a:r>
              <a:rPr lang="en-US" dirty="0">
                <a:solidFill>
                  <a:schemeClr val="tx2"/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фортепианные миниатюры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;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</a:endParaRPr>
          </a:p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фортепианные циклы.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Что было до Чайковского?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  </a:t>
            </a:r>
            <a:r>
              <a:rPr lang="ru-RU" sz="3600" dirty="0">
                <a:solidFill>
                  <a:schemeClr val="tx2"/>
                </a:solidFill>
                <a:latin typeface="Bookman Old Style" pitchFamily="18" charset="0"/>
              </a:rPr>
              <a:t>Музыке отводилась второстепенная роль </a:t>
            </a:r>
            <a:r>
              <a:rPr lang="ru-RU" sz="3600" dirty="0">
                <a:solidFill>
                  <a:schemeClr val="tx2"/>
                </a:solidFill>
                <a:latin typeface="Bookman Old Style" pitchFamily="18" charset="0"/>
                <a:sym typeface="Wingdings" pitchFamily="2" charset="2"/>
              </a:rPr>
              <a:t></a:t>
            </a:r>
          </a:p>
          <a:p>
            <a:pPr algn="ctr">
              <a:buNone/>
            </a:pPr>
            <a:endParaRPr lang="ru-RU" sz="3600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  <a:sym typeface="Wingdings" pitchFamily="2" charset="2"/>
            </a:endParaRPr>
          </a:p>
          <a:p>
            <a:pPr algn="ctr">
              <a:buNone/>
            </a:pPr>
            <a:endParaRPr lang="ru-RU" sz="3600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  <a:sym typeface="Wingdings" pitchFamily="2" charset="2"/>
            </a:endParaRPr>
          </a:p>
          <a:p>
            <a:pPr algn="ctr">
              <a:buNone/>
            </a:pPr>
            <a:endParaRPr lang="ru-RU" sz="3600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  <a:sym typeface="Wingdings" pitchFamily="2" charset="2"/>
            </a:endParaRPr>
          </a:p>
          <a:p>
            <a:pPr algn="ctr">
              <a:buNone/>
            </a:pP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Оттого крупные композиторы редко брались за балет, считая его жанром «низким», прикладным.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/>
              <a:t>   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Если русские композиторы не жаловали балет своим вниманием, то в оперу они часто вставляли </a:t>
            </a:r>
            <a:r>
              <a:rPr lang="ru-RU" u="sng" dirty="0">
                <a:solidFill>
                  <a:schemeClr val="tx2"/>
                </a:solidFill>
                <a:latin typeface="Bookman Old Style" pitchFamily="18" charset="0"/>
              </a:rPr>
              <a:t>танцевальные эпизоды, в которых музыка играла существенную роль.</a:t>
            </a:r>
          </a:p>
          <a:p>
            <a:pPr>
              <a:buNone/>
            </a:pPr>
            <a:endParaRPr lang="ru-RU" u="sng" dirty="0">
              <a:solidFill>
                <a:schemeClr val="tx2"/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u="sng" dirty="0">
              <a:solidFill>
                <a:schemeClr val="tx2"/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  Так, блестящие танцевальные действия были в двух операх Глинки. Однако в них балетные сцены воплощали:</a:t>
            </a:r>
          </a:p>
          <a:p>
            <a:pPr algn="r">
              <a:buNone/>
            </a:pP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  </a:t>
            </a:r>
            <a:r>
              <a:rPr lang="ru-RU" i="1" dirty="0">
                <a:solidFill>
                  <a:schemeClr val="tx2"/>
                </a:solidFill>
                <a:latin typeface="Bookman Old Style" pitchFamily="18" charset="0"/>
              </a:rPr>
              <a:t>образы врагов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(«Жизнь за царя» - поляки),</a:t>
            </a:r>
          </a:p>
          <a:p>
            <a:pPr algn="r">
              <a:buNone/>
            </a:pP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 </a:t>
            </a:r>
            <a:r>
              <a:rPr lang="ru-RU" i="1" dirty="0">
                <a:solidFill>
                  <a:schemeClr val="tx2"/>
                </a:solidFill>
                <a:latin typeface="Bookman Old Style" pitchFamily="18" charset="0"/>
              </a:rPr>
              <a:t>фантастические, волшебные образы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(«Руслан и Людмила» - танцы в садах </a:t>
            </a:r>
            <a:r>
              <a:rPr lang="ru-RU" dirty="0" err="1">
                <a:solidFill>
                  <a:schemeClr val="tx2"/>
                </a:solidFill>
                <a:latin typeface="Bookman Old Style" pitchFamily="18" charset="0"/>
              </a:rPr>
              <a:t>Черномора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)</a:t>
            </a: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  и являлись лишь частью действия.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Реформа П.И. Чайковского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   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Композитор превратил музыку из подчиненного элемента, служащего только сопровождением танца, в начало, одухотворяющее танец. </a:t>
            </a:r>
          </a:p>
          <a:p>
            <a:pPr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dirty="0"/>
              <a:t>   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Он обогатил и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динамизировал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 формы балетной музыки, придал им мощный размах. </a:t>
            </a:r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611560" y="1556792"/>
            <a:ext cx="360040" cy="2088232"/>
          </a:xfrm>
          <a:prstGeom prst="leftBrac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Левая фигурная скобка 4"/>
          <p:cNvSpPr/>
          <p:nvPr/>
        </p:nvSpPr>
        <p:spPr>
          <a:xfrm rot="10800000">
            <a:off x="8100392" y="1556792"/>
            <a:ext cx="360040" cy="2088232"/>
          </a:xfrm>
          <a:prstGeom prst="leftBrac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О балетах П.И. Чайковского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52839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  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Большое значение у Чайковского имеют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лирико-драматические эпизоды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,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воплощающие узловые моменты развития действия (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adagio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, например),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вальсы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,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создающие лирическую атмосферу действия,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сюиты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национальных характерных танцев,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действенно-пантомимные сцены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, рисующие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ход событий и изменения эмоциональных состояний действующих лиц.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«Лебединое озеро»</a:t>
            </a:r>
          </a:p>
        </p:txBody>
      </p:sp>
      <p:sp>
        <p:nvSpPr>
          <p:cNvPr id="16386" name="AutoShape 2" descr="https://works.doklad.ru/images/0TFW5a77M8w/4c11cf3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8" name="AutoShape 4" descr="https://works.doklad.ru/images/0TFW5a77M8w/4c11cf3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8" y="620689"/>
            <a:ext cx="410445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Балет был начат Чайковским в мае 1875 года и окончен  10 апреля 1876 года. Эту дату поставил сам композитор на чистовой рукописи партитуры:</a:t>
            </a:r>
          </a:p>
          <a:p>
            <a:r>
              <a:rPr lang="ru-RU" sz="2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«Конец!!! Глебово. 10 апреля 1876 года».</a:t>
            </a:r>
          </a:p>
          <a:p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А </a:t>
            </a:r>
            <a:r>
              <a:rPr lang="ru-RU" sz="2200" dirty="0">
                <a:solidFill>
                  <a:schemeClr val="tx2"/>
                </a:solidFill>
                <a:latin typeface="Bookman Old Style" pitchFamily="18" charset="0"/>
              </a:rPr>
              <a:t>20 февраля 1877 года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Москва услышала новое произведение композитора Чайковского, первый его балет — «Лебединое озеро».</a:t>
            </a:r>
          </a:p>
        </p:txBody>
      </p:sp>
      <p:pic>
        <p:nvPicPr>
          <p:cNvPr id="4100" name="Picture 4" descr="https://xn--e1abcgakjmf3afc5c8g.xn--p1ai/upload/main/d29/d294adc51352cd6d92fdcd894bf52e64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4320" t="9077" r="4961" b="22197"/>
          <a:stretch>
            <a:fillRect/>
          </a:stretch>
        </p:blipFill>
        <p:spPr bwMode="auto">
          <a:xfrm>
            <a:off x="4644008" y="1052736"/>
            <a:ext cx="4176464" cy="527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85293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  <a:t>Однако! Первая постановка 1877 года, сделанная посредственным московским балетмейстером </a:t>
            </a:r>
            <a:r>
              <a:rPr lang="ru-RU" sz="2800" dirty="0" err="1">
                <a:solidFill>
                  <a:schemeClr val="tx2"/>
                </a:solidFill>
                <a:latin typeface="Bookman Old Style" pitchFamily="18" charset="0"/>
              </a:rPr>
              <a:t>Рейзингером</a:t>
            </a:r>
            <a: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  <a:t>, провалилась.</a:t>
            </a: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b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</a:br>
            <a: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  <a:t>Второе рождение балета произошло в 1895 году в Петербурге. </a:t>
            </a:r>
          </a:p>
        </p:txBody>
      </p:sp>
      <p:pic>
        <p:nvPicPr>
          <p:cNvPr id="3" name="Picture 2" descr="https://novat.ru/upload/iblock/535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484784"/>
            <a:ext cx="6552728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324528" cy="6858000"/>
          </a:xfrm>
        </p:spPr>
        <p:txBody>
          <a:bodyPr/>
          <a:lstStyle/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  </a:t>
            </a:r>
            <a: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  <a:t>На этот раз музыка попала в талантливые руки — за балет взялись два выдающихся балетмейстера Императорских театров </a:t>
            </a:r>
            <a:r>
              <a:rPr lang="ru-RU" sz="2800" dirty="0" err="1">
                <a:solidFill>
                  <a:schemeClr val="tx2"/>
                </a:solidFill>
                <a:latin typeface="Bookman Old Style" pitchFamily="18" charset="0"/>
              </a:rPr>
              <a:t>Мариус</a:t>
            </a:r>
            <a:r>
              <a:rPr lang="ru-RU" sz="2800" dirty="0">
                <a:solidFill>
                  <a:schemeClr val="tx2"/>
                </a:solidFill>
                <a:latin typeface="Bookman Old Style" pitchFamily="18" charset="0"/>
              </a:rPr>
              <a:t> Петипа и Лев Иванов.</a:t>
            </a:r>
          </a:p>
        </p:txBody>
      </p:sp>
      <p:pic>
        <p:nvPicPr>
          <p:cNvPr id="22530" name="Picture 2" descr="http://musicseasons.org/wp-content/uploads/2016/05/Lev_Ivanov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556792"/>
            <a:ext cx="3697761" cy="3030313"/>
          </a:xfrm>
          <a:prstGeom prst="rect">
            <a:avLst/>
          </a:prstGeom>
          <a:noFill/>
        </p:spPr>
      </p:pic>
      <p:pic>
        <p:nvPicPr>
          <p:cNvPr id="22534" name="Picture 6" descr="https://mf.b37mrtl.ru/rbthmedia/images/2020.03/original/5e68b6d285600a2c9c0282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916832"/>
            <a:ext cx="3528392" cy="382610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716016" y="4725144"/>
            <a:ext cx="3744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Поставил «лебединые» сцены на озере</a:t>
            </a:r>
          </a:p>
          <a:p>
            <a:endParaRPr lang="ru-RU" sz="2000" dirty="0">
              <a:solidFill>
                <a:schemeClr val="tx2"/>
              </a:solidFill>
              <a:latin typeface="Bookman Old Style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Ввел «танцы рук» - замена крыльев с наклеенными перьями</a:t>
            </a:r>
          </a:p>
          <a:p>
            <a:endParaRPr lang="ru-RU" sz="2000" dirty="0">
              <a:latin typeface="Bookman Old Style" pitchFamily="18" charset="0"/>
            </a:endParaRPr>
          </a:p>
          <a:p>
            <a:r>
              <a:rPr lang="ru-RU" sz="2000" dirty="0">
                <a:latin typeface="Bookman Old Style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0"/>
            <a:ext cx="8435280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В балете появились дуэт Одетты и </a:t>
            </a:r>
            <a:r>
              <a:rPr lang="ru-RU" sz="2400" dirty="0" err="1">
                <a:solidFill>
                  <a:schemeClr val="tx2"/>
                </a:solidFill>
                <a:latin typeface="Bookman Old Style" pitchFamily="18" charset="0"/>
              </a:rPr>
              <a:t>Зигфрида</a:t>
            </a: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, </a:t>
            </a:r>
          </a:p>
          <a:p>
            <a:pPr>
              <a:buNone/>
            </a:pP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знаменитый Танец маленьких лебедей.</a:t>
            </a:r>
          </a:p>
        </p:txBody>
      </p:sp>
      <p:pic>
        <p:nvPicPr>
          <p:cNvPr id="26626" name="Picture 2" descr="https://i.pinimg.com/736x/07/8f/b8/078fb810ab4714de5a5688da0421d0c9--dance-pictures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251520" y="1052736"/>
            <a:ext cx="3010654" cy="4176464"/>
          </a:xfrm>
          <a:prstGeom prst="rect">
            <a:avLst/>
          </a:prstGeom>
          <a:noFill/>
        </p:spPr>
      </p:pic>
      <p:pic>
        <p:nvPicPr>
          <p:cNvPr id="26628" name="Picture 4" descr="https://i.pinimg.com/originals/0b/3a/b2/0b3ab2a116d88cb75f11f8022beb3b3b.jpg"/>
          <p:cNvPicPr>
            <a:picLocks noChangeAspect="1" noChangeArrowheads="1"/>
          </p:cNvPicPr>
          <p:nvPr/>
        </p:nvPicPr>
        <p:blipFill>
          <a:blip r:embed="rId3" cstate="print">
            <a:lum contrast="-20000"/>
          </a:blip>
          <a:srcRect/>
          <a:stretch>
            <a:fillRect/>
          </a:stretch>
        </p:blipFill>
        <p:spPr bwMode="auto">
          <a:xfrm>
            <a:off x="3707904" y="1556792"/>
            <a:ext cx="5234255" cy="3567336"/>
          </a:xfrm>
          <a:prstGeom prst="rect">
            <a:avLst/>
          </a:prstGeom>
          <a:noFill/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51520" y="5589240"/>
            <a:ext cx="86764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Спектакль, основанный на 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теме лебедей-двойников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, конфликте неискушенности с коварством и пробе души на верность, уходил в невиданные ранее в балете психологические глубины.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Музыка в балете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836712"/>
            <a:ext cx="87129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В «Лебедином озере» Чайковский еще остается в рамках жанров и форм балетной музыки, хотя </a:t>
            </a:r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наполняет их новым содержанием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.  </a:t>
            </a:r>
          </a:p>
          <a:p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Традиционные вальсы становятся поэтическими поэмами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огромного художественного значения; </a:t>
            </a:r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адажио являются моментом наибольшей концентрации чувства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, насыщаются прекрасными мелодиями;</a:t>
            </a: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вся музыкальная ткань «Лебединого озера» живет и развивается </a:t>
            </a:r>
            <a:r>
              <a:rPr lang="ru-RU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симфонически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, а не становится, как в большинстве современных ему балетов, просто аккомпанементом тем или иным танцам.</a:t>
            </a:r>
          </a:p>
          <a:p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В центре — </a:t>
            </a:r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образ Одетты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, охарактеризованной трепетной, взволнованной темой. </a:t>
            </a:r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Связанная с ней проникновенная лирика распространяется на все произведение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. 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www.culture.ru/s/lebedinoe_ozero/images/tild3830-6338-4630-b261-303631396234__2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22277" cy="4797151"/>
          </a:xfrm>
          <a:prstGeom prst="rect">
            <a:avLst/>
          </a:prstGeom>
          <a:noFill/>
        </p:spPr>
      </p:pic>
      <p:pic>
        <p:nvPicPr>
          <p:cNvPr id="27652" name="Picture 4" descr="https://www.culture.ru/s/lebedinoe_ozero/images/tild6561-6562-4030-b139-666430313362___2.jpg"/>
          <p:cNvPicPr>
            <a:picLocks noChangeAspect="1" noChangeArrowheads="1"/>
          </p:cNvPicPr>
          <p:nvPr/>
        </p:nvPicPr>
        <p:blipFill>
          <a:blip r:embed="rId3" cstate="print"/>
          <a:srcRect b="2179"/>
          <a:stretch>
            <a:fillRect/>
          </a:stretch>
        </p:blipFill>
        <p:spPr bwMode="auto">
          <a:xfrm>
            <a:off x="2987823" y="0"/>
            <a:ext cx="3285587" cy="4797152"/>
          </a:xfrm>
          <a:prstGeom prst="rect">
            <a:avLst/>
          </a:prstGeom>
          <a:noFill/>
        </p:spPr>
      </p:pic>
      <p:pic>
        <p:nvPicPr>
          <p:cNvPr id="27654" name="Picture 6" descr="https://www.culture.ru/s/lebedinoe_ozero/images/tild3536-3061-4238-b362-336637636364__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0"/>
            <a:ext cx="2987824" cy="479715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28184" y="4941168"/>
            <a:ext cx="2915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Ольга Лепешинская в роли Одиллии. Москва, 1933 год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3848" y="4941168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Константин Сергеев в роли </a:t>
            </a:r>
            <a:r>
              <a:rPr lang="ru-RU" dirty="0" err="1">
                <a:solidFill>
                  <a:schemeClr val="tx2"/>
                </a:solidFill>
                <a:latin typeface="Bookman Old Style" pitchFamily="18" charset="0"/>
              </a:rPr>
              <a:t>Зигфрида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. Ленинград, 1936 год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4941168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Марина Семёнова в роли Одиллии. Ленинград, первая четверть XX века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r3.mt.ru/r1/photoBF4A/20048143242-0/png/bp.jpeg"/>
          <p:cNvPicPr>
            <a:picLocks noChangeAspect="1" noChangeArrowheads="1"/>
          </p:cNvPicPr>
          <p:nvPr/>
        </p:nvPicPr>
        <p:blipFill>
          <a:blip r:embed="rId2" cstate="print"/>
          <a:srcRect l="11742"/>
          <a:stretch>
            <a:fillRect/>
          </a:stretch>
        </p:blipFill>
        <p:spPr bwMode="auto">
          <a:xfrm>
            <a:off x="0" y="0"/>
            <a:ext cx="2801879" cy="47251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9512" y="5085184"/>
            <a:ext cx="2699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Тамара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Карсавина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в роли Одетты. </a:t>
            </a:r>
          </a:p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Первая четверть XX века</a:t>
            </a:r>
          </a:p>
          <a:p>
            <a:endParaRPr lang="ru-RU" dirty="0"/>
          </a:p>
        </p:txBody>
      </p:sp>
      <p:sp>
        <p:nvSpPr>
          <p:cNvPr id="28676" name="AutoShape 4" descr="https://www.mariinsky.ru/images/cms/data/0_petipa/swan_lake/galina-ulanova-_-lebed_-konstantin-sergeev-_-graf_-1939_--ol_ga-iordan-_-odilli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771800" y="5013176"/>
            <a:ext cx="29523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Галина Уланова в роли Одетты и Константин Сергеев в роли </a:t>
            </a:r>
            <a:r>
              <a:rPr lang="ru-RU" dirty="0" err="1">
                <a:solidFill>
                  <a:schemeClr val="tx2"/>
                </a:solidFill>
                <a:latin typeface="Bookman Old Style" pitchFamily="18" charset="0"/>
              </a:rPr>
              <a:t>Зигфрида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. Вторая треть XX века</a:t>
            </a:r>
          </a:p>
        </p:txBody>
      </p:sp>
      <p:pic>
        <p:nvPicPr>
          <p:cNvPr id="28680" name="Picture 8" descr="http://img.uduba.com/uduba.com/user_data/90/e8/90e8b8d04d5adbb5b6105717e3aa4a91_783x0.jpg"/>
          <p:cNvPicPr>
            <a:picLocks noChangeAspect="1" noChangeArrowheads="1"/>
          </p:cNvPicPr>
          <p:nvPr/>
        </p:nvPicPr>
        <p:blipFill>
          <a:blip r:embed="rId3" cstate="print"/>
          <a:srcRect l="1755" r="1754"/>
          <a:stretch>
            <a:fillRect/>
          </a:stretch>
        </p:blipFill>
        <p:spPr bwMode="auto">
          <a:xfrm>
            <a:off x="5724129" y="0"/>
            <a:ext cx="3419872" cy="4725144"/>
          </a:xfrm>
          <a:prstGeom prst="rect">
            <a:avLst/>
          </a:prstGeom>
          <a:noFill/>
        </p:spPr>
      </p:pic>
      <p:pic>
        <p:nvPicPr>
          <p:cNvPr id="28678" name="Picture 6" descr="https://www.mariinsky.ru/images/cms/data/0_petipa/swan_lake/galina-ulanova-_-lebed_-konstantin-sergeev-_-graf_-1939_--ol_ga-iordan-_-odilliya.jpg"/>
          <p:cNvPicPr>
            <a:picLocks noChangeAspect="1" noChangeArrowheads="1"/>
          </p:cNvPicPr>
          <p:nvPr/>
        </p:nvPicPr>
        <p:blipFill>
          <a:blip r:embed="rId4" cstate="print">
            <a:lum contrast="-20000"/>
          </a:blip>
          <a:srcRect l="5040" r="56403"/>
          <a:stretch>
            <a:fillRect/>
          </a:stretch>
        </p:blipFill>
        <p:spPr bwMode="auto">
          <a:xfrm>
            <a:off x="2699792" y="0"/>
            <a:ext cx="3024336" cy="472514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084168" y="501317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Анна Павлова в роли Одетты. Вторая треть XX века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«Спящая красавица»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8507288" cy="609329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200" dirty="0">
                <a:solidFill>
                  <a:schemeClr val="tx2"/>
                </a:solidFill>
                <a:latin typeface="Bookman Old Style" pitchFamily="18" charset="0"/>
              </a:rPr>
              <a:t>    Инициатива появления на петербургской сцене балета по известной сказке Перро исходила от директора Императорских театров Ивана Александровича Всеволожского.</a:t>
            </a: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sz="2200" dirty="0">
                <a:solidFill>
                  <a:schemeClr val="tx2"/>
                </a:solidFill>
                <a:latin typeface="Bookman Old Style" pitchFamily="18" charset="0"/>
              </a:rPr>
              <a:t>    Авторами сценария являлись </a:t>
            </a:r>
            <a:r>
              <a:rPr lang="ru-RU" sz="2200" dirty="0" err="1">
                <a:solidFill>
                  <a:schemeClr val="tx2"/>
                </a:solidFill>
                <a:latin typeface="Bookman Old Style" pitchFamily="18" charset="0"/>
              </a:rPr>
              <a:t>Мариус</a:t>
            </a:r>
            <a:r>
              <a:rPr lang="ru-RU" sz="2200" dirty="0">
                <a:solidFill>
                  <a:schemeClr val="tx2"/>
                </a:solidFill>
                <a:latin typeface="Bookman Old Style" pitchFamily="18" charset="0"/>
              </a:rPr>
              <a:t> Петипа и, вероятно, сам директор. В феврале 1889 года Петипа переслал Чайковскому подробный план-заказ пролога и всех трех актов.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https://www.mariinsky.ru/images/cms/data/0_petipa/sleeping_b/27-korovin-spyawaya-krasavica_repro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16832"/>
            <a:ext cx="5400600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Музыка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   </a:t>
            </a: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Пролог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монументален и торжественен. </a:t>
            </a:r>
          </a:p>
          <a:p>
            <a:pPr>
              <a:buNone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Первое действие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— действенный, драматический центр балета.</a:t>
            </a:r>
          </a:p>
          <a:p>
            <a:pPr>
              <a:buNone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Второе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— романтическая лирика. </a:t>
            </a:r>
          </a:p>
          <a:p>
            <a:pPr>
              <a:buNone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Финальный акт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— праздник торжествующей радости. </a:t>
            </a:r>
          </a:p>
          <a:p>
            <a:pPr>
              <a:buNone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</a:t>
            </a:r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Знаменитые вальсы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Чайковского в «Спящей красавице» разноплановы — от танцующих фей в прологе к обширному праздничному пейзанскому вальсу и короткому вальсовому эпизоду танца Авроры с веретеном.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www.mariinsky.ru/images/cms/data/0_petipa/sleeping_b/003.jpg"/>
          <p:cNvPicPr>
            <a:picLocks noChangeAspect="1" noChangeArrowheads="1"/>
          </p:cNvPicPr>
          <p:nvPr/>
        </p:nvPicPr>
        <p:blipFill>
          <a:blip r:embed="rId2" cstate="print"/>
          <a:srcRect l="25200" r="26921"/>
          <a:stretch>
            <a:fillRect/>
          </a:stretch>
        </p:blipFill>
        <p:spPr bwMode="auto">
          <a:xfrm>
            <a:off x="251520" y="188640"/>
            <a:ext cx="4104456" cy="5715000"/>
          </a:xfrm>
          <a:prstGeom prst="rect">
            <a:avLst/>
          </a:prstGeom>
          <a:noFill/>
        </p:spPr>
      </p:pic>
      <p:pic>
        <p:nvPicPr>
          <p:cNvPr id="33796" name="Picture 4" descr="В партии принца Дезире в балете «Спящая красавица». Принцесса Аврора – Майя Плисецкая. Фотография: bolshoi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640"/>
            <a:ext cx="4114800" cy="5715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5949280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Наталья Дудинская и Константин Сергеев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0" y="6021288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Майя Плисецкая и Николай </a:t>
            </a:r>
            <a:r>
              <a:rPr lang="ru-RU" dirty="0" err="1">
                <a:solidFill>
                  <a:schemeClr val="tx2"/>
                </a:solidFill>
                <a:latin typeface="Bookman Old Style" pitchFamily="18" charset="0"/>
              </a:rPr>
              <a:t>Фадечеев</a:t>
            </a: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«Щелкунчик»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9464" y="908720"/>
            <a:ext cx="4824536" cy="623731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>
                <a:latin typeface="Bookman Old Style" pitchFamily="18" charset="0"/>
              </a:rPr>
              <a:t>    </a:t>
            </a:r>
            <a:r>
              <a:rPr lang="ru-RU" sz="3400" dirty="0">
                <a:solidFill>
                  <a:schemeClr val="tx2"/>
                </a:solidFill>
                <a:latin typeface="Bookman Old Style" pitchFamily="18" charset="0"/>
              </a:rPr>
              <a:t>В 1890 году Чайковский получил заказ от дирекции Императорских театров на одноактную оперу и двухактный балет для постановки в один вечер.</a:t>
            </a:r>
          </a:p>
          <a:p>
            <a:pPr>
              <a:buNone/>
            </a:pPr>
            <a:endParaRPr lang="ru-RU" sz="3400" dirty="0">
              <a:solidFill>
                <a:schemeClr val="tx2"/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sz="3400" dirty="0">
                <a:solidFill>
                  <a:schemeClr val="tx2"/>
                </a:solidFill>
                <a:latin typeface="Bookman Old Style" pitchFamily="18" charset="0"/>
              </a:rPr>
              <a:t>    Чайковский, по свидетельству его брата Модеста, сам сначала «письменно изложил сюжет «Щелкунчика» и только затем приступил к совместной работе с хореографом </a:t>
            </a:r>
            <a:r>
              <a:rPr lang="ru-RU" sz="3400" dirty="0" err="1">
                <a:solidFill>
                  <a:schemeClr val="tx2"/>
                </a:solidFill>
                <a:latin typeface="Bookman Old Style" pitchFamily="18" charset="0"/>
              </a:rPr>
              <a:t>Мариусом</a:t>
            </a:r>
            <a:r>
              <a:rPr lang="ru-RU" sz="3400" dirty="0">
                <a:solidFill>
                  <a:schemeClr val="tx2"/>
                </a:solidFill>
                <a:latin typeface="Bookman Old Style" pitchFamily="18" charset="0"/>
              </a:rPr>
              <a:t> Петипа, сделавшим подробный план-заказ и балетмейстерскую экспозицию. </a:t>
            </a:r>
            <a:endParaRPr lang="ru-RU" sz="3400" b="1" dirty="0">
              <a:solidFill>
                <a:schemeClr val="tx2"/>
              </a:solidFill>
              <a:latin typeface="Bookman Old Style" pitchFamily="18" charset="0"/>
            </a:endParaRPr>
          </a:p>
        </p:txBody>
      </p:sp>
      <p:pic>
        <p:nvPicPr>
          <p:cNvPr id="2050" name="Picture 2" descr="https://avatars.dzeninfra.ru/get-zen_doc/1532998/pub_639ec845b8faed0d4fbcd069_639ec872974a534fb9be9035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4391025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Премьера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5194920" cy="345638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600" dirty="0">
                <a:solidFill>
                  <a:schemeClr val="tx2"/>
                </a:solidFill>
                <a:latin typeface="Bookman Old Style" pitchFamily="18" charset="0"/>
              </a:rPr>
              <a:t>    В марте 1892 года в одном из симфонических концертов Русского музыкального общества была исполнена сюита из музыки к балету под управлением самого композитора. Успех был оглушающим: из шести номеров пять по требованию публики были повторены.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16016" y="4365104"/>
            <a:ext cx="4211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Bookman Old Style" pitchFamily="18" charset="0"/>
              </a:rPr>
              <a:t>Премьера балета состоялась 6 декабря 1892 года. Критика была противоречивой — как положительной, так и резко отрицательной. 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 rot="10800000">
            <a:off x="4932040" y="692696"/>
            <a:ext cx="360040" cy="3672408"/>
          </a:xfrm>
          <a:prstGeom prst="leftBrace">
            <a:avLst>
              <a:gd name="adj1" fmla="val 71826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Левая круглая скобка 7"/>
          <p:cNvSpPr/>
          <p:nvPr/>
        </p:nvSpPr>
        <p:spPr>
          <a:xfrm>
            <a:off x="4572000" y="4365104"/>
            <a:ext cx="360040" cy="2348880"/>
          </a:xfrm>
          <a:prstGeom prst="leftBracke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Левая фигурная скобка 8"/>
          <p:cNvSpPr/>
          <p:nvPr/>
        </p:nvSpPr>
        <p:spPr>
          <a:xfrm>
            <a:off x="0" y="692696"/>
            <a:ext cx="360040" cy="3672408"/>
          </a:xfrm>
          <a:prstGeom prst="leftBrace">
            <a:avLst>
              <a:gd name="adj1" fmla="val 71826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Левая круглая скобка 9"/>
          <p:cNvSpPr/>
          <p:nvPr/>
        </p:nvSpPr>
        <p:spPr>
          <a:xfrm rot="10800000">
            <a:off x="8604448" y="4509120"/>
            <a:ext cx="360040" cy="2132856"/>
          </a:xfrm>
          <a:prstGeom prst="leftBracke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Bookman Old Style" pitchFamily="18" charset="0"/>
              </a:rPr>
              <a:t>Музыка</a:t>
            </a:r>
          </a:p>
        </p:txBody>
      </p:sp>
      <p:pic>
        <p:nvPicPr>
          <p:cNvPr id="31746" name="Picture 2" descr="https://www.m24.ru/b/d/nBkSUhL2hFYlkMexPqzZvc62gYT28pj21CLFh_fH_nKUPXuaDyXTjHou4MVO6BCVoZKf9GqVe5Q_CPawk214LyWK9G1N5ho=xRVr7xxY0Awx-PTuQufLx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924944"/>
            <a:ext cx="7157591" cy="375773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27584" y="836712"/>
            <a:ext cx="756084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В своем последнем балете Чайковский обращается к той же теме, которая была воплощена в «Лебедином озере» и «Спящей красавице» — преодолению злых чар силой любви. Еще дальше идет композитор по пути </a:t>
            </a:r>
            <a:r>
              <a:rPr lang="ru-RU" sz="2000" dirty="0" err="1">
                <a:solidFill>
                  <a:schemeClr val="tx2"/>
                </a:solidFill>
                <a:latin typeface="Bookman Old Style" pitchFamily="18" charset="0"/>
              </a:rPr>
              <a:t>симфонизации</a:t>
            </a:r>
            <a:r>
              <a:rPr lang="ru-RU" sz="2000" dirty="0">
                <a:solidFill>
                  <a:schemeClr val="tx2"/>
                </a:solidFill>
                <a:latin typeface="Bookman Old Style" pitchFamily="18" charset="0"/>
              </a:rPr>
              <a:t> музыки, обогащения ее всеми возможными выразительными средствами.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Заключение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1"/>
            <a:ext cx="9144000" cy="273630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Богатство лирической мелодики Чайковского, его мастерское владение практически всеми музыкальными жанрами, его блестящая композиторская техника (в особенности оркестровая), глубоко оригинальный характер его творчества - все это действительно делает Чайковского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выдающейся фигурой не только русской, но и мировой музыкальной культуры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.</a:t>
            </a:r>
          </a:p>
          <a:p>
            <a:pPr>
              <a:buNone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https://boomboxpilot.ru/wp-content/uploads/d/e/7/de7b616609ca7121c06746c64f09238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14800"/>
            <a:ext cx="6696744" cy="3348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273630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Воздействие творчества Чайковского на следующее поколение русских музыкантов было очень значительным. 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С.В.Рахманинов, А.С.Аренский, А.К.Глазунов и С.И.Танеев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могут быть названы прямыми последователями Чайковского.</a:t>
            </a:r>
          </a:p>
          <a:p>
            <a:pPr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</a:t>
            </a:r>
          </a:p>
          <a:p>
            <a:pPr>
              <a:buNone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   Его влияние нетрудно заметить и в творчестве столь разных композиторов, как </a:t>
            </a:r>
            <a:r>
              <a:rPr lang="ru-RU" dirty="0" err="1">
                <a:solidFill>
                  <a:schemeClr val="tx2"/>
                </a:solidFill>
                <a:latin typeface="Bookman Old Style" pitchFamily="18" charset="0"/>
              </a:rPr>
              <a:t>Н.Я.Мясковский</a:t>
            </a:r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 и И.Ф.Стравинский.</a:t>
            </a:r>
          </a:p>
        </p:txBody>
      </p:sp>
      <p:pic>
        <p:nvPicPr>
          <p:cNvPr id="37890" name="Picture 2" descr="https://gitara-vrn.ru/wp-content/uploads/a/a/5/aa5730cbef306d93feed6e529bd12c6d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924944"/>
            <a:ext cx="1549738" cy="1944216"/>
          </a:xfrm>
          <a:prstGeom prst="rect">
            <a:avLst/>
          </a:prstGeom>
          <a:noFill/>
        </p:spPr>
      </p:pic>
      <p:pic>
        <p:nvPicPr>
          <p:cNvPr id="37892" name="Picture 4" descr="https://gitara-vrn.ru/wp-content/uploads/b/a/3/ba34601aca1662fb19c2c136af3dda5e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924944"/>
            <a:ext cx="1473611" cy="1944216"/>
          </a:xfrm>
          <a:prstGeom prst="rect">
            <a:avLst/>
          </a:prstGeom>
          <a:noFill/>
        </p:spPr>
      </p:pic>
      <p:pic>
        <p:nvPicPr>
          <p:cNvPr id="37894" name="Picture 6" descr="https://i.ytimg.com/vi/BFcIHKlrgxY/maxresdefault.jpg"/>
          <p:cNvPicPr>
            <a:picLocks noChangeAspect="1" noChangeArrowheads="1"/>
          </p:cNvPicPr>
          <p:nvPr/>
        </p:nvPicPr>
        <p:blipFill>
          <a:blip r:embed="rId4" cstate="print"/>
          <a:srcRect l="31594" t="11550" r="32378" b="3401"/>
          <a:stretch>
            <a:fillRect/>
          </a:stretch>
        </p:blipFill>
        <p:spPr bwMode="auto">
          <a:xfrm>
            <a:off x="4211960" y="2924944"/>
            <a:ext cx="1464163" cy="1944216"/>
          </a:xfrm>
          <a:prstGeom prst="rect">
            <a:avLst/>
          </a:prstGeom>
          <a:noFill/>
        </p:spPr>
      </p:pic>
      <p:sp>
        <p:nvSpPr>
          <p:cNvPr id="37896" name="AutoShape 8" descr="https://media.wnyc.org/i/800/0/l/85/1/Sergey-Taneye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8" name="AutoShape 10" descr="https://media.wnyc.org/i/800/0/l/85/1/Sergey-Taneye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900" name="Picture 12" descr="https://i.yapx.cc/L71e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924944"/>
            <a:ext cx="1452182" cy="1944216"/>
          </a:xfrm>
          <a:prstGeom prst="rect">
            <a:avLst/>
          </a:prstGeom>
          <a:noFill/>
        </p:spPr>
      </p:pic>
      <p:pic>
        <p:nvPicPr>
          <p:cNvPr id="37902" name="Picture 14" descr="https://gitara-vrn.ru/wp-content/uploads/0/a/1/0a1ef00de0f97c481363f08e7a23d097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869160"/>
            <a:ext cx="1440160" cy="1800200"/>
          </a:xfrm>
          <a:prstGeom prst="rect">
            <a:avLst/>
          </a:prstGeom>
          <a:noFill/>
        </p:spPr>
      </p:pic>
      <p:pic>
        <p:nvPicPr>
          <p:cNvPr id="37904" name="Picture 16" descr="http://cameralabs.org/aeonmedia/zenfoto/1936/10664/igor-stravinskij-1956-avtor-yusuf-karsh_origina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4869160"/>
            <a:ext cx="1436486" cy="18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/>
                </a:solidFill>
                <a:latin typeface="Bookman Old Style" pitchFamily="18" charset="0"/>
              </a:rPr>
              <a:t>Благодарю за внимание!</a:t>
            </a:r>
            <a:br>
              <a:rPr lang="ru-RU" dirty="0">
                <a:solidFill>
                  <a:schemeClr val="tx2"/>
                </a:solidFill>
                <a:latin typeface="Bookman Old Style" pitchFamily="18" charset="0"/>
              </a:rPr>
            </a:br>
            <a:endParaRPr lang="ru-RU" dirty="0">
              <a:solidFill>
                <a:schemeClr val="tx2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</TotalTime>
  <Words>1056</Words>
  <Application>Microsoft Office PowerPoint</Application>
  <PresentationFormat>Экран (4:3)</PresentationFormat>
  <Paragraphs>112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Bookman Old Style</vt:lpstr>
      <vt:lpstr>Calibri</vt:lpstr>
      <vt:lpstr>Тема Office</vt:lpstr>
      <vt:lpstr>Сущность и значение реформы П.И. Чайковского в балетном театре</vt:lpstr>
      <vt:lpstr>Презентация PowerPoint</vt:lpstr>
      <vt:lpstr>Творчество композитора</vt:lpstr>
      <vt:lpstr>Что было до Чайковского?</vt:lpstr>
      <vt:lpstr>Презентация PowerPoint</vt:lpstr>
      <vt:lpstr>Реформа П.И. Чайковского</vt:lpstr>
      <vt:lpstr>О балетах П.И. Чайковского</vt:lpstr>
      <vt:lpstr>«Лебединое озеро»</vt:lpstr>
      <vt:lpstr>Однако! Первая постановка 1877 года, сделанная посредственным московским балетмейстером Рейзингером, провалилась.            Второе рождение балета произошло в 1895 году в Петербурге. </vt:lpstr>
      <vt:lpstr>Презентация PowerPoint</vt:lpstr>
      <vt:lpstr>Презентация PowerPoint</vt:lpstr>
      <vt:lpstr>Музыка в балете</vt:lpstr>
      <vt:lpstr>Презентация PowerPoint</vt:lpstr>
      <vt:lpstr>Презентация PowerPoint</vt:lpstr>
      <vt:lpstr>«Спящая красавица»</vt:lpstr>
      <vt:lpstr>Музыка</vt:lpstr>
      <vt:lpstr>Презентация PowerPoint</vt:lpstr>
      <vt:lpstr>«Щелкунчик»</vt:lpstr>
      <vt:lpstr>Премьера</vt:lpstr>
      <vt:lpstr>Музыка</vt:lpstr>
      <vt:lpstr>Заключение</vt:lpstr>
      <vt:lpstr>Презентация PowerPoint</vt:lpstr>
      <vt:lpstr>Благодарю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Сущность и значение реформы П.И. Чайковского в балетном театре</dc:title>
  <dc:creator>Ilya</dc:creator>
  <cp:lastModifiedBy>srkina.ts@yandex.ru</cp:lastModifiedBy>
  <cp:revision>56</cp:revision>
  <dcterms:created xsi:type="dcterms:W3CDTF">2023-10-25T19:23:48Z</dcterms:created>
  <dcterms:modified xsi:type="dcterms:W3CDTF">2026-05-08T18:06:48Z</dcterms:modified>
</cp:coreProperties>
</file>