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5" r:id="rId1"/>
  </p:sldMasterIdLst>
  <p:notesMasterIdLst>
    <p:notesMasterId r:id="rId13"/>
  </p:notesMasterIdLst>
  <p:sldIdLst>
    <p:sldId id="264" r:id="rId2"/>
    <p:sldId id="268" r:id="rId3"/>
    <p:sldId id="265" r:id="rId4"/>
    <p:sldId id="267" r:id="rId5"/>
    <p:sldId id="258" r:id="rId6"/>
    <p:sldId id="259" r:id="rId7"/>
    <p:sldId id="260" r:id="rId8"/>
    <p:sldId id="261" r:id="rId9"/>
    <p:sldId id="266" r:id="rId10"/>
    <p:sldId id="262" r:id="rId11"/>
    <p:sldId id="263" r:id="rId12"/>
  </p:sldIdLst>
  <p:sldSz cx="12192000" cy="6858000"/>
  <p:notesSz cx="6858000" cy="9144000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07" autoAdjust="0"/>
  </p:normalViewPr>
  <p:slideViewPr>
    <p:cSldViewPr snapToGrid="0">
      <p:cViewPr varScale="1">
        <p:scale>
          <a:sx n="81" d="100"/>
          <a:sy n="81" d="100"/>
        </p:scale>
        <p:origin x="96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A436DB-F5E7-44C8-8498-90C5B04376D0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368A4A-FF0B-430E-9CA5-99245930B7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4334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368A4A-FF0B-430E-9CA5-99245930B7A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04805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DDE89FA-FD68-8F4A-9CF4-33E42788F5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A7EFED25-FC7B-F141-A331-B7A64BA2C2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965C669-F21F-8049-A537-46D62CAFD9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D7D369F-D699-2948-9488-81DBBA042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356BEEF-0FB9-204B-A649-1D257D553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C93312D-2C0A-E84C-89AC-E21ADA360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532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A25AB9-0937-C543-AFF6-4F6CCF3D0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F414EE6-29A0-4D43-9159-D7C53D99AF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6C061E-58D9-C94C-95B0-3344F883C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D269E71-39AE-F44F-84C0-51FD77B0E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3C3F40D-FAE5-E948-A673-AC2F8A590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479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D8D898F-1E4D-094D-909B-A21E5B949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5934DD2-D5EE-8E4E-AE52-EF91E7A55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FFEB1B1-B441-B741-B7C0-5FE9331F6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2847EE5-041E-AB47-8475-1E8026101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4E329B1-ADA0-2246-879D-16B609065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267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8BA4351-D99A-FD40-84D4-78925DF4C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4075F1-41E0-1E40-87F5-76B05B53BA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DA1FBEE1-5851-DE4C-97C3-5B2676644C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459EA2C-3D67-9B4A-A8DC-D41336214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65A5992-6CCB-334B-80D1-9BFE781A1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CA21DBC-9900-4F47-96AA-40F4DFA18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58032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AAF83F2-0C3C-4543-9C1B-64ED06704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426FC7E-A9AB-0841-9362-AD6367ACE5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158020BC-E7C1-134E-BD19-5340CE924C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1BE03158-10BD-614B-839C-F95C39509D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DAC33FF3-C1E0-B243-A88D-6DBA7658A4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04F486AA-7B78-FA4C-A241-B2703B2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13A65EE-C117-524B-82D4-A744B7F0F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6145261C-0973-0B42-8B12-1DD0BB6B8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906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254035-7C89-104F-AEA2-B6B642A8C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CEEAED2-ECAF-5C44-871C-C237FDEFF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17.09.2024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CC381859-B897-C34F-9CD6-FFDDDD148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42AED760-D61C-3B4C-A75E-1C923CECF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6175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772A9556-4840-3E47-B6A5-74B02E203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6894E0B1-2706-094D-9CA1-6A49AC23C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89DD2B6-3CA3-2A43-8957-EF9EFA400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616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EBAA9C6-20D5-DB45-9F92-DA9015D5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582D694-3751-DB4C-A6E7-7D281F463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0DBCB32-49BA-CF44-8D9B-235BAC5F6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6E1255D-8FDA-AB45-8263-37A965C2C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4E77E760-F590-F946-86CF-DA09F5038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4B9E5F9-CBAA-9643-9E4A-68BF16812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767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C506BA-3D82-484C-AF18-8218482DC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1A0F37BA-8A71-B34B-B402-EC90205688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F4D2773-966E-C64D-9281-A6FD4E116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3E484D63-D385-934D-9D4B-93D0161A2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EDB639C-4283-EE4A-8583-18F7F03A2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5CAA06FF-2D0E-7B4E-AE13-F8E5391E9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20074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644287D-9277-7C47-A9AF-8BAA31CEB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CA66DFE-D171-E543-A06E-2ECD5E64A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32532FA-4282-E744-AA1F-74F90FD59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BCC14CA-2E32-2E43-ACE6-30834B751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639581E-0D69-F545-A75A-5ADE74D65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2594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A878A691-F1D7-924E-9DC4-461234D420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C19217F3-4A45-374E-92EF-07F272A816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F777A9B-0B8A-0443-B024-62C787287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D2CB52F-0AD1-CD49-B25F-D5FB8FB28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E67718D-C638-7A40-9E17-E4A5F7F4F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578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BDBBFA2C-05E8-974B-AEB1-1F26DCCD0E2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700EB207-9BED-F847-BC42-4F7DD0278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994" y="365125"/>
            <a:ext cx="9339805" cy="782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k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6189FA7-2007-BD44-BF7C-9AEDBE189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606D8B07-1511-DF4C-BD00-732FD60D93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B1C084-4799-4AA2-BF85-016BB678836F}" type="datetimeFigureOut">
              <a:rPr lang="ru-RU" smtClean="0"/>
              <a:t>17.09.2024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E72BBA9-F449-1C41-9D56-8A2EDA8DCC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82E1DA8-8D70-A846-B487-B4D60A02E0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26EA5B-5F02-4C71-9E13-F581C40FA9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2728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9" r:id="rId4"/>
    <p:sldLayoutId id="2147483820" r:id="rId5"/>
    <p:sldLayoutId id="2147483821" r:id="rId6"/>
    <p:sldLayoutId id="2147483822" r:id="rId7"/>
    <p:sldLayoutId id="2147483823" r:id="rId8"/>
    <p:sldLayoutId id="2147483824" r:id="rId9"/>
    <p:sldLayoutId id="2147483825" r:id="rId10"/>
    <p:sldLayoutId id="2147483826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6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CAD3BB-DDC1-FD02-86A5-CE3FD617A8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7100" y="1813914"/>
            <a:ext cx="9339805" cy="78251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Проектирование и проведение профессиональных проб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911439" y="4726380"/>
            <a:ext cx="40624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Педагог дополнительного образования</a:t>
            </a:r>
          </a:p>
          <a:p>
            <a:r>
              <a:rPr lang="ru-RU" dirty="0" err="1" smtClean="0"/>
              <a:t>Большедонова</a:t>
            </a:r>
            <a:r>
              <a:rPr lang="ru-RU" dirty="0" smtClean="0"/>
              <a:t> Анжела Михайловна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4678878" y="6068291"/>
            <a:ext cx="18387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Сыктывкар, 2024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92322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8CAD3BB-DDC1-FD02-86A5-CE3FD617A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Профессиональная проба?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61CE352-213A-9F75-1C67-C307F59333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ru-RU" sz="2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то моделирование профессиональной деятельности, то есть, знакомство с профессией/направлением подготовки/компетенцией на практике. 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Каждая профессиональная проба составляет самостоятельную, логически завершенную единицу учебно-трудовой деятельности. 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Профессиональной пробой считается такая деятельность, при реализации которой: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производится инструктаж по охране труда (знакомство с безопасными приемами труда);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происходит знакомство с орудиями труда (оборудованием, инструментами, приспособлениями); 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- реализуется некая технологическая последовательность действий;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- создается продукт труда.</a:t>
            </a:r>
            <a:br>
              <a:rPr kumimoji="0" lang="ru-RU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kumimoji="0" lang="ru-RU" sz="2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45651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F3F4DFC-E0FE-B91A-2165-B52E58535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120" y="-662473"/>
            <a:ext cx="11514264" cy="45719"/>
          </a:xfrm>
        </p:spPr>
        <p:txBody>
          <a:bodyPr>
            <a:normAutofit fontScale="90000"/>
          </a:bodyPr>
          <a:lstStyle/>
          <a:p>
            <a:r>
              <a:rPr lang="ru-RU" sz="4800" b="1" dirty="0"/>
              <a:t>     </a:t>
            </a: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/>
            </a:r>
            <a:br>
              <a:rPr lang="en-US" sz="4800" b="1" dirty="0"/>
            </a:br>
            <a:r>
              <a:rPr lang="en-US" sz="4800" b="1" dirty="0"/>
              <a:t/>
            </a:r>
            <a:br>
              <a:rPr lang="en-US" sz="4800" b="1" dirty="0"/>
            </a:br>
            <a:r>
              <a:rPr lang="ru-RU" sz="4800" b="1" dirty="0"/>
              <a:t> Фестиваль «Будущие профессионалы».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9D1C764-EE4E-E512-56A8-253AF11CD4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5608" y="232688"/>
            <a:ext cx="10689996" cy="1406010"/>
          </a:xfrm>
        </p:spPr>
        <p:txBody>
          <a:bodyPr>
            <a:normAutofit fontScale="55000" lnSpcReduction="20000"/>
          </a:bodyPr>
          <a:lstStyle/>
          <a:p>
            <a:endParaRPr lang="en-US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Calibri" panose="020F0502020204030204" pitchFamily="34" charset="0"/>
            </a:endParaRPr>
          </a:p>
          <a:p>
            <a:endParaRPr lang="en-US" dirty="0">
              <a:solidFill>
                <a:srgbClr val="000000"/>
              </a:solidFill>
              <a:highlight>
                <a:srgbClr val="FFFFFF"/>
              </a:highlight>
              <a:latin typeface="Calibri" panose="020F0502020204030204" pitchFamily="34" charset="0"/>
            </a:endParaRPr>
          </a:p>
          <a:p>
            <a:endParaRPr lang="en-US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Calibri" panose="020F0502020204030204" pitchFamily="34" charset="0"/>
            </a:endParaRPr>
          </a:p>
          <a:p>
            <a:pPr marL="0" indent="0">
              <a:buNone/>
            </a:pPr>
            <a:endParaRPr lang="en-US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0000"/>
                </a:solidFill>
                <a:highlight>
                  <a:srgbClr val="FFFFFF"/>
                </a:highlight>
                <a:latin typeface="Calibri" panose="020F0502020204030204" pitchFamily="34" charset="0"/>
              </a:rPr>
              <a:t>   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C546ACE-0093-FD1F-C3A9-EA875AC534F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48995" y="124543"/>
            <a:ext cx="2043005" cy="1843182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8B7DF6FE-0BA0-12DD-B0C0-EF972CC5CF51}"/>
              </a:ext>
            </a:extLst>
          </p:cNvPr>
          <p:cNvSpPr txBox="1"/>
          <p:nvPr/>
        </p:nvSpPr>
        <p:spPr>
          <a:xfrm>
            <a:off x="886120" y="1800743"/>
            <a:ext cx="964362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- создание целостной системы соревнований в рамках Фестиваля компетенций «Будущие профессионалы 14+» по основам профессионального мастерства среди школьников .</a:t>
            </a:r>
          </a:p>
        </p:txBody>
      </p:sp>
    </p:spTree>
    <p:extLst>
      <p:ext uri="{BB962C8B-B14F-4D97-AF65-F5344CB8AC3E}">
        <p14:creationId xmlns:p14="http://schemas.microsoft.com/office/powerpoint/2010/main" val="2276713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1A7DF8A-F61C-85E3-8614-8FF8DB6AE5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376700"/>
            <a:ext cx="9339805" cy="78251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       Профессиональная проба      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Профессиональная компетенция: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«Дизайн модной одежды и аксессуаров»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EA50D1C-7EBC-2674-B967-41D3338B92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372" y="1666753"/>
            <a:ext cx="10515600" cy="412058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Профессиональные пробы отборочного этапа проводились по заданиям, подготовленным организациями – организаторами муниципальных соревнований компетенций «Будущие профессионалы» - центрами дополнительного образования.</a:t>
            </a:r>
          </a:p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Профессиональная проба проводилась на базе «ЦДТ»</a:t>
            </a:r>
            <a:b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173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9383F42-06A8-2574-F62E-6A7E13CA3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7858" y="285292"/>
            <a:ext cx="9339805" cy="782511"/>
          </a:xfrm>
        </p:spPr>
        <p:txBody>
          <a:bodyPr/>
          <a:lstStyle/>
          <a:p>
            <a:r>
              <a:rPr lang="ru-RU" b="1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        брошь «Кленовый лист»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0BE3CB7-D92B-90A8-1BF9-EB084317ED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696" y="1527142"/>
            <a:ext cx="11726944" cy="4791415"/>
          </a:xfrm>
        </p:spPr>
        <p:txBody>
          <a:bodyPr>
            <a:normAutofit/>
          </a:bodyPr>
          <a:lstStyle/>
          <a:p>
            <a:pPr marL="0" indent="0" algn="l">
              <a:buNone/>
            </a:pPr>
            <a:r>
              <a:rPr lang="ru-RU" sz="18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Тема: </a:t>
            </a:r>
            <a:r>
              <a:rPr lang="ru-RU" sz="1800" dirty="0">
                <a:solidFill>
                  <a:srgbClr val="000000"/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зготовление броши «</a:t>
            </a:r>
            <a:r>
              <a:rPr lang="ru-RU" sz="1800" dirty="0">
                <a:solidFill>
                  <a:srgbClr val="000000"/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1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леновый лист»</a:t>
            </a:r>
          </a:p>
          <a:p>
            <a:pPr marL="0" indent="0" algn="l">
              <a:buNone/>
            </a:pPr>
            <a:r>
              <a:rPr lang="ru-RU" sz="1800" b="1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  <a:r>
              <a:rPr lang="ru-RU" sz="1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сформировать представления о производстве броши с применением канители,</a:t>
            </a:r>
            <a:r>
              <a:rPr lang="ru-RU" sz="180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бисера, кристаллов, страз. </a:t>
            </a:r>
            <a:r>
              <a:rPr lang="ru-RU" sz="1800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800" dirty="0">
              <a:solidFill>
                <a:srgbClr val="000000"/>
              </a:solidFill>
              <a:highlight>
                <a:srgbClr val="FFFFFF"/>
              </a:highligh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l">
              <a:buNone/>
            </a:pP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marL="0" indent="0" algn="l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800" dirty="0">
                <a:solidFill>
                  <a:srgbClr val="181818"/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1800" b="0" i="0" dirty="0">
                <a:solidFill>
                  <a:srgbClr val="181818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знакомить обучающихся со сферой профессиональной деятельности дизайнера</a:t>
            </a:r>
            <a:r>
              <a:rPr lang="ru-RU" sz="1800" dirty="0">
                <a:solidFill>
                  <a:srgbClr val="181818"/>
                </a:solidFill>
                <a:highlight>
                  <a:srgbClr val="FFFFFF"/>
                </a:highlight>
                <a:latin typeface="Times New Roman" panose="02020603050405020304" pitchFamily="18" charset="0"/>
              </a:rPr>
              <a:t> аксессуаров;</a:t>
            </a:r>
            <a:r>
              <a:rPr lang="ru-RU" sz="1800" b="0" i="0" dirty="0">
                <a:solidFill>
                  <a:srgbClr val="181818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 </a:t>
            </a:r>
          </a:p>
          <a:p>
            <a:pPr marL="0" indent="0" algn="l">
              <a:buNone/>
            </a:pPr>
            <a:r>
              <a:rPr lang="ru-RU" sz="1800" dirty="0">
                <a:solidFill>
                  <a:srgbClr val="181818"/>
                </a:solidFill>
                <a:highlight>
                  <a:srgbClr val="FFFFFF"/>
                </a:highlight>
                <a:latin typeface="Times New Roman" panose="02020603050405020304" pitchFamily="18" charset="0"/>
              </a:rPr>
              <a:t>с</a:t>
            </a:r>
            <a:r>
              <a:rPr lang="ru-RU" sz="1800" b="0" i="0" dirty="0">
                <a:solidFill>
                  <a:srgbClr val="181818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моделировать основные этапы профессиональной деятельности художника-дизайнера;</a:t>
            </a:r>
            <a:endParaRPr lang="ru-RU" sz="1200" b="0" i="0" dirty="0">
              <a:solidFill>
                <a:srgbClr val="181818"/>
              </a:solidFill>
              <a:effectLst/>
              <a:highlight>
                <a:srgbClr val="FFFFFF"/>
              </a:highlight>
              <a:latin typeface="Open Sans" panose="020B0606030504020204" pitchFamily="34" charset="0"/>
            </a:endParaRPr>
          </a:p>
          <a:p>
            <a:pPr marL="0" indent="0" algn="just">
              <a:buNone/>
            </a:pPr>
            <a:r>
              <a:rPr lang="ru-RU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составить вместе с учащимися алгоритм работы по созданию броши;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учить ставить цель и самостоятельно определять последовательность действий, необходимых для ее достижения;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rgbClr val="333333"/>
                </a:solidFill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технику безопасности при работе с ножницами, иглой, клеем;</a:t>
            </a:r>
          </a:p>
          <a:p>
            <a:pPr marL="0" indent="0" algn="just">
              <a:buNone/>
            </a:pPr>
            <a:r>
              <a:rPr lang="ru-RU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освоить технику выполнения изделий;</a:t>
            </a:r>
          </a:p>
          <a:p>
            <a:pPr marL="0" indent="0" algn="just">
              <a:buNone/>
            </a:pPr>
            <a:r>
              <a:rPr lang="ru-RU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учить принимать самостоятельные решения (выбор цвета ткани, декор);</a:t>
            </a:r>
          </a:p>
          <a:p>
            <a:pPr marL="0" indent="0" algn="just">
              <a:buNone/>
            </a:pPr>
            <a:r>
              <a:rPr lang="ru-RU" sz="1800" b="0" i="0" dirty="0">
                <a:solidFill>
                  <a:srgbClr val="333333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способствовать формированию умения правильно оценивать готовый результат и правильность процесса выполнения поставленной цели.</a:t>
            </a:r>
          </a:p>
          <a:p>
            <a:pPr marL="0" indent="0" algn="l">
              <a:buNone/>
            </a:pP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172009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91849F1-7AC7-1B69-C100-ACD68A87C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4745" y="331747"/>
            <a:ext cx="9339805" cy="782511"/>
          </a:xfrm>
        </p:spPr>
        <p:txBody>
          <a:bodyPr>
            <a:normAutofit fontScale="90000"/>
          </a:bodyPr>
          <a:lstStyle/>
          <a:p>
            <a:r>
              <a:rPr lang="ru-RU" b="1" dirty="0"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1" i="0" dirty="0"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роведения профессиональной пробы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3987AEC0-1455-265A-2772-17B820F4F4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4169"/>
            <a:ext cx="10515600" cy="4351338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3600" dirty="0">
                <a:solidFill>
                  <a:srgbClr val="000000"/>
                </a:solidFill>
                <a:highlight>
                  <a:srgbClr val="FFFFFF"/>
                </a:highlight>
                <a:latin typeface="Times New Roman" panose="02020603050405020304" pitchFamily="18" charset="0"/>
              </a:rPr>
              <a:t>В</a:t>
            </a:r>
            <a:r>
              <a:rPr lang="ru-RU" sz="3600" b="0" i="0" u="none" strike="noStrike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ыполнение творческого задания по созданию броши.</a:t>
            </a:r>
            <a:endParaRPr lang="ru-RU" sz="3600" b="0" i="0" dirty="0">
              <a:solidFill>
                <a:srgbClr val="000000"/>
              </a:solidFill>
              <a:effectLst/>
              <a:highlight>
                <a:srgbClr val="FFFFFF"/>
              </a:highlight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0DE272A-C212-B80B-BDC7-AF26F5825C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6267" r="-1845"/>
          <a:stretch/>
        </p:blipFill>
        <p:spPr>
          <a:xfrm rot="21094743">
            <a:off x="488497" y="2855598"/>
            <a:ext cx="3552496" cy="3762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CAE4C921-F13F-93D5-A878-0276E375FCE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" t="-5860" r="44449" b="14569"/>
          <a:stretch/>
        </p:blipFill>
        <p:spPr bwMode="auto">
          <a:xfrm rot="6188675">
            <a:off x="8897383" y="2167911"/>
            <a:ext cx="2343641" cy="29438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C013AB6-F0EA-731B-EE5F-D2CAC33C9A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4" r="9917"/>
          <a:stretch/>
        </p:blipFill>
        <p:spPr bwMode="auto">
          <a:xfrm rot="5400000">
            <a:off x="4309240" y="2710995"/>
            <a:ext cx="3573518" cy="30680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720806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640EECD-5A54-BEB9-7AEC-E60DD2865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37926" y="905068"/>
            <a:ext cx="8815873" cy="354565"/>
          </a:xfrm>
        </p:spPr>
        <p:txBody>
          <a:bodyPr>
            <a:normAutofit fontScale="90000"/>
          </a:bodyPr>
          <a:lstStyle/>
          <a:p>
            <a:r>
              <a:rPr lang="ru-RU" b="1" i="0" dirty="0"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Ожидаемые результаты</a:t>
            </a:r>
            <a:endParaRPr lang="ru-RU" b="1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C2E02D0F-3DA3-7E6C-E20D-CEF6C50BBD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01224" y="1759637"/>
            <a:ext cx="5805847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052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685C6DB-A840-2E03-C20A-9698B7792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2735" y="989045"/>
            <a:ext cx="9301064" cy="158591"/>
          </a:xfrm>
        </p:spPr>
        <p:txBody>
          <a:bodyPr>
            <a:noAutofit/>
          </a:bodyPr>
          <a:lstStyle/>
          <a:p>
            <a:r>
              <a:rPr lang="ru-RU" b="1" i="0" u="none" strike="noStrike" dirty="0"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Демонстрация результата</a:t>
            </a:r>
            <a:br>
              <a:rPr lang="ru-RU" b="1" i="0" u="none" strike="noStrike" dirty="0"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</a:br>
            <a:r>
              <a:rPr lang="ru-RU" b="1" dirty="0">
                <a:highlight>
                  <a:srgbClr val="FFFFFF"/>
                </a:highlight>
                <a:latin typeface="Times New Roman" panose="02020603050405020304" pitchFamily="18" charset="0"/>
              </a:rPr>
              <a:t>б</a:t>
            </a:r>
            <a:r>
              <a:rPr lang="ru-RU" b="1" i="0" u="none" strike="noStrike" dirty="0"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рошь «</a:t>
            </a:r>
            <a:r>
              <a:rPr lang="ru-RU" b="1" dirty="0">
                <a:highlight>
                  <a:srgbClr val="FFFFFF"/>
                </a:highlight>
                <a:latin typeface="Times New Roman" panose="02020603050405020304" pitchFamily="18" charset="0"/>
              </a:rPr>
              <a:t>К</a:t>
            </a:r>
            <a:r>
              <a:rPr lang="ru-RU" b="1" i="0" u="none" strike="noStrike" dirty="0">
                <a:effectLst/>
                <a:highlight>
                  <a:srgbClr val="FFFFFF"/>
                </a:highlight>
                <a:latin typeface="Times New Roman" panose="02020603050405020304" pitchFamily="18" charset="0"/>
              </a:rPr>
              <a:t>леновый лист»</a:t>
            </a: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</a:rPr>
              <a:t/>
            </a:r>
            <a:b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Calibri" panose="020F0502020204030204" pitchFamily="34" charset="0"/>
              </a:rPr>
            </a:br>
            <a:endParaRPr lang="ru-RU" dirty="0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322C9CC8-603C-CE44-AF94-499B9587C3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03670" y="2243524"/>
            <a:ext cx="4802188" cy="3488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DD2AB02-A2DA-C585-986C-85DB8243662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108128" y="2280166"/>
            <a:ext cx="4802045" cy="34150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B30F5E5-4213-4AC0-2F86-0FAFA806D7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08889" y="2247077"/>
            <a:ext cx="4635174" cy="33140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93944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6FFF823-A672-1253-16E8-F068A838FF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Муниципальный уровень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8CA87289-32B7-6023-D74C-6A07CDBCE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Савидова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Лобанова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приняли участие в муниципальном фестивале «Будущие профессионалы» по компетенции «Дизайн модной одежды и аксессуаров».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профессиональной пробы участники создали аксессуар «Брошь» и презентовали свои работы экспертам. </a:t>
            </a:r>
          </a:p>
        </p:txBody>
      </p:sp>
    </p:spTree>
    <p:extLst>
      <p:ext uri="{BB962C8B-B14F-4D97-AF65-F5344CB8AC3E}">
        <p14:creationId xmlns:p14="http://schemas.microsoft.com/office/powerpoint/2010/main" val="1201495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2C53B40-C468-790F-E7D2-4D4943B74D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3168" y="325356"/>
            <a:ext cx="9339805" cy="782511"/>
          </a:xfrm>
        </p:spPr>
        <p:txBody>
          <a:bodyPr>
            <a:noAutofit/>
          </a:bodyPr>
          <a:lstStyle/>
          <a:p>
            <a:pPr algn="ctr"/>
            <a:r>
              <a:rPr lang="ru-RU" b="1" dirty="0"/>
              <a:t>«Будущие профессионалы» - муниципальный этап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ACA495E1-B325-6303-0405-41660A7CB6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3132" y="1825625"/>
            <a:ext cx="3265736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4FFA896-D50B-309A-E242-D8FF3C8DA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819" y="1771178"/>
            <a:ext cx="3606447" cy="48053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6D2E6D2A-2121-4719-717B-E7480E0762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28868" y="1327814"/>
            <a:ext cx="4351791" cy="32660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219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1096DB0-2925-99AF-1F87-84DC023DC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51454" y="341423"/>
            <a:ext cx="9339805" cy="782511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Наши победы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xmlns="" id="{53AA38B2-B361-6C94-2F98-F362016AF7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965584"/>
            <a:ext cx="5797816" cy="4351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4D9FA20-AB94-0A41-A0EA-746864EACF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3688" y="732679"/>
            <a:ext cx="4205642" cy="56089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2766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Custom 88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94ADA2"/>
      </a:accent1>
      <a:accent2>
        <a:srgbClr val="E2D0B2"/>
      </a:accent2>
      <a:accent3>
        <a:srgbClr val="A5A5A5"/>
      </a:accent3>
      <a:accent4>
        <a:srgbClr val="F1B8BC"/>
      </a:accent4>
      <a:accent5>
        <a:srgbClr val="9CB0D3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powerpointbase.com-1145</Template>
  <TotalTime>702</TotalTime>
  <Words>272</Words>
  <Application>Microsoft Office PowerPoint</Application>
  <PresentationFormat>Широкоэкранный</PresentationFormat>
  <Paragraphs>42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Open Sans</vt:lpstr>
      <vt:lpstr>Times New Roman</vt:lpstr>
      <vt:lpstr>Тема Office</vt:lpstr>
      <vt:lpstr>Проектирование и проведение профессиональных проб</vt:lpstr>
      <vt:lpstr>Что такое Профессиональная проба? </vt:lpstr>
      <vt:lpstr>             Фестиваль «Будущие профессионалы».</vt:lpstr>
      <vt:lpstr>        Профессиональная проба       Профессиональная компетенция: «Дизайн модной одежды и аксессуаров»</vt:lpstr>
      <vt:lpstr>         брошь «Кленовый лист»</vt:lpstr>
      <vt:lpstr>Проведения профессиональной пробы</vt:lpstr>
      <vt:lpstr>Ожидаемые результаты</vt:lpstr>
      <vt:lpstr>Демонстрация результата брошь «Кленовый лист» </vt:lpstr>
      <vt:lpstr>Муниципальный уровень</vt:lpstr>
      <vt:lpstr>«Будущие профессионалы» - муниципальный этап</vt:lpstr>
      <vt:lpstr>Наши победы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такое Профессиональная проба? </dc:title>
  <dc:creator>Анжела Большедонова</dc:creator>
  <cp:lastModifiedBy>Video</cp:lastModifiedBy>
  <cp:revision>25</cp:revision>
  <dcterms:created xsi:type="dcterms:W3CDTF">2024-09-15T09:37:45Z</dcterms:created>
  <dcterms:modified xsi:type="dcterms:W3CDTF">2024-09-17T06:34:23Z</dcterms:modified>
</cp:coreProperties>
</file>