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64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2B9E3-CD57-40A4-9EE1-2DAC4088EBB5}" type="datetimeFigureOut">
              <a:rPr lang="ru-RU" smtClean="0"/>
              <a:t>22.04.2015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AD363-9DEE-401F-B81B-86C7248BC547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2B9E3-CD57-40A4-9EE1-2DAC4088EBB5}" type="datetimeFigureOut">
              <a:rPr lang="ru-RU" smtClean="0"/>
              <a:t>22.04.2015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AD363-9DEE-401F-B81B-86C7248BC54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2B9E3-CD57-40A4-9EE1-2DAC4088EBB5}" type="datetimeFigureOut">
              <a:rPr lang="ru-RU" smtClean="0"/>
              <a:t>22.04.2015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B8AD363-9DEE-401F-B81B-86C7248BC547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2B9E3-CD57-40A4-9EE1-2DAC4088EBB5}" type="datetimeFigureOut">
              <a:rPr lang="ru-RU" smtClean="0"/>
              <a:t>22.04.2015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AD363-9DEE-401F-B81B-86C7248BC54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2B9E3-CD57-40A4-9EE1-2DAC4088EBB5}" type="datetimeFigureOut">
              <a:rPr lang="ru-RU" smtClean="0"/>
              <a:t>22.04.2015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AD363-9DEE-401F-B81B-86C7248BC54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2B9E3-CD57-40A4-9EE1-2DAC4088EBB5}" type="datetimeFigureOut">
              <a:rPr lang="ru-RU" smtClean="0"/>
              <a:t>22.04.2015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AD363-9DEE-401F-B81B-86C7248BC54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2B9E3-CD57-40A4-9EE1-2DAC4088EBB5}" type="datetimeFigureOut">
              <a:rPr lang="ru-RU" smtClean="0"/>
              <a:t>22.04.2015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AD363-9DEE-401F-B81B-86C7248BC54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2B9E3-CD57-40A4-9EE1-2DAC4088EBB5}" type="datetimeFigureOut">
              <a:rPr lang="ru-RU" smtClean="0"/>
              <a:t>22.04.2015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AD363-9DEE-401F-B81B-86C7248BC54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2B9E3-CD57-40A4-9EE1-2DAC4088EBB5}" type="datetimeFigureOut">
              <a:rPr lang="ru-RU" smtClean="0"/>
              <a:t>22.04.2015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AD363-9DEE-401F-B81B-86C7248BC54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2B9E3-CD57-40A4-9EE1-2DAC4088EBB5}" type="datetimeFigureOut">
              <a:rPr lang="ru-RU" smtClean="0"/>
              <a:t>22.04.2015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AD363-9DEE-401F-B81B-86C7248BC54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2B9E3-CD57-40A4-9EE1-2DAC4088EBB5}" type="datetimeFigureOut">
              <a:rPr lang="ru-RU" smtClean="0"/>
              <a:t>22.04.2015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AD363-9DEE-401F-B81B-86C7248BC54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952B9E3-CD57-40A4-9EE1-2DAC4088EBB5}" type="datetimeFigureOut">
              <a:rPr lang="ru-RU" smtClean="0"/>
              <a:t>22.04.2015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B8AD363-9DEE-401F-B81B-86C7248BC547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planetadetstva.net/wp-content/uploads/2013/11/proekt-dlya-podgotovitelnoj-gruppy-na-temu-udivitelnyj-mir-kosmosa-14.j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500042"/>
            <a:ext cx="7772400" cy="20002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solidFill>
                  <a:schemeClr val="tx1"/>
                </a:solidFill>
              </a:rPr>
              <a:t/>
            </a:r>
            <a:br>
              <a:rPr lang="ru-RU" sz="3600" b="1" i="1" dirty="0" smtClean="0">
                <a:solidFill>
                  <a:schemeClr val="tx1"/>
                </a:solidFill>
              </a:rPr>
            </a:br>
            <a:r>
              <a:rPr lang="ru-RU" sz="3600" i="1" dirty="0" smtClean="0">
                <a:solidFill>
                  <a:schemeClr val="tx1"/>
                </a:solidFill>
              </a:rPr>
              <a:t/>
            </a:r>
            <a:br>
              <a:rPr lang="ru-RU" sz="3600" i="1" dirty="0" smtClean="0">
                <a:solidFill>
                  <a:schemeClr val="tx1"/>
                </a:solidFill>
              </a:rPr>
            </a:br>
            <a:r>
              <a:rPr lang="ru-RU" sz="3600" b="1" i="1" dirty="0" smtClean="0">
                <a:solidFill>
                  <a:srgbClr val="FFFF00"/>
                </a:solidFill>
              </a:rPr>
              <a:t>Проект на тему:</a:t>
            </a:r>
            <a:r>
              <a:rPr lang="ru-RU" sz="3600" i="1" dirty="0" smtClean="0">
                <a:solidFill>
                  <a:srgbClr val="FFFF00"/>
                </a:solidFill>
              </a:rPr>
              <a:t/>
            </a:r>
            <a:br>
              <a:rPr lang="ru-RU" sz="3600" i="1" dirty="0" smtClean="0">
                <a:solidFill>
                  <a:srgbClr val="FFFF00"/>
                </a:solidFill>
              </a:rPr>
            </a:br>
            <a:r>
              <a:rPr lang="ru-RU" sz="3600" b="1" i="1" dirty="0" smtClean="0">
                <a:solidFill>
                  <a:srgbClr val="FFFF00"/>
                </a:solidFill>
              </a:rPr>
              <a:t> «Удивительный мир космоса»</a:t>
            </a:r>
            <a:r>
              <a:rPr lang="ru-RU" i="1" dirty="0" smtClean="0">
                <a:solidFill>
                  <a:schemeClr val="tx1"/>
                </a:solidFill>
              </a:rPr>
              <a:t/>
            </a:r>
            <a:br>
              <a:rPr lang="ru-RU" i="1" dirty="0" smtClean="0">
                <a:solidFill>
                  <a:schemeClr val="tx1"/>
                </a:solidFill>
              </a:rPr>
            </a:br>
            <a:endParaRPr lang="ru-RU" i="1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85852" y="3286124"/>
            <a:ext cx="6400800" cy="1752600"/>
          </a:xfrm>
        </p:spPr>
        <p:txBody>
          <a:bodyPr>
            <a:normAutofit/>
          </a:bodyPr>
          <a:lstStyle/>
          <a:p>
            <a:r>
              <a:rPr lang="ru-RU" dirty="0" smtClean="0"/>
              <a:t>,</a:t>
            </a:r>
            <a:endParaRPr lang="ru-RU" dirty="0"/>
          </a:p>
        </p:txBody>
      </p:sp>
      <p:pic>
        <p:nvPicPr>
          <p:cNvPr id="4" name="Рисунок 3" descr="pict234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71604" y="2285992"/>
            <a:ext cx="6091590" cy="407196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FF00"/>
                </a:solidFill>
              </a:rPr>
              <a:t>Актуальность: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500174"/>
            <a:ext cx="8401080" cy="4809186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 Опыт показал, что космос – это обширная тема для исследовательской деятельности, вызывает интерес у детей и дает возможность многосторонне развивать личность дошкольников. Коротко рассказать о большом космосе нельзя! </a:t>
            </a:r>
            <a:r>
              <a:rPr lang="ru-RU" dirty="0" smtClean="0">
                <a:solidFill>
                  <a:schemeClr val="bg1"/>
                </a:solidFill>
              </a:rPr>
              <a:t>Именно </a:t>
            </a:r>
            <a:r>
              <a:rPr lang="ru-RU" dirty="0" smtClean="0">
                <a:solidFill>
                  <a:schemeClr val="bg1"/>
                </a:solidFill>
              </a:rPr>
              <a:t>поэтому при формировании представлений о космосе у детей подготовительного дошкольного возраста была выбрана проектная методика. Система работы по теме «Космос» предполагает личностно-ориентированный подход к развитию ребёнка. Деятельность направлена на развитие умственных, познавательных, коммуникативных способностей, которые осуществляется через различные виды детской деятельности. Содержание образовательной деятельности доступно возрасту, даёт детям способность выразить свои эмоциональные переживания и освоенные знания о космосе.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85728"/>
            <a:ext cx="3829048" cy="3654428"/>
          </a:xfrm>
        </p:spPr>
        <p:txBody>
          <a:bodyPr>
            <a:normAutofit/>
          </a:bodyPr>
          <a:lstStyle/>
          <a:p>
            <a:r>
              <a:rPr lang="ru-RU" sz="4000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</a:t>
            </a:r>
            <a:r>
              <a:rPr lang="ru-RU" sz="4000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ель: </a:t>
            </a:r>
            <a:r>
              <a:rPr 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800" b="0" dirty="0" smtClean="0">
                <a:solidFill>
                  <a:schemeClr val="bg1"/>
                </a:solidFill>
              </a:rPr>
              <a:t>Способствовать развитию познавательных и интеллектуальных способностей детей.</a:t>
            </a:r>
            <a:br>
              <a:rPr lang="ru-RU" sz="2800" b="0" dirty="0" smtClean="0">
                <a:solidFill>
                  <a:schemeClr val="bg1"/>
                </a:solidFill>
              </a:rPr>
            </a:br>
            <a:endParaRPr lang="ru-RU" sz="2800" b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868" y="642918"/>
            <a:ext cx="5572132" cy="5929354"/>
          </a:xfrm>
        </p:spPr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ru-RU" sz="4600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Задачи:</a:t>
            </a:r>
          </a:p>
          <a:p>
            <a:pPr lvl="0"/>
            <a:r>
              <a:rPr lang="ru-RU" dirty="0" smtClean="0">
                <a:solidFill>
                  <a:schemeClr val="bg1"/>
                </a:solidFill>
              </a:rPr>
              <a:t>способствовать формированию у детей понятий «Космос», «Космическое пространство»;</a:t>
            </a:r>
          </a:p>
          <a:p>
            <a:pPr lvl="0"/>
            <a:r>
              <a:rPr lang="ru-RU" dirty="0" smtClean="0">
                <a:solidFill>
                  <a:schemeClr val="bg1"/>
                </a:solidFill>
              </a:rPr>
              <a:t>способствовать расширению и углублению представлений об окружающем мире Земли  и о роли человека в ее экосистеме;</a:t>
            </a:r>
          </a:p>
          <a:p>
            <a:pPr lvl="0"/>
            <a:r>
              <a:rPr lang="ru-RU" dirty="0" smtClean="0">
                <a:solidFill>
                  <a:schemeClr val="bg1"/>
                </a:solidFill>
              </a:rPr>
              <a:t>подвести к пониманию уникальности нашей планеты, так как только на ней есть жизнь;</a:t>
            </a:r>
          </a:p>
          <a:p>
            <a:pPr lvl="0"/>
            <a:r>
              <a:rPr lang="ru-RU" dirty="0" smtClean="0">
                <a:solidFill>
                  <a:schemeClr val="bg1"/>
                </a:solidFill>
              </a:rPr>
              <a:t>воспитывать уважение и любовь к Земле, как к космическому чуду, дающему все необходимое для жизни, а так же чувство гордости за историю своей планеты, за достижения отечественных ученых, конструкторов, космонавтов.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14612" y="714356"/>
            <a:ext cx="785818" cy="357190"/>
          </a:xfrm>
        </p:spPr>
        <p:txBody>
          <a:bodyPr>
            <a:normAutofit/>
          </a:bodyPr>
          <a:lstStyle/>
          <a:p>
            <a:r>
              <a:rPr lang="ru-RU" sz="800" dirty="0" smtClean="0"/>
              <a:t>..</a:t>
            </a:r>
            <a:br>
              <a:rPr lang="ru-RU" sz="800" dirty="0" smtClean="0"/>
            </a:br>
            <a:endParaRPr lang="ru-RU" sz="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14314"/>
            <a:ext cx="9144000" cy="6500834"/>
          </a:xfrm>
        </p:spPr>
        <p:txBody>
          <a:bodyPr>
            <a:normAutofit/>
          </a:bodyPr>
          <a:lstStyle/>
          <a:p>
            <a:r>
              <a:rPr lang="ru-RU" sz="1900" b="1" dirty="0" smtClean="0">
                <a:solidFill>
                  <a:srgbClr val="FFFF00"/>
                </a:solidFill>
              </a:rPr>
              <a:t>Этапы реализации проекта</a:t>
            </a:r>
            <a:r>
              <a:rPr lang="ru-RU" sz="1900" b="1" dirty="0" smtClean="0">
                <a:solidFill>
                  <a:srgbClr val="FFFF00"/>
                </a:solidFill>
              </a:rPr>
              <a:t>.</a:t>
            </a:r>
            <a:endParaRPr lang="ru-RU" sz="1900" dirty="0" smtClean="0">
              <a:solidFill>
                <a:srgbClr val="FFFF00"/>
              </a:solidFill>
            </a:endParaRPr>
          </a:p>
          <a:p>
            <a:r>
              <a:rPr lang="ru-RU" sz="1900" b="1" u="sng" dirty="0" smtClean="0">
                <a:solidFill>
                  <a:srgbClr val="FFC000"/>
                </a:solidFill>
              </a:rPr>
              <a:t>Подготовительный</a:t>
            </a:r>
            <a:r>
              <a:rPr lang="ru-RU" sz="1900" b="1" dirty="0" smtClean="0">
                <a:solidFill>
                  <a:srgbClr val="FFC000"/>
                </a:solidFill>
              </a:rPr>
              <a:t> </a:t>
            </a:r>
            <a:r>
              <a:rPr lang="ru-RU" sz="1900" b="1" dirty="0" smtClean="0">
                <a:solidFill>
                  <a:schemeClr val="bg1"/>
                </a:solidFill>
              </a:rPr>
              <a:t/>
            </a:r>
            <a:br>
              <a:rPr lang="ru-RU" sz="1900" b="1" dirty="0" smtClean="0">
                <a:solidFill>
                  <a:schemeClr val="bg1"/>
                </a:solidFill>
              </a:rPr>
            </a:br>
            <a:r>
              <a:rPr lang="ru-RU" sz="1900" dirty="0" smtClean="0">
                <a:solidFill>
                  <a:schemeClr val="bg1"/>
                </a:solidFill>
              </a:rPr>
              <a:t>1. Подготовка материала и оборудования, литературы, картинок по теме.</a:t>
            </a:r>
            <a:br>
              <a:rPr lang="ru-RU" sz="1900" dirty="0" smtClean="0">
                <a:solidFill>
                  <a:schemeClr val="bg1"/>
                </a:solidFill>
              </a:rPr>
            </a:br>
            <a:r>
              <a:rPr lang="ru-RU" sz="1900" dirty="0" smtClean="0">
                <a:solidFill>
                  <a:schemeClr val="bg1"/>
                </a:solidFill>
              </a:rPr>
              <a:t>2. Подбор познавательной и художественной литературы, фотографий о космосе.</a:t>
            </a:r>
            <a:br>
              <a:rPr lang="ru-RU" sz="1900" dirty="0" smtClean="0">
                <a:solidFill>
                  <a:schemeClr val="bg1"/>
                </a:solidFill>
              </a:rPr>
            </a:br>
            <a:r>
              <a:rPr lang="ru-RU" sz="1900" dirty="0" smtClean="0">
                <a:solidFill>
                  <a:schemeClr val="bg1"/>
                </a:solidFill>
              </a:rPr>
              <a:t>3. Подбор и изготовление материала для осуществления продуктивной деятельности</a:t>
            </a:r>
            <a:r>
              <a:rPr lang="ru-RU" sz="1900" dirty="0" smtClean="0">
                <a:solidFill>
                  <a:schemeClr val="bg1"/>
                </a:solidFill>
              </a:rPr>
              <a:t>.</a:t>
            </a:r>
            <a:endParaRPr lang="ru-RU" sz="1900" dirty="0" smtClean="0">
              <a:solidFill>
                <a:schemeClr val="bg1"/>
              </a:solidFill>
            </a:endParaRPr>
          </a:p>
          <a:p>
            <a:r>
              <a:rPr lang="ru-RU" sz="1900" b="1" u="sng" dirty="0" smtClean="0">
                <a:solidFill>
                  <a:srgbClr val="FFC000"/>
                </a:solidFill>
              </a:rPr>
              <a:t>Основной</a:t>
            </a:r>
            <a:r>
              <a:rPr lang="ru-RU" sz="1900" b="1" u="sng" dirty="0" smtClean="0">
                <a:solidFill>
                  <a:schemeClr val="bg1"/>
                </a:solidFill>
              </a:rPr>
              <a:t/>
            </a:r>
            <a:br>
              <a:rPr lang="ru-RU" sz="1900" b="1" u="sng" dirty="0" smtClean="0">
                <a:solidFill>
                  <a:schemeClr val="bg1"/>
                </a:solidFill>
              </a:rPr>
            </a:br>
            <a:r>
              <a:rPr lang="ru-RU" sz="1900" dirty="0" smtClean="0">
                <a:solidFill>
                  <a:schemeClr val="bg1"/>
                </a:solidFill>
              </a:rPr>
              <a:t>1. Беседа «Первые попытки покорения космоса».</a:t>
            </a:r>
          </a:p>
          <a:p>
            <a:r>
              <a:rPr lang="ru-RU" sz="1900" dirty="0" smtClean="0">
                <a:solidFill>
                  <a:schemeClr val="bg1"/>
                </a:solidFill>
              </a:rPr>
              <a:t>2. ИЗО деятельность. «Белка и Стрелка – собаки космонавты» (оригами).</a:t>
            </a:r>
          </a:p>
          <a:p>
            <a:r>
              <a:rPr lang="ru-RU" sz="1900" dirty="0" smtClean="0">
                <a:solidFill>
                  <a:schemeClr val="bg1"/>
                </a:solidFill>
              </a:rPr>
              <a:t>3. Беседа «Первый полет Ю. А. Гагарина. </a:t>
            </a:r>
            <a:br>
              <a:rPr lang="ru-RU" sz="1900" dirty="0" smtClean="0">
                <a:solidFill>
                  <a:schemeClr val="bg1"/>
                </a:solidFill>
              </a:rPr>
            </a:br>
            <a:r>
              <a:rPr lang="ru-RU" sz="1900" dirty="0" smtClean="0">
                <a:solidFill>
                  <a:schemeClr val="bg1"/>
                </a:solidFill>
              </a:rPr>
              <a:t>4.ИЗО деятельность. Тема: «Полёт в космос» (рисунок пшеном на виниловой пластинке).</a:t>
            </a:r>
          </a:p>
          <a:p>
            <a:r>
              <a:rPr lang="ru-RU" sz="1900" dirty="0" smtClean="0">
                <a:solidFill>
                  <a:schemeClr val="bg1"/>
                </a:solidFill>
              </a:rPr>
              <a:t>5. НОД «Солнце большая звезда», «День и ночь». </a:t>
            </a:r>
          </a:p>
          <a:p>
            <a:r>
              <a:rPr lang="ru-RU" sz="1900" dirty="0" smtClean="0">
                <a:solidFill>
                  <a:schemeClr val="bg1"/>
                </a:solidFill>
              </a:rPr>
              <a:t>6.ИЗО Тема: «Галактика» (рисунок на молоке).</a:t>
            </a:r>
          </a:p>
          <a:p>
            <a:r>
              <a:rPr lang="ru-RU" sz="1900" dirty="0" smtClean="0">
                <a:solidFill>
                  <a:schemeClr val="bg1"/>
                </a:solidFill>
              </a:rPr>
              <a:t>7. Консультация для родителей: «Как познакомить дошкольников с космосом». </a:t>
            </a:r>
            <a:br>
              <a:rPr lang="ru-RU" sz="1900" dirty="0" smtClean="0">
                <a:solidFill>
                  <a:schemeClr val="bg1"/>
                </a:solidFill>
              </a:rPr>
            </a:br>
            <a:r>
              <a:rPr lang="ru-RU" sz="1900" dirty="0" smtClean="0">
                <a:solidFill>
                  <a:schemeClr val="bg1"/>
                </a:solidFill>
              </a:rPr>
              <a:t>8. Организация выставки совместного творчества «Этот загадочный космос руками детей и их родителей».</a:t>
            </a:r>
          </a:p>
          <a:p>
            <a:r>
              <a:rPr lang="ru-RU" sz="1900" dirty="0" smtClean="0">
                <a:solidFill>
                  <a:schemeClr val="bg1"/>
                </a:solidFill>
              </a:rPr>
              <a:t>9. Развлечение «Космическое путешествие</a:t>
            </a:r>
            <a:r>
              <a:rPr lang="ru-RU" sz="1900" dirty="0" smtClean="0">
                <a:solidFill>
                  <a:schemeClr val="bg1"/>
                </a:solidFill>
              </a:rPr>
              <a:t>».</a:t>
            </a:r>
            <a:endParaRPr lang="ru-RU" sz="1900" dirty="0" smtClean="0">
              <a:solidFill>
                <a:schemeClr val="bg1"/>
              </a:solidFill>
            </a:endParaRPr>
          </a:p>
          <a:p>
            <a:r>
              <a:rPr lang="ru-RU" sz="1900" b="1" u="sng" dirty="0" smtClean="0">
                <a:solidFill>
                  <a:srgbClr val="FFC000"/>
                </a:solidFill>
              </a:rPr>
              <a:t>Заключительный</a:t>
            </a:r>
            <a:r>
              <a:rPr lang="ru-RU" sz="1900" dirty="0" smtClean="0">
                <a:solidFill>
                  <a:schemeClr val="bg1"/>
                </a:solidFill>
              </a:rPr>
              <a:t/>
            </a:r>
            <a:br>
              <a:rPr lang="ru-RU" sz="1900" dirty="0" smtClean="0">
                <a:solidFill>
                  <a:schemeClr val="bg1"/>
                </a:solidFill>
              </a:rPr>
            </a:br>
            <a:r>
              <a:rPr lang="ru-RU" sz="1900" dirty="0" smtClean="0">
                <a:solidFill>
                  <a:schemeClr val="bg1"/>
                </a:solidFill>
              </a:rPr>
              <a:t>1. Поездка с детьми в планетарий (в сопровождении родителей).</a:t>
            </a:r>
          </a:p>
          <a:p>
            <a:endParaRPr lang="ru-RU" sz="1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14678" y="4643446"/>
            <a:ext cx="214314" cy="285752"/>
          </a:xfrm>
        </p:spPr>
        <p:txBody>
          <a:bodyPr>
            <a:normAutofit fontScale="90000"/>
          </a:bodyPr>
          <a:lstStyle/>
          <a:p>
            <a:pPr algn="l"/>
            <a:r>
              <a:rPr lang="ru-RU" sz="1600" dirty="0" smtClean="0"/>
              <a:t>.</a:t>
            </a:r>
            <a:endParaRPr lang="ru-RU" sz="1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14290"/>
            <a:ext cx="9144000" cy="2643206"/>
          </a:xfrm>
        </p:spPr>
        <p:txBody>
          <a:bodyPr/>
          <a:lstStyle/>
          <a:p>
            <a:pPr>
              <a:buNone/>
            </a:pPr>
            <a:r>
              <a:rPr lang="ru-RU" b="1" dirty="0" smtClean="0">
                <a:solidFill>
                  <a:srgbClr val="FFFF00"/>
                </a:solidFill>
              </a:rPr>
              <a:t>1 ЭТАП – </a:t>
            </a:r>
            <a:r>
              <a:rPr lang="ru-RU" b="1" dirty="0" smtClean="0">
                <a:solidFill>
                  <a:srgbClr val="FFFF00"/>
                </a:solidFill>
              </a:rPr>
              <a:t>подготовительный.</a:t>
            </a:r>
            <a:endParaRPr lang="ru-RU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ru-RU" sz="2200" dirty="0" smtClean="0">
                <a:solidFill>
                  <a:schemeClr val="bg1"/>
                </a:solidFill>
              </a:rPr>
              <a:t>Для </a:t>
            </a:r>
            <a:r>
              <a:rPr lang="ru-RU" sz="2200" dirty="0" smtClean="0">
                <a:solidFill>
                  <a:schemeClr val="bg1"/>
                </a:solidFill>
              </a:rPr>
              <a:t>начала педагогам предстоит выявить первоначальные знания детей </a:t>
            </a:r>
            <a:r>
              <a:rPr lang="ru-RU" sz="2200" dirty="0" smtClean="0">
                <a:solidFill>
                  <a:schemeClr val="bg1"/>
                </a:solidFill>
              </a:rPr>
              <a:t>о</a:t>
            </a:r>
          </a:p>
          <a:p>
            <a:pPr>
              <a:buNone/>
            </a:pPr>
            <a:r>
              <a:rPr lang="ru-RU" sz="2200" dirty="0" smtClean="0">
                <a:solidFill>
                  <a:schemeClr val="bg1"/>
                </a:solidFill>
              </a:rPr>
              <a:t>космосе</a:t>
            </a:r>
            <a:r>
              <a:rPr lang="ru-RU" sz="2200" dirty="0" smtClean="0">
                <a:solidFill>
                  <a:schemeClr val="bg1"/>
                </a:solidFill>
              </a:rPr>
              <a:t>. После последует подбор литературы о космосе, </a:t>
            </a:r>
            <a:r>
              <a:rPr lang="ru-RU" sz="2200" dirty="0" smtClean="0">
                <a:solidFill>
                  <a:schemeClr val="bg1"/>
                </a:solidFill>
              </a:rPr>
              <a:t>фотографий,</a:t>
            </a:r>
          </a:p>
          <a:p>
            <a:pPr>
              <a:buNone/>
            </a:pPr>
            <a:r>
              <a:rPr lang="ru-RU" sz="2200" dirty="0" smtClean="0">
                <a:solidFill>
                  <a:schemeClr val="bg1"/>
                </a:solidFill>
              </a:rPr>
              <a:t>плакатов</a:t>
            </a:r>
            <a:r>
              <a:rPr lang="ru-RU" sz="2200" dirty="0" smtClean="0">
                <a:solidFill>
                  <a:schemeClr val="bg1"/>
                </a:solidFill>
              </a:rPr>
              <a:t>. </a:t>
            </a:r>
            <a:r>
              <a:rPr lang="ru-RU" sz="2200" dirty="0" smtClean="0">
                <a:solidFill>
                  <a:schemeClr val="bg1"/>
                </a:solidFill>
              </a:rPr>
              <a:t>Так </a:t>
            </a:r>
            <a:r>
              <a:rPr lang="ru-RU" sz="2200" dirty="0" smtClean="0">
                <a:solidFill>
                  <a:schemeClr val="bg1"/>
                </a:solidFill>
              </a:rPr>
              <a:t>же воспитателями группы предложено </a:t>
            </a:r>
            <a:r>
              <a:rPr lang="ru-RU" sz="2200" dirty="0" smtClean="0">
                <a:solidFill>
                  <a:schemeClr val="bg1"/>
                </a:solidFill>
              </a:rPr>
              <a:t>изготовление</a:t>
            </a:r>
          </a:p>
          <a:p>
            <a:pPr>
              <a:buNone/>
            </a:pPr>
            <a:r>
              <a:rPr lang="ru-RU" sz="2200" dirty="0" smtClean="0">
                <a:solidFill>
                  <a:schemeClr val="bg1"/>
                </a:solidFill>
              </a:rPr>
              <a:t>материала </a:t>
            </a:r>
            <a:r>
              <a:rPr lang="ru-RU" sz="2200" dirty="0" smtClean="0">
                <a:solidFill>
                  <a:schemeClr val="bg1"/>
                </a:solidFill>
              </a:rPr>
              <a:t>для осуществления продуктивной деятельности – </a:t>
            </a:r>
            <a:r>
              <a:rPr lang="ru-RU" sz="2200" dirty="0" smtClean="0">
                <a:solidFill>
                  <a:schemeClr val="bg1"/>
                </a:solidFill>
              </a:rPr>
              <a:t>стенда</a:t>
            </a:r>
          </a:p>
          <a:p>
            <a:pPr>
              <a:buNone/>
            </a:pPr>
            <a:r>
              <a:rPr lang="ru-RU" sz="2200" dirty="0" smtClean="0">
                <a:solidFill>
                  <a:schemeClr val="bg1"/>
                </a:solidFill>
              </a:rPr>
              <a:t>«Наша </a:t>
            </a:r>
            <a:r>
              <a:rPr lang="ru-RU" sz="2200" dirty="0" smtClean="0">
                <a:solidFill>
                  <a:schemeClr val="bg1"/>
                </a:solidFill>
              </a:rPr>
              <a:t>солнечная система».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1028" name="Picture 4" descr="C:\Documents and Settings\Admin\Рабочий стол\ф\IMG_34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0562" y="3262617"/>
            <a:ext cx="4500593" cy="2881027"/>
          </a:xfrm>
          <a:prstGeom prst="rect">
            <a:avLst/>
          </a:prstGeom>
          <a:noFill/>
        </p:spPr>
      </p:pic>
      <p:pic>
        <p:nvPicPr>
          <p:cNvPr id="1027" name="Picture 3" descr="F:\фотки\getImage (6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06" y="3286054"/>
            <a:ext cx="4284292" cy="285759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900" dirty="0" smtClean="0"/>
              <a:t>.</a:t>
            </a:r>
            <a:br>
              <a:rPr lang="ru-RU" sz="900" dirty="0" smtClean="0"/>
            </a:br>
            <a:endParaRPr lang="ru-RU" sz="9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285728"/>
            <a:ext cx="8643998" cy="2071702"/>
          </a:xfrm>
        </p:spPr>
        <p:txBody>
          <a:bodyPr/>
          <a:lstStyle/>
          <a:p>
            <a:pPr>
              <a:buNone/>
            </a:pPr>
            <a:r>
              <a:rPr lang="ru-RU" b="1" dirty="0" smtClean="0">
                <a:solidFill>
                  <a:srgbClr val="FFFF00"/>
                </a:solidFill>
              </a:rPr>
              <a:t>2 ЭТАП – основной.</a:t>
            </a:r>
            <a:endParaRPr lang="ru-RU" dirty="0" smtClean="0">
              <a:solidFill>
                <a:srgbClr val="FFFF00"/>
              </a:solidFill>
            </a:endParaRPr>
          </a:p>
          <a:p>
            <a:pPr lvl="0">
              <a:buNone/>
            </a:pPr>
            <a:r>
              <a:rPr lang="ru-RU" b="1" dirty="0" smtClean="0">
                <a:solidFill>
                  <a:schemeClr val="bg1"/>
                </a:solidFill>
              </a:rPr>
              <a:t>Беседа «Первые попытки покорения космоса</a:t>
            </a:r>
            <a:r>
              <a:rPr lang="ru-RU" b="1" dirty="0" smtClean="0">
                <a:solidFill>
                  <a:schemeClr val="bg1"/>
                </a:solidFill>
              </a:rPr>
              <a:t>».</a:t>
            </a:r>
          </a:p>
          <a:p>
            <a:pPr>
              <a:buNone/>
            </a:pPr>
            <a:r>
              <a:rPr lang="ru-RU" sz="2400" b="1" dirty="0" smtClean="0">
                <a:solidFill>
                  <a:schemeClr val="bg1"/>
                </a:solidFill>
              </a:rPr>
              <a:t>Цель:</a:t>
            </a:r>
            <a:r>
              <a:rPr lang="ru-RU" sz="2400" dirty="0" smtClean="0">
                <a:solidFill>
                  <a:schemeClr val="bg1"/>
                </a:solidFill>
              </a:rPr>
              <a:t> в доступной форме объяснить детям </a:t>
            </a:r>
            <a:r>
              <a:rPr lang="ru-RU" sz="2400" dirty="0" smtClean="0">
                <a:solidFill>
                  <a:schemeClr val="bg1"/>
                </a:solidFill>
              </a:rPr>
              <a:t>этапы завоевания</a:t>
            </a:r>
          </a:p>
          <a:p>
            <a:pPr>
              <a:buNone/>
            </a:pPr>
            <a:r>
              <a:rPr lang="ru-RU" sz="2400" dirty="0" smtClean="0">
                <a:solidFill>
                  <a:schemeClr val="bg1"/>
                </a:solidFill>
              </a:rPr>
              <a:t>человеком </a:t>
            </a:r>
            <a:r>
              <a:rPr lang="ru-RU" sz="2400" dirty="0" smtClean="0">
                <a:solidFill>
                  <a:schemeClr val="bg1"/>
                </a:solidFill>
              </a:rPr>
              <a:t>воздушного </a:t>
            </a:r>
            <a:r>
              <a:rPr lang="ru-RU" sz="2400" dirty="0" smtClean="0">
                <a:solidFill>
                  <a:schemeClr val="bg1"/>
                </a:solidFill>
              </a:rPr>
              <a:t>пространства Земли </a:t>
            </a:r>
            <a:r>
              <a:rPr lang="ru-RU" sz="2400" dirty="0" smtClean="0">
                <a:solidFill>
                  <a:schemeClr val="bg1"/>
                </a:solidFill>
              </a:rPr>
              <a:t>и космоса</a:t>
            </a:r>
            <a:r>
              <a:rPr lang="ru-RU" sz="2400" dirty="0" smtClean="0">
                <a:solidFill>
                  <a:schemeClr val="bg1"/>
                </a:solidFill>
              </a:rPr>
              <a:t>.</a:t>
            </a:r>
          </a:p>
          <a:p>
            <a:pPr>
              <a:buNone/>
            </a:pPr>
            <a:endParaRPr lang="ru-RU" sz="2400" dirty="0" smtClean="0">
              <a:solidFill>
                <a:schemeClr val="bg1"/>
              </a:solidFill>
            </a:endParaRPr>
          </a:p>
          <a:p>
            <a:pPr lvl="0">
              <a:buNone/>
            </a:pPr>
            <a:endParaRPr lang="ru-RU" dirty="0" smtClean="0">
              <a:solidFill>
                <a:srgbClr val="FFFF00"/>
              </a:solidFill>
            </a:endParaRPr>
          </a:p>
          <a:p>
            <a:pPr>
              <a:buNone/>
            </a:pPr>
            <a:endParaRPr lang="ru-RU" dirty="0"/>
          </a:p>
        </p:txBody>
      </p:sp>
      <p:pic>
        <p:nvPicPr>
          <p:cNvPr id="2051" name="Picture 3" descr="C:\Documents and Settings\Admin\Рабочий стол\ф\IMG_34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2285992"/>
            <a:ext cx="6536541" cy="43576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00" dirty="0" smtClean="0"/>
              <a:t>.</a:t>
            </a:r>
            <a:br>
              <a:rPr lang="ru-RU" sz="100" dirty="0" smtClean="0"/>
            </a:br>
            <a:endParaRPr lang="ru-RU" sz="1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2500330"/>
          </a:xfrm>
        </p:spPr>
        <p:txBody>
          <a:bodyPr/>
          <a:lstStyle/>
          <a:p>
            <a:pPr>
              <a:buNone/>
            </a:pPr>
            <a:r>
              <a:rPr lang="ru-RU" b="1" dirty="0" smtClean="0">
                <a:solidFill>
                  <a:srgbClr val="FFFF00"/>
                </a:solidFill>
              </a:rPr>
              <a:t>ИЗО </a:t>
            </a:r>
            <a:r>
              <a:rPr lang="ru-RU" b="1" dirty="0" smtClean="0">
                <a:solidFill>
                  <a:srgbClr val="FFFF00"/>
                </a:solidFill>
              </a:rPr>
              <a:t>деятельность </a:t>
            </a:r>
            <a:r>
              <a:rPr lang="ru-RU" b="1" dirty="0" smtClean="0">
                <a:solidFill>
                  <a:srgbClr val="FFFF00"/>
                </a:solidFill>
              </a:rPr>
              <a:t>(оригами</a:t>
            </a:r>
            <a:r>
              <a:rPr lang="ru-RU" b="1" dirty="0" smtClean="0">
                <a:solidFill>
                  <a:srgbClr val="FFFF00"/>
                </a:solidFill>
              </a:rPr>
              <a:t>)</a:t>
            </a:r>
            <a:endParaRPr lang="ru-RU" dirty="0" smtClean="0">
              <a:solidFill>
                <a:srgbClr val="FFFF00"/>
              </a:solidFill>
            </a:endParaRPr>
          </a:p>
          <a:p>
            <a:pPr lvl="0">
              <a:buNone/>
            </a:pPr>
            <a:r>
              <a:rPr lang="ru-RU" b="1" dirty="0" smtClean="0">
                <a:solidFill>
                  <a:srgbClr val="FFFF00"/>
                </a:solidFill>
              </a:rPr>
              <a:t>«</a:t>
            </a:r>
            <a:r>
              <a:rPr lang="ru-RU" b="1" dirty="0" smtClean="0">
                <a:solidFill>
                  <a:srgbClr val="FFFF00"/>
                </a:solidFill>
              </a:rPr>
              <a:t>Белка и Стрелка – собаки космонавты</a:t>
            </a:r>
            <a:r>
              <a:rPr lang="ru-RU" b="1" dirty="0" smtClean="0">
                <a:solidFill>
                  <a:srgbClr val="FFFF00"/>
                </a:solidFill>
              </a:rPr>
              <a:t>»</a:t>
            </a:r>
          </a:p>
          <a:p>
            <a:pPr>
              <a:buNone/>
            </a:pPr>
            <a:r>
              <a:rPr lang="ru-RU" sz="2400" dirty="0" smtClean="0">
                <a:solidFill>
                  <a:schemeClr val="bg1"/>
                </a:solidFill>
              </a:rPr>
              <a:t>Воспитатель </a:t>
            </a:r>
            <a:r>
              <a:rPr lang="ru-RU" sz="2400" dirty="0" smtClean="0">
                <a:solidFill>
                  <a:schemeClr val="bg1"/>
                </a:solidFill>
              </a:rPr>
              <a:t>совместно с детьми </a:t>
            </a:r>
            <a:r>
              <a:rPr lang="ru-RU" sz="2400" dirty="0" smtClean="0">
                <a:solidFill>
                  <a:schemeClr val="bg1"/>
                </a:solidFill>
              </a:rPr>
              <a:t>складывает</a:t>
            </a:r>
          </a:p>
          <a:p>
            <a:pPr>
              <a:buNone/>
            </a:pPr>
            <a:r>
              <a:rPr lang="ru-RU" sz="2400" dirty="0" smtClean="0">
                <a:solidFill>
                  <a:schemeClr val="bg1"/>
                </a:solidFill>
              </a:rPr>
              <a:t>оригами </a:t>
            </a:r>
            <a:r>
              <a:rPr lang="ru-RU" sz="2400" dirty="0" smtClean="0">
                <a:solidFill>
                  <a:schemeClr val="bg1"/>
                </a:solidFill>
              </a:rPr>
              <a:t>собаку, закрепляя при этом, полученный </a:t>
            </a:r>
            <a:r>
              <a:rPr lang="ru-RU" sz="2400" dirty="0" smtClean="0">
                <a:solidFill>
                  <a:schemeClr val="bg1"/>
                </a:solidFill>
              </a:rPr>
              <a:t>в</a:t>
            </a:r>
          </a:p>
          <a:p>
            <a:pPr>
              <a:buNone/>
            </a:pPr>
            <a:r>
              <a:rPr lang="ru-RU" sz="2400" dirty="0" smtClean="0">
                <a:solidFill>
                  <a:schemeClr val="bg1"/>
                </a:solidFill>
              </a:rPr>
              <a:t>беседе </a:t>
            </a:r>
            <a:r>
              <a:rPr lang="ru-RU" sz="2400" dirty="0" smtClean="0">
                <a:solidFill>
                  <a:schemeClr val="bg1"/>
                </a:solidFill>
              </a:rPr>
              <a:t>материал о Белке и Стрелке.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3074" name="Picture 2" descr="F:\фотки\getImage (16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2588" y="2714620"/>
            <a:ext cx="5805494" cy="387221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00" dirty="0" smtClean="0"/>
              <a:t>.</a:t>
            </a:r>
            <a:br>
              <a:rPr lang="ru-RU" sz="100" dirty="0" smtClean="0"/>
            </a:br>
            <a:endParaRPr lang="ru-RU" sz="1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4290"/>
            <a:ext cx="8229600" cy="2786082"/>
          </a:xfrm>
        </p:spPr>
        <p:txBody>
          <a:bodyPr/>
          <a:lstStyle/>
          <a:p>
            <a:pPr lvl="0">
              <a:buNone/>
            </a:pPr>
            <a:r>
              <a:rPr lang="ru-RU" b="1" dirty="0" smtClean="0">
                <a:solidFill>
                  <a:srgbClr val="FFFF00"/>
                </a:solidFill>
              </a:rPr>
              <a:t>Беседа «Первый полет Ю. А. Гагарина.</a:t>
            </a:r>
            <a:endParaRPr lang="ru-RU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ru-RU" sz="2400" b="1" dirty="0" smtClean="0">
                <a:solidFill>
                  <a:schemeClr val="bg1"/>
                </a:solidFill>
              </a:rPr>
              <a:t>Цель:</a:t>
            </a:r>
            <a:r>
              <a:rPr lang="ru-RU" sz="2400" dirty="0" smtClean="0">
                <a:solidFill>
                  <a:schemeClr val="bg1"/>
                </a:solidFill>
              </a:rPr>
              <a:t> Способствовать ознакомлению детей с </a:t>
            </a:r>
            <a:r>
              <a:rPr lang="ru-RU" sz="2400" dirty="0" smtClean="0">
                <a:solidFill>
                  <a:schemeClr val="bg1"/>
                </a:solidFill>
              </a:rPr>
              <a:t>первым</a:t>
            </a:r>
          </a:p>
          <a:p>
            <a:pPr>
              <a:buNone/>
            </a:pPr>
            <a:r>
              <a:rPr lang="ru-RU" sz="2400" dirty="0" smtClean="0">
                <a:solidFill>
                  <a:schemeClr val="bg1"/>
                </a:solidFill>
              </a:rPr>
              <a:t>космонавтом</a:t>
            </a:r>
            <a:r>
              <a:rPr lang="ru-RU" sz="2400" dirty="0" smtClean="0">
                <a:solidFill>
                  <a:schemeClr val="bg1"/>
                </a:solidFill>
              </a:rPr>
              <a:t>; с историей первой космической </a:t>
            </a:r>
            <a:r>
              <a:rPr lang="ru-RU" sz="2400" dirty="0" smtClean="0">
                <a:solidFill>
                  <a:schemeClr val="bg1"/>
                </a:solidFill>
              </a:rPr>
              <a:t>ракеты,</a:t>
            </a:r>
          </a:p>
          <a:p>
            <a:pPr>
              <a:buNone/>
            </a:pPr>
            <a:r>
              <a:rPr lang="ru-RU" sz="2400" dirty="0" smtClean="0">
                <a:solidFill>
                  <a:schemeClr val="bg1"/>
                </a:solidFill>
              </a:rPr>
              <a:t>расширению </a:t>
            </a:r>
            <a:r>
              <a:rPr lang="ru-RU" sz="2400" dirty="0" smtClean="0">
                <a:solidFill>
                  <a:schemeClr val="bg1"/>
                </a:solidFill>
              </a:rPr>
              <a:t>кругозора детей и развитию их </a:t>
            </a:r>
            <a:r>
              <a:rPr lang="ru-RU" sz="2400" dirty="0" smtClean="0">
                <a:solidFill>
                  <a:schemeClr val="bg1"/>
                </a:solidFill>
              </a:rPr>
              <a:t>воображение.</a:t>
            </a:r>
          </a:p>
          <a:p>
            <a:pPr>
              <a:buNone/>
            </a:pPr>
            <a:r>
              <a:rPr lang="ru-RU" sz="2400" dirty="0" smtClean="0">
                <a:solidFill>
                  <a:schemeClr val="bg1"/>
                </a:solidFill>
              </a:rPr>
              <a:t>Воспитывать </a:t>
            </a:r>
            <a:r>
              <a:rPr lang="ru-RU" sz="2400" dirty="0" smtClean="0">
                <a:solidFill>
                  <a:schemeClr val="bg1"/>
                </a:solidFill>
              </a:rPr>
              <a:t>чувства патриотизма и гордости </a:t>
            </a:r>
            <a:r>
              <a:rPr lang="ru-RU" sz="2400" dirty="0" smtClean="0">
                <a:solidFill>
                  <a:schemeClr val="bg1"/>
                </a:solidFill>
              </a:rPr>
              <a:t>за</a:t>
            </a:r>
          </a:p>
          <a:p>
            <a:pPr>
              <a:buNone/>
            </a:pPr>
            <a:r>
              <a:rPr lang="ru-RU" sz="2400" dirty="0" smtClean="0">
                <a:solidFill>
                  <a:schemeClr val="bg1"/>
                </a:solidFill>
              </a:rPr>
              <a:t>свою</a:t>
            </a:r>
            <a:r>
              <a:rPr lang="ru-RU" sz="2400" dirty="0" smtClean="0">
                <a:solidFill>
                  <a:schemeClr val="bg1"/>
                </a:solidFill>
              </a:rPr>
              <a:t>  Родину.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4098" name="Рисунок 22" descr="Поделки на тему мой удивительный мир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488" y="2786058"/>
            <a:ext cx="3118054" cy="39122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00" dirty="0" smtClean="0"/>
              <a:t>.</a:t>
            </a:r>
            <a:br>
              <a:rPr lang="ru-RU" sz="100" dirty="0" smtClean="0"/>
            </a:br>
            <a:endParaRPr lang="ru-RU" sz="1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2500330"/>
          </a:xfrm>
        </p:spPr>
        <p:txBody>
          <a:bodyPr/>
          <a:lstStyle/>
          <a:p>
            <a:pPr lvl="0">
              <a:buNone/>
            </a:pPr>
            <a:r>
              <a:rPr lang="ru-RU" b="1" dirty="0" smtClean="0">
                <a:solidFill>
                  <a:srgbClr val="FFFF00"/>
                </a:solidFill>
              </a:rPr>
              <a:t>ИЗО </a:t>
            </a:r>
            <a:r>
              <a:rPr lang="ru-RU" b="1" dirty="0" smtClean="0">
                <a:solidFill>
                  <a:srgbClr val="FFFF00"/>
                </a:solidFill>
              </a:rPr>
              <a:t>деятельность</a:t>
            </a:r>
            <a:r>
              <a:rPr lang="ru-RU" b="1" dirty="0" smtClean="0">
                <a:solidFill>
                  <a:srgbClr val="FFFF00"/>
                </a:solidFill>
              </a:rPr>
              <a:t> </a:t>
            </a:r>
            <a:r>
              <a:rPr lang="ru-RU" b="1" dirty="0" smtClean="0">
                <a:solidFill>
                  <a:srgbClr val="FFFF00"/>
                </a:solidFill>
              </a:rPr>
              <a:t>(рисунок </a:t>
            </a:r>
            <a:r>
              <a:rPr lang="ru-RU" b="1" dirty="0" smtClean="0">
                <a:solidFill>
                  <a:srgbClr val="FFFF00"/>
                </a:solidFill>
              </a:rPr>
              <a:t>пшеном </a:t>
            </a:r>
            <a:r>
              <a:rPr lang="ru-RU" b="1" dirty="0" smtClean="0">
                <a:solidFill>
                  <a:srgbClr val="FFFF00"/>
                </a:solidFill>
              </a:rPr>
              <a:t>)</a:t>
            </a:r>
          </a:p>
          <a:p>
            <a:pPr lvl="0">
              <a:buNone/>
            </a:pPr>
            <a:r>
              <a:rPr lang="ru-RU" b="1" dirty="0" smtClean="0">
                <a:solidFill>
                  <a:srgbClr val="FFFF00"/>
                </a:solidFill>
              </a:rPr>
              <a:t>Тема</a:t>
            </a:r>
            <a:r>
              <a:rPr lang="ru-RU" b="1" dirty="0" smtClean="0">
                <a:solidFill>
                  <a:srgbClr val="FFFF00"/>
                </a:solidFill>
              </a:rPr>
              <a:t>: «Полёт в </a:t>
            </a:r>
            <a:r>
              <a:rPr lang="ru-RU" b="1" dirty="0" smtClean="0">
                <a:solidFill>
                  <a:srgbClr val="FFFF00"/>
                </a:solidFill>
              </a:rPr>
              <a:t>космос»</a:t>
            </a:r>
            <a:endParaRPr lang="ru-RU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ru-RU" sz="2400" dirty="0" smtClean="0">
                <a:solidFill>
                  <a:schemeClr val="bg1"/>
                </a:solidFill>
              </a:rPr>
              <a:t>Вдохновленные рассказом воспитателя о </a:t>
            </a:r>
            <a:r>
              <a:rPr lang="ru-RU" sz="2400" dirty="0" smtClean="0">
                <a:solidFill>
                  <a:schemeClr val="bg1"/>
                </a:solidFill>
              </a:rPr>
              <a:t>первом</a:t>
            </a:r>
          </a:p>
          <a:p>
            <a:pPr>
              <a:buNone/>
            </a:pPr>
            <a:r>
              <a:rPr lang="ru-RU" sz="2400" dirty="0" smtClean="0">
                <a:solidFill>
                  <a:schemeClr val="bg1"/>
                </a:solidFill>
              </a:rPr>
              <a:t>космонавте</a:t>
            </a:r>
            <a:r>
              <a:rPr lang="ru-RU" sz="2400" dirty="0" smtClean="0">
                <a:solidFill>
                  <a:schemeClr val="bg1"/>
                </a:solidFill>
              </a:rPr>
              <a:t>, космосе и ракетах, дети с </a:t>
            </a:r>
            <a:r>
              <a:rPr lang="ru-RU" sz="2400" dirty="0" smtClean="0">
                <a:solidFill>
                  <a:schemeClr val="bg1"/>
                </a:solidFill>
              </a:rPr>
              <a:t>большим</a:t>
            </a:r>
          </a:p>
          <a:p>
            <a:pPr>
              <a:buNone/>
            </a:pPr>
            <a:r>
              <a:rPr lang="ru-RU" sz="2400" dirty="0" smtClean="0">
                <a:solidFill>
                  <a:schemeClr val="bg1"/>
                </a:solidFill>
              </a:rPr>
              <a:t>удовольствием </a:t>
            </a:r>
            <a:r>
              <a:rPr lang="ru-RU" sz="2400" dirty="0" smtClean="0">
                <a:solidFill>
                  <a:schemeClr val="bg1"/>
                </a:solidFill>
              </a:rPr>
              <a:t>приняли рисовать при </a:t>
            </a:r>
            <a:r>
              <a:rPr lang="ru-RU" sz="2400" dirty="0" smtClean="0">
                <a:solidFill>
                  <a:schemeClr val="bg1"/>
                </a:solidFill>
              </a:rPr>
              <a:t>помощи пшена</a:t>
            </a:r>
            <a:r>
              <a:rPr lang="ru-RU" sz="2400" dirty="0" smtClean="0">
                <a:solidFill>
                  <a:schemeClr val="bg1"/>
                </a:solidFill>
              </a:rPr>
              <a:t>.</a:t>
            </a:r>
          </a:p>
          <a:p>
            <a:endParaRPr lang="ru-RU" dirty="0"/>
          </a:p>
        </p:txBody>
      </p:sp>
      <p:pic>
        <p:nvPicPr>
          <p:cNvPr id="5122" name="Picture 2" descr="F:\фотки\getImage (19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67199" y="3429000"/>
            <a:ext cx="4876801" cy="3252788"/>
          </a:xfrm>
          <a:prstGeom prst="rect">
            <a:avLst/>
          </a:prstGeom>
          <a:noFill/>
        </p:spPr>
      </p:pic>
      <p:pic>
        <p:nvPicPr>
          <p:cNvPr id="5123" name="Picture 3" descr="F:\фотки\getImage (20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786058"/>
            <a:ext cx="5033921" cy="33575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00" dirty="0" smtClean="0"/>
              <a:t>.</a:t>
            </a:r>
            <a:br>
              <a:rPr lang="ru-RU" sz="100" dirty="0" smtClean="0"/>
            </a:br>
            <a:endParaRPr lang="ru-RU" sz="1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4290"/>
            <a:ext cx="8229600" cy="2786082"/>
          </a:xfrm>
        </p:spPr>
        <p:txBody>
          <a:bodyPr/>
          <a:lstStyle/>
          <a:p>
            <a:pPr>
              <a:buNone/>
            </a:pPr>
            <a:r>
              <a:rPr lang="ru-RU" sz="2400" b="1" dirty="0" smtClean="0">
                <a:solidFill>
                  <a:srgbClr val="FFFF00"/>
                </a:solidFill>
              </a:rPr>
              <a:t>НОД. Тема: « </a:t>
            </a:r>
            <a:r>
              <a:rPr lang="ru-RU" sz="2400" b="1" dirty="0" smtClean="0">
                <a:solidFill>
                  <a:srgbClr val="FFFF00"/>
                </a:solidFill>
              </a:rPr>
              <a:t>Солнце – большая звезда»</a:t>
            </a:r>
            <a:endParaRPr lang="ru-RU" sz="2400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ru-RU" sz="2400" b="1" dirty="0" smtClean="0">
                <a:solidFill>
                  <a:schemeClr val="bg1"/>
                </a:solidFill>
              </a:rPr>
              <a:t>Цель:</a:t>
            </a:r>
            <a:r>
              <a:rPr lang="ru-RU" sz="2400" dirty="0" smtClean="0">
                <a:solidFill>
                  <a:schemeClr val="bg1"/>
                </a:solidFill>
              </a:rPr>
              <a:t> Дать представление о Солнце, как о звезде.</a:t>
            </a:r>
          </a:p>
          <a:p>
            <a:pPr>
              <a:buNone/>
            </a:pPr>
            <a:r>
              <a:rPr lang="ru-RU" sz="2400" b="1" dirty="0" smtClean="0">
                <a:solidFill>
                  <a:schemeClr val="bg1"/>
                </a:solidFill>
              </a:rPr>
              <a:t>Задачи</a:t>
            </a:r>
            <a:r>
              <a:rPr lang="ru-RU" sz="2400" dirty="0" smtClean="0">
                <a:solidFill>
                  <a:schemeClr val="bg1"/>
                </a:solidFill>
              </a:rPr>
              <a:t>:  способствовать ознакомлению с </a:t>
            </a:r>
            <a:r>
              <a:rPr lang="ru-RU" sz="2400" dirty="0" smtClean="0">
                <a:solidFill>
                  <a:schemeClr val="bg1"/>
                </a:solidFill>
              </a:rPr>
              <a:t>понятием света и</a:t>
            </a:r>
          </a:p>
          <a:p>
            <a:pPr>
              <a:buNone/>
            </a:pPr>
            <a:r>
              <a:rPr lang="ru-RU" sz="2400" dirty="0" smtClean="0">
                <a:solidFill>
                  <a:schemeClr val="bg1"/>
                </a:solidFill>
              </a:rPr>
              <a:t>тени</a:t>
            </a:r>
            <a:r>
              <a:rPr lang="ru-RU" sz="2400" dirty="0" smtClean="0">
                <a:solidFill>
                  <a:schemeClr val="bg1"/>
                </a:solidFill>
              </a:rPr>
              <a:t>, закреплению знаний детей о </a:t>
            </a:r>
            <a:r>
              <a:rPr lang="ru-RU" sz="2400" dirty="0" smtClean="0">
                <a:solidFill>
                  <a:schemeClr val="bg1"/>
                </a:solidFill>
              </a:rPr>
              <a:t>роли света </a:t>
            </a:r>
            <a:r>
              <a:rPr lang="ru-RU" sz="2400" dirty="0" smtClean="0">
                <a:solidFill>
                  <a:schemeClr val="bg1"/>
                </a:solidFill>
              </a:rPr>
              <a:t>в </a:t>
            </a:r>
            <a:r>
              <a:rPr lang="ru-RU" sz="2400" dirty="0" smtClean="0">
                <a:solidFill>
                  <a:schemeClr val="bg1"/>
                </a:solidFill>
              </a:rPr>
              <a:t>жизни</a:t>
            </a:r>
          </a:p>
          <a:p>
            <a:pPr>
              <a:buNone/>
            </a:pPr>
            <a:r>
              <a:rPr lang="ru-RU" sz="2400" dirty="0" smtClean="0">
                <a:solidFill>
                  <a:schemeClr val="bg1"/>
                </a:solidFill>
              </a:rPr>
              <a:t>растений. Воспитывать познавательный </a:t>
            </a:r>
            <a:r>
              <a:rPr lang="ru-RU" sz="2400" dirty="0" smtClean="0">
                <a:solidFill>
                  <a:schemeClr val="bg1"/>
                </a:solidFill>
              </a:rPr>
              <a:t>интерес, </a:t>
            </a:r>
            <a:r>
              <a:rPr lang="ru-RU" sz="2400" dirty="0" smtClean="0">
                <a:solidFill>
                  <a:schemeClr val="bg1"/>
                </a:solidFill>
              </a:rPr>
              <a:t>желание</a:t>
            </a:r>
          </a:p>
          <a:p>
            <a:pPr>
              <a:buNone/>
            </a:pPr>
            <a:r>
              <a:rPr lang="ru-RU" sz="2400" dirty="0" smtClean="0">
                <a:solidFill>
                  <a:schemeClr val="bg1"/>
                </a:solidFill>
              </a:rPr>
              <a:t>ухаживать за комнатными </a:t>
            </a:r>
            <a:r>
              <a:rPr lang="ru-RU" sz="2400" dirty="0" smtClean="0">
                <a:solidFill>
                  <a:schemeClr val="bg1"/>
                </a:solidFill>
              </a:rPr>
              <a:t>растениями.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6146" name="Picture 2" descr="G:\DCIM\100CANON\IMG_34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5" y="3000372"/>
            <a:ext cx="5500725" cy="36671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00" dirty="0" smtClean="0"/>
              <a:t>.</a:t>
            </a:r>
            <a:br>
              <a:rPr lang="ru-RU" sz="100" dirty="0" smtClean="0"/>
            </a:br>
            <a:endParaRPr lang="ru-RU" sz="1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2928958"/>
          </a:xfrm>
        </p:spPr>
        <p:txBody>
          <a:bodyPr/>
          <a:lstStyle/>
          <a:p>
            <a:pPr>
              <a:buNone/>
            </a:pPr>
            <a:r>
              <a:rPr lang="ru-RU" b="1" dirty="0" smtClean="0">
                <a:solidFill>
                  <a:srgbClr val="FFFF00"/>
                </a:solidFill>
              </a:rPr>
              <a:t>НОД. Тема: « </a:t>
            </a:r>
            <a:r>
              <a:rPr lang="ru-RU" b="1" dirty="0" smtClean="0">
                <a:solidFill>
                  <a:srgbClr val="FFFF00"/>
                </a:solidFill>
              </a:rPr>
              <a:t>День и ночь»</a:t>
            </a:r>
            <a:endParaRPr lang="ru-RU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ru-RU" sz="2400" b="1" dirty="0" smtClean="0">
                <a:solidFill>
                  <a:schemeClr val="bg1"/>
                </a:solidFill>
              </a:rPr>
              <a:t>Цель:</a:t>
            </a:r>
            <a:r>
              <a:rPr lang="ru-RU" sz="2400" dirty="0" smtClean="0">
                <a:solidFill>
                  <a:schemeClr val="bg1"/>
                </a:solidFill>
              </a:rPr>
              <a:t> Способствовать закреплению с </a:t>
            </a:r>
            <a:r>
              <a:rPr lang="ru-RU" sz="2400" dirty="0" smtClean="0">
                <a:solidFill>
                  <a:schemeClr val="bg1"/>
                </a:solidFill>
              </a:rPr>
              <a:t>детьми</a:t>
            </a:r>
          </a:p>
          <a:p>
            <a:pPr>
              <a:buNone/>
            </a:pPr>
            <a:r>
              <a:rPr lang="ru-RU" sz="2400" dirty="0" smtClean="0">
                <a:solidFill>
                  <a:schemeClr val="bg1"/>
                </a:solidFill>
              </a:rPr>
              <a:t>представлений </a:t>
            </a:r>
            <a:r>
              <a:rPr lang="ru-RU" sz="2400" dirty="0" smtClean="0">
                <a:solidFill>
                  <a:schemeClr val="bg1"/>
                </a:solidFill>
              </a:rPr>
              <a:t>о Солнечной системе. Показать </a:t>
            </a:r>
            <a:r>
              <a:rPr lang="ru-RU" sz="2400" dirty="0" smtClean="0">
                <a:solidFill>
                  <a:schemeClr val="bg1"/>
                </a:solidFill>
              </a:rPr>
              <a:t>зависимость</a:t>
            </a:r>
          </a:p>
          <a:p>
            <a:pPr>
              <a:buNone/>
            </a:pPr>
            <a:r>
              <a:rPr lang="ru-RU" sz="2400" dirty="0" smtClean="0">
                <a:solidFill>
                  <a:schemeClr val="bg1"/>
                </a:solidFill>
              </a:rPr>
              <a:t>смены </a:t>
            </a:r>
            <a:r>
              <a:rPr lang="ru-RU" sz="2400" dirty="0" smtClean="0">
                <a:solidFill>
                  <a:schemeClr val="bg1"/>
                </a:solidFill>
              </a:rPr>
              <a:t>времени суток от положения </a:t>
            </a:r>
            <a:r>
              <a:rPr lang="ru-RU" sz="2400" dirty="0" smtClean="0">
                <a:solidFill>
                  <a:schemeClr val="bg1"/>
                </a:solidFill>
              </a:rPr>
              <a:t>Земли.</a:t>
            </a:r>
          </a:p>
          <a:p>
            <a:pPr>
              <a:buNone/>
            </a:pPr>
            <a:r>
              <a:rPr lang="ru-RU" sz="2400" dirty="0" smtClean="0">
                <a:solidFill>
                  <a:schemeClr val="bg1"/>
                </a:solidFill>
              </a:rPr>
              <a:t>Закреплять умения </a:t>
            </a:r>
            <a:r>
              <a:rPr lang="ru-RU" sz="2400" dirty="0" smtClean="0">
                <a:solidFill>
                  <a:schemeClr val="bg1"/>
                </a:solidFill>
              </a:rPr>
              <a:t>ориентироваться  </a:t>
            </a:r>
            <a:r>
              <a:rPr lang="ru-RU" sz="2400" dirty="0" smtClean="0">
                <a:solidFill>
                  <a:schemeClr val="bg1"/>
                </a:solidFill>
              </a:rPr>
              <a:t>в частях суток.</a:t>
            </a:r>
          </a:p>
          <a:p>
            <a:pPr>
              <a:buNone/>
            </a:pPr>
            <a:r>
              <a:rPr lang="ru-RU" sz="2400" dirty="0" smtClean="0">
                <a:solidFill>
                  <a:schemeClr val="bg1"/>
                </a:solidFill>
              </a:rPr>
              <a:t>Воспитывать </a:t>
            </a:r>
            <a:r>
              <a:rPr lang="ru-RU" sz="2400" dirty="0" smtClean="0">
                <a:solidFill>
                  <a:schemeClr val="bg1"/>
                </a:solidFill>
              </a:rPr>
              <a:t>стремление соблюдать </a:t>
            </a:r>
            <a:r>
              <a:rPr lang="ru-RU" sz="2400" dirty="0" smtClean="0">
                <a:solidFill>
                  <a:schemeClr val="bg1"/>
                </a:solidFill>
              </a:rPr>
              <a:t>режим дня</a:t>
            </a:r>
            <a:r>
              <a:rPr lang="ru-RU" sz="2400" dirty="0" smtClean="0">
                <a:solidFill>
                  <a:schemeClr val="bg1"/>
                </a:solidFill>
              </a:rPr>
              <a:t>.</a:t>
            </a:r>
            <a:r>
              <a:rPr lang="ru-RU" dirty="0" smtClean="0"/>
              <a:t>	</a:t>
            </a:r>
            <a:endParaRPr lang="ru-RU" dirty="0"/>
          </a:p>
        </p:txBody>
      </p:sp>
      <p:pic>
        <p:nvPicPr>
          <p:cNvPr id="7170" name="Picture 2" descr="C:\Documents and Settings\Admin\Рабочий стол\ф\IMG_34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3111" y="3071810"/>
            <a:ext cx="5464971" cy="36433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00" dirty="0" smtClean="0"/>
              <a:t>.</a:t>
            </a:r>
            <a:br>
              <a:rPr lang="ru-RU" sz="100" dirty="0" smtClean="0"/>
            </a:br>
            <a:endParaRPr lang="ru-RU" sz="1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2500330"/>
          </a:xfrm>
        </p:spPr>
        <p:txBody>
          <a:bodyPr/>
          <a:lstStyle/>
          <a:p>
            <a:pPr lvl="0">
              <a:buNone/>
            </a:pPr>
            <a:r>
              <a:rPr lang="ru-RU" b="1" dirty="0" smtClean="0">
                <a:solidFill>
                  <a:srgbClr val="FFFF00"/>
                </a:solidFill>
              </a:rPr>
              <a:t>ИЗО </a:t>
            </a:r>
            <a:r>
              <a:rPr lang="ru-RU" b="1" dirty="0" smtClean="0">
                <a:solidFill>
                  <a:srgbClr val="FFFF00"/>
                </a:solidFill>
              </a:rPr>
              <a:t>(</a:t>
            </a:r>
            <a:r>
              <a:rPr lang="ru-RU" b="1" dirty="0" smtClean="0">
                <a:solidFill>
                  <a:srgbClr val="FFFF00"/>
                </a:solidFill>
              </a:rPr>
              <a:t>рисунок на молоке</a:t>
            </a:r>
            <a:r>
              <a:rPr lang="ru-RU" b="1" dirty="0" smtClean="0">
                <a:solidFill>
                  <a:srgbClr val="FFFF00"/>
                </a:solidFill>
              </a:rPr>
              <a:t>)</a:t>
            </a:r>
          </a:p>
          <a:p>
            <a:pPr lvl="0">
              <a:buNone/>
            </a:pPr>
            <a:r>
              <a:rPr lang="ru-RU" b="1" dirty="0" smtClean="0">
                <a:solidFill>
                  <a:srgbClr val="FFFF00"/>
                </a:solidFill>
              </a:rPr>
              <a:t>Тема: «Галактика»</a:t>
            </a:r>
            <a:endParaRPr lang="ru-RU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ru-RU" sz="2400" dirty="0" smtClean="0">
                <a:solidFill>
                  <a:schemeClr val="bg1"/>
                </a:solidFill>
              </a:rPr>
              <a:t>Воспитатель предлагает детям опробовать </a:t>
            </a:r>
            <a:r>
              <a:rPr lang="ru-RU" sz="2400" dirty="0" smtClean="0">
                <a:solidFill>
                  <a:schemeClr val="bg1"/>
                </a:solidFill>
              </a:rPr>
              <a:t>нетрадиционную</a:t>
            </a:r>
          </a:p>
          <a:p>
            <a:pPr>
              <a:buNone/>
            </a:pPr>
            <a:r>
              <a:rPr lang="ru-RU" sz="2400" dirty="0" smtClean="0">
                <a:solidFill>
                  <a:schemeClr val="bg1"/>
                </a:solidFill>
              </a:rPr>
              <a:t>технику </a:t>
            </a:r>
            <a:r>
              <a:rPr lang="ru-RU" sz="2400" dirty="0" smtClean="0">
                <a:solidFill>
                  <a:schemeClr val="bg1"/>
                </a:solidFill>
              </a:rPr>
              <a:t>рисования – рисунок на молоке. Дети рисуют </a:t>
            </a:r>
            <a:r>
              <a:rPr lang="ru-RU" sz="2400" dirty="0" smtClean="0">
                <a:solidFill>
                  <a:schemeClr val="bg1"/>
                </a:solidFill>
              </a:rPr>
              <a:t>на</a:t>
            </a:r>
          </a:p>
          <a:p>
            <a:pPr>
              <a:buNone/>
            </a:pPr>
            <a:r>
              <a:rPr lang="ru-RU" sz="2400" dirty="0" smtClean="0">
                <a:solidFill>
                  <a:schemeClr val="bg1"/>
                </a:solidFill>
              </a:rPr>
              <a:t>молоке </a:t>
            </a:r>
            <a:r>
              <a:rPr lang="ru-RU" sz="2400" dirty="0" smtClean="0">
                <a:solidFill>
                  <a:schemeClr val="bg1"/>
                </a:solidFill>
              </a:rPr>
              <a:t>при помощи гуаши и средства для мытья посуды.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8194" name="Picture 2" descr="F:\фотки\getImage (2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2795280"/>
            <a:ext cx="5876932" cy="39198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00" dirty="0" smtClean="0"/>
              <a:t>.</a:t>
            </a:r>
            <a:br>
              <a:rPr lang="ru-RU" sz="100" dirty="0" smtClean="0"/>
            </a:br>
            <a:endParaRPr lang="ru-RU" sz="1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257148" cy="285752"/>
          </a:xfrm>
        </p:spPr>
        <p:txBody>
          <a:bodyPr>
            <a:normAutofit/>
          </a:bodyPr>
          <a:lstStyle/>
          <a:p>
            <a:r>
              <a:rPr lang="ru-RU" sz="100" dirty="0" smtClean="0"/>
              <a:t>.</a:t>
            </a:r>
          </a:p>
          <a:p>
            <a:endParaRPr lang="ru-RU" sz="100" dirty="0"/>
          </a:p>
        </p:txBody>
      </p:sp>
      <p:pic>
        <p:nvPicPr>
          <p:cNvPr id="9218" name="Picture 2" descr="F:\фотки\getImage (25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076" y="3429000"/>
            <a:ext cx="4819676" cy="3214686"/>
          </a:xfrm>
          <a:prstGeom prst="rect">
            <a:avLst/>
          </a:prstGeom>
          <a:noFill/>
        </p:spPr>
      </p:pic>
      <p:pic>
        <p:nvPicPr>
          <p:cNvPr id="9219" name="Picture 3" descr="F:\фотки\getImage (24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076" y="142876"/>
            <a:ext cx="4819676" cy="3214686"/>
          </a:xfrm>
          <a:prstGeom prst="rect">
            <a:avLst/>
          </a:prstGeom>
          <a:noFill/>
        </p:spPr>
      </p:pic>
      <p:pic>
        <p:nvPicPr>
          <p:cNvPr id="9220" name="Picture 4" descr="F:\фотки\getImage (28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500042"/>
            <a:ext cx="3867160" cy="58007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00" dirty="0" smtClean="0"/>
              <a:t/>
            </a:r>
            <a:br>
              <a:rPr lang="ru-RU" sz="100" dirty="0" smtClean="0"/>
            </a:br>
            <a:r>
              <a:rPr lang="ru-RU" sz="100" dirty="0" smtClean="0"/>
              <a:t>.</a:t>
            </a:r>
            <a:br>
              <a:rPr lang="ru-RU" sz="100" dirty="0" smtClean="0"/>
            </a:br>
            <a:endParaRPr lang="ru-RU" sz="1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85728"/>
            <a:ext cx="9144000" cy="1071570"/>
          </a:xfrm>
        </p:spPr>
        <p:txBody>
          <a:bodyPr>
            <a:normAutofit fontScale="85000" lnSpcReduction="10000"/>
          </a:bodyPr>
          <a:lstStyle/>
          <a:p>
            <a:pPr lvl="0" algn="ctr">
              <a:buNone/>
            </a:pPr>
            <a:r>
              <a:rPr lang="ru-RU" sz="3000" b="1" dirty="0" smtClean="0">
                <a:solidFill>
                  <a:srgbClr val="FFFF00"/>
                </a:solidFill>
              </a:rPr>
              <a:t>Организация выставки совместного </a:t>
            </a:r>
            <a:r>
              <a:rPr lang="ru-RU" sz="3000" b="1" dirty="0" smtClean="0">
                <a:solidFill>
                  <a:srgbClr val="FFFF00"/>
                </a:solidFill>
              </a:rPr>
              <a:t>творчества</a:t>
            </a:r>
          </a:p>
          <a:p>
            <a:pPr lvl="0">
              <a:buNone/>
            </a:pPr>
            <a:r>
              <a:rPr lang="ru-RU" sz="3000" b="1" dirty="0" smtClean="0">
                <a:solidFill>
                  <a:srgbClr val="FFFF00"/>
                </a:solidFill>
              </a:rPr>
              <a:t>«Этот </a:t>
            </a:r>
            <a:r>
              <a:rPr lang="ru-RU" sz="3000" b="1" dirty="0" smtClean="0">
                <a:solidFill>
                  <a:srgbClr val="FFFF00"/>
                </a:solidFill>
              </a:rPr>
              <a:t>загадочный космос </a:t>
            </a:r>
            <a:r>
              <a:rPr lang="ru-RU" sz="3000" b="1" dirty="0" smtClean="0">
                <a:solidFill>
                  <a:srgbClr val="FFFF00"/>
                </a:solidFill>
              </a:rPr>
              <a:t>руками </a:t>
            </a:r>
            <a:r>
              <a:rPr lang="ru-RU" sz="3000" b="1" dirty="0" smtClean="0">
                <a:solidFill>
                  <a:srgbClr val="FFFF00"/>
                </a:solidFill>
              </a:rPr>
              <a:t>детей и </a:t>
            </a:r>
            <a:r>
              <a:rPr lang="ru-RU" sz="3000" b="1" dirty="0" smtClean="0">
                <a:solidFill>
                  <a:srgbClr val="FFFF00"/>
                </a:solidFill>
              </a:rPr>
              <a:t>их родителей</a:t>
            </a:r>
            <a:r>
              <a:rPr lang="ru-RU" sz="3000" b="1" dirty="0" smtClean="0">
                <a:solidFill>
                  <a:srgbClr val="FFFF00"/>
                </a:solidFill>
              </a:rPr>
              <a:t>».</a:t>
            </a:r>
            <a:endParaRPr lang="ru-RU" sz="3000" dirty="0" smtClean="0">
              <a:solidFill>
                <a:srgbClr val="FFFF00"/>
              </a:solidFill>
            </a:endParaRPr>
          </a:p>
          <a:p>
            <a:pPr>
              <a:buNone/>
            </a:pPr>
            <a:endParaRPr lang="ru-RU" dirty="0"/>
          </a:p>
        </p:txBody>
      </p:sp>
      <p:pic>
        <p:nvPicPr>
          <p:cNvPr id="10243" name="Picture 3" descr="F:\фотки\getImage (5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497" y="3427323"/>
            <a:ext cx="5143504" cy="3430677"/>
          </a:xfrm>
          <a:prstGeom prst="rect">
            <a:avLst/>
          </a:prstGeom>
          <a:noFill/>
        </p:spPr>
      </p:pic>
      <p:pic>
        <p:nvPicPr>
          <p:cNvPr id="10242" name="Picture 2" descr="F:\фотки\getImage (4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1357298"/>
            <a:ext cx="4819712" cy="32147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00" dirty="0" smtClean="0"/>
              <a:t>.</a:t>
            </a:r>
            <a:br>
              <a:rPr lang="ru-RU" sz="100" dirty="0" smtClean="0"/>
            </a:br>
            <a:endParaRPr lang="ru-RU" sz="1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214290"/>
            <a:ext cx="8229600" cy="928670"/>
          </a:xfrm>
        </p:spPr>
        <p:txBody>
          <a:bodyPr/>
          <a:lstStyle/>
          <a:p>
            <a:pPr lvl="0" algn="ctr">
              <a:buNone/>
            </a:pPr>
            <a:r>
              <a:rPr lang="ru-RU" b="1" dirty="0" smtClean="0">
                <a:solidFill>
                  <a:srgbClr val="FFFF00"/>
                </a:solidFill>
              </a:rPr>
              <a:t>Развлечение </a:t>
            </a:r>
            <a:r>
              <a:rPr lang="ru-RU" b="1" dirty="0" smtClean="0">
                <a:solidFill>
                  <a:srgbClr val="FFFF00"/>
                </a:solidFill>
              </a:rPr>
              <a:t>«Космическое путешествие».</a:t>
            </a:r>
            <a:endParaRPr lang="ru-RU" dirty="0" smtClean="0">
              <a:solidFill>
                <a:srgbClr val="FFFF00"/>
              </a:solidFill>
            </a:endParaRPr>
          </a:p>
          <a:p>
            <a:pPr>
              <a:buNone/>
            </a:pPr>
            <a:endParaRPr lang="ru-RU" dirty="0"/>
          </a:p>
        </p:txBody>
      </p:sp>
      <p:pic>
        <p:nvPicPr>
          <p:cNvPr id="11266" name="Picture 2" descr="F:\фотки\getImage (8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857232"/>
            <a:ext cx="8139957" cy="54292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00" dirty="0" smtClean="0"/>
              <a:t>.</a:t>
            </a:r>
            <a:br>
              <a:rPr lang="ru-RU" sz="100" dirty="0" smtClean="0"/>
            </a:br>
            <a:endParaRPr lang="ru-RU" sz="1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14290"/>
            <a:ext cx="9144000" cy="642942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solidFill>
                  <a:srgbClr val="FFFF00"/>
                </a:solidFill>
              </a:rPr>
              <a:t>Вручение грамот детям, принявшим участие в выставке.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12290" name="Picture 2" descr="F:\фотки\getImage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9124" y="3713215"/>
            <a:ext cx="4714876" cy="3144785"/>
          </a:xfrm>
          <a:prstGeom prst="rect">
            <a:avLst/>
          </a:prstGeom>
          <a:noFill/>
        </p:spPr>
      </p:pic>
      <p:pic>
        <p:nvPicPr>
          <p:cNvPr id="12291" name="Picture 3" descr="F:\фотки\getImage (3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785794"/>
            <a:ext cx="5890758" cy="392909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00" dirty="0" smtClean="0"/>
              <a:t>.</a:t>
            </a:r>
            <a:br>
              <a:rPr lang="ru-RU" sz="100" dirty="0" smtClean="0"/>
            </a:br>
            <a:r>
              <a:rPr lang="ru-RU" sz="100" dirty="0" smtClean="0"/>
              <a:t>.</a:t>
            </a:r>
            <a:endParaRPr lang="ru-RU" sz="1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1643050"/>
          </a:xfrm>
        </p:spPr>
        <p:txBody>
          <a:bodyPr/>
          <a:lstStyle/>
          <a:p>
            <a:pPr>
              <a:buNone/>
            </a:pPr>
            <a:endParaRPr lang="ru-RU" b="1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ru-RU" b="1" dirty="0" smtClean="0">
                <a:solidFill>
                  <a:srgbClr val="FFFF00"/>
                </a:solidFill>
              </a:rPr>
              <a:t>3 </a:t>
            </a:r>
            <a:r>
              <a:rPr lang="ru-RU" b="1" dirty="0" smtClean="0">
                <a:solidFill>
                  <a:srgbClr val="FFFF00"/>
                </a:solidFill>
              </a:rPr>
              <a:t>ЭТАП – заключительный.</a:t>
            </a:r>
            <a:endParaRPr lang="ru-RU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ru-RU" sz="2400" dirty="0" smtClean="0">
                <a:solidFill>
                  <a:schemeClr val="bg1"/>
                </a:solidFill>
              </a:rPr>
              <a:t>Поездка с детьми в планетарий (в сопровождении родителей).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13315" name="Picture 3" descr="F:\фотки\getImage (1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71612"/>
            <a:ext cx="4857752" cy="3240082"/>
          </a:xfrm>
          <a:prstGeom prst="rect">
            <a:avLst/>
          </a:prstGeom>
          <a:noFill/>
        </p:spPr>
      </p:pic>
      <p:pic>
        <p:nvPicPr>
          <p:cNvPr id="13316" name="Picture 4" descr="F:\фотки\getImage (15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45885" y="3390898"/>
            <a:ext cx="5198115" cy="346710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00" dirty="0" smtClean="0"/>
              <a:t>.</a:t>
            </a:r>
            <a:br>
              <a:rPr lang="ru-RU" sz="100" dirty="0" smtClean="0"/>
            </a:br>
            <a:endParaRPr lang="ru-RU" sz="1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28572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00" dirty="0" smtClean="0"/>
              <a:t>.</a:t>
            </a:r>
          </a:p>
          <a:p>
            <a:pPr>
              <a:buNone/>
            </a:pPr>
            <a:endParaRPr lang="ru-RU" sz="100" dirty="0"/>
          </a:p>
        </p:txBody>
      </p:sp>
      <p:pic>
        <p:nvPicPr>
          <p:cNvPr id="14339" name="Picture 3" descr="F:\фотки\getImage (14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6182" y="1617399"/>
            <a:ext cx="5286589" cy="3526113"/>
          </a:xfrm>
          <a:prstGeom prst="rect">
            <a:avLst/>
          </a:prstGeom>
          <a:noFill/>
        </p:spPr>
      </p:pic>
      <p:pic>
        <p:nvPicPr>
          <p:cNvPr id="14338" name="Picture 2" descr="F:\фотки\getImage (13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047" y="714356"/>
            <a:ext cx="3524259" cy="52863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154</TotalTime>
  <Words>504</Words>
  <Application>Microsoft Office PowerPoint</Application>
  <PresentationFormat>Экран (4:3)</PresentationFormat>
  <Paragraphs>88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Апекс</vt:lpstr>
      <vt:lpstr>  Проект на тему:  «Удивительный мир космоса» </vt:lpstr>
      <vt:lpstr>Актуальность:</vt:lpstr>
      <vt:lpstr>Цель:  Способствовать развитию познавательных и интеллектуальных способностей детей. </vt:lpstr>
      <vt:lpstr>.. </vt:lpstr>
      <vt:lpstr>.</vt:lpstr>
      <vt:lpstr>. </vt:lpstr>
      <vt:lpstr>. </vt:lpstr>
      <vt:lpstr>. </vt:lpstr>
      <vt:lpstr>. </vt:lpstr>
      <vt:lpstr>. </vt:lpstr>
      <vt:lpstr>. </vt:lpstr>
      <vt:lpstr>. </vt:lpstr>
      <vt:lpstr>. </vt:lpstr>
      <vt:lpstr> . </vt:lpstr>
      <vt:lpstr>. </vt:lpstr>
      <vt:lpstr>. </vt:lpstr>
      <vt:lpstr>. .</vt:lpstr>
      <vt:lpstr>. 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35</cp:revision>
  <dcterms:created xsi:type="dcterms:W3CDTF">2015-04-22T08:54:32Z</dcterms:created>
  <dcterms:modified xsi:type="dcterms:W3CDTF">2015-04-22T11:29:29Z</dcterms:modified>
</cp:coreProperties>
</file>