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3" r:id="rId2"/>
    <p:sldId id="264" r:id="rId3"/>
    <p:sldId id="266" r:id="rId4"/>
    <p:sldId id="281" r:id="rId5"/>
    <p:sldId id="268" r:id="rId6"/>
    <p:sldId id="270" r:id="rId7"/>
    <p:sldId id="272" r:id="rId8"/>
    <p:sldId id="284" r:id="rId9"/>
    <p:sldId id="282" r:id="rId10"/>
    <p:sldId id="274" r:id="rId11"/>
    <p:sldId id="297" r:id="rId12"/>
    <p:sldId id="275" r:id="rId13"/>
    <p:sldId id="277" r:id="rId14"/>
    <p:sldId id="279" r:id="rId15"/>
    <p:sldId id="285" r:id="rId16"/>
    <p:sldId id="280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003" autoAdjust="0"/>
    <p:restoredTop sz="94660"/>
  </p:normalViewPr>
  <p:slideViewPr>
    <p:cSldViewPr>
      <p:cViewPr>
        <p:scale>
          <a:sx n="59" d="100"/>
          <a:sy n="59" d="100"/>
        </p:scale>
        <p:origin x="-1440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794388-E4C0-45B0-9875-DD23E5CCEA88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630ECB-E78C-48D5-A656-34F5649925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30ECB-E78C-48D5-A656-34F5649925A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30ECB-E78C-48D5-A656-34F5649925AA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30ECB-E78C-48D5-A656-34F5649925A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30ECB-E78C-48D5-A656-34F5649925AA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30ECB-E78C-48D5-A656-34F5649925AA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30ECB-E78C-48D5-A656-34F5649925AA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30ECB-E78C-48D5-A656-34F5649925A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30ECB-E78C-48D5-A656-34F5649925AA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30ECB-E78C-48D5-A656-34F5649925AA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f.ppt-online.org/files/slide/j/JGWwASxPdMtZn6mIFzQ72Rc8YClKsfh1OkNrie/slide-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922" y="0"/>
            <a:ext cx="9155922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627784" y="5229200"/>
            <a:ext cx="3384376" cy="101566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/>
              <a:t>МАДОУ детский сад</a:t>
            </a:r>
          </a:p>
          <a:p>
            <a:pPr algn="ctr"/>
            <a:endParaRPr lang="ru-RU" sz="2000" i="1" dirty="0" smtClean="0"/>
          </a:p>
          <a:p>
            <a:pPr algn="ctr"/>
            <a:r>
              <a:rPr lang="ru-RU" sz="2000" i="1" dirty="0" smtClean="0"/>
              <a:t> №31г.Ельца «Сказка</a:t>
            </a:r>
            <a:r>
              <a:rPr lang="ru-RU" dirty="0" smtClean="0"/>
              <a:t>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atherineasquithgallery.com/uploads/posts/2021-02/1613678473_10-p-fon-dlya-prezentatsii-po-pitaniyu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840" cy="692088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0"/>
            <a:ext cx="9144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Проект «Мы выбираем здоровье»</a:t>
            </a:r>
          </a:p>
          <a:p>
            <a:r>
              <a:rPr lang="ru-RU" sz="2800" u="sng" dirty="0" smtClean="0">
                <a:solidFill>
                  <a:srgbClr val="002060"/>
                </a:solidFill>
              </a:rPr>
              <a:t>Автор проекта: </a:t>
            </a:r>
            <a:r>
              <a:rPr lang="ru-RU" sz="2800" dirty="0" smtClean="0">
                <a:solidFill>
                  <a:srgbClr val="002060"/>
                </a:solidFill>
              </a:rPr>
              <a:t>Матюхина Н. Н.- воспитатель.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2800" u="sng" dirty="0" smtClean="0">
                <a:solidFill>
                  <a:srgbClr val="002060"/>
                </a:solidFill>
              </a:rPr>
              <a:t>Сроки реализации</a:t>
            </a:r>
            <a:r>
              <a:rPr lang="ru-RU" sz="2800" dirty="0" smtClean="0">
                <a:solidFill>
                  <a:srgbClr val="002060"/>
                </a:solidFill>
              </a:rPr>
              <a:t>: краткосрочный проект (2 недели)</a:t>
            </a:r>
          </a:p>
          <a:p>
            <a:r>
              <a:rPr lang="ru-RU" sz="3200" dirty="0" smtClean="0">
                <a:solidFill>
                  <a:srgbClr val="002060"/>
                </a:solidFill>
              </a:rPr>
              <a:t> </a:t>
            </a:r>
            <a:r>
              <a:rPr lang="ru-RU" sz="2800" u="sng" dirty="0" smtClean="0">
                <a:solidFill>
                  <a:srgbClr val="002060"/>
                </a:solidFill>
              </a:rPr>
              <a:t>Участники проекта</a:t>
            </a:r>
            <a:r>
              <a:rPr lang="ru-RU" sz="2800" dirty="0" smtClean="0">
                <a:solidFill>
                  <a:srgbClr val="002060"/>
                </a:solidFill>
              </a:rPr>
              <a:t>: педагоги, дети </a:t>
            </a:r>
            <a:r>
              <a:rPr lang="en-US" sz="2800" dirty="0" smtClean="0">
                <a:solidFill>
                  <a:srgbClr val="002060"/>
                </a:solidFill>
              </a:rPr>
              <a:t>II</a:t>
            </a:r>
            <a:r>
              <a:rPr lang="ru-RU" sz="2800" dirty="0" smtClean="0">
                <a:solidFill>
                  <a:srgbClr val="002060"/>
                </a:solidFill>
              </a:rPr>
              <a:t> мл. группы, их родители.</a:t>
            </a:r>
          </a:p>
          <a:p>
            <a:r>
              <a:rPr lang="ru-RU" sz="2800" u="sng" dirty="0" smtClean="0">
                <a:solidFill>
                  <a:srgbClr val="002060"/>
                </a:solidFill>
              </a:rPr>
              <a:t>Тип проекта: </a:t>
            </a:r>
            <a:r>
              <a:rPr lang="ru-RU" sz="2800" dirty="0" smtClean="0">
                <a:solidFill>
                  <a:srgbClr val="002060"/>
                </a:solidFill>
              </a:rPr>
              <a:t>познавательно-игровой</a:t>
            </a:r>
            <a:r>
              <a:rPr lang="ru-RU" sz="3200" dirty="0" smtClean="0">
                <a:solidFill>
                  <a:srgbClr val="002060"/>
                </a:solidFill>
              </a:rPr>
              <a:t>.</a:t>
            </a:r>
          </a:p>
          <a:p>
            <a:endParaRPr lang="ru-RU" sz="3200" dirty="0" smtClean="0">
              <a:solidFill>
                <a:srgbClr val="002060"/>
              </a:solidFill>
            </a:endParaRPr>
          </a:p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                                     </a:t>
            </a:r>
            <a:r>
              <a:rPr lang="ru-RU" sz="2800" u="sng" dirty="0" smtClean="0">
                <a:solidFill>
                  <a:srgbClr val="002060"/>
                </a:solidFill>
              </a:rPr>
              <a:t>Вид проекта</a:t>
            </a:r>
            <a:r>
              <a:rPr lang="ru-RU" sz="2800" dirty="0" smtClean="0">
                <a:solidFill>
                  <a:srgbClr val="002060"/>
                </a:solidFill>
              </a:rPr>
              <a:t>: информационно-творческий</a:t>
            </a: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atherineasquithgallery.com/uploads/posts/2021-02/1613678473_10-p-fon-dlya-prezentatsii-po-pitaniyu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840" cy="692088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1"/>
            <a:ext cx="9144000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Актуальность проекта</a:t>
            </a:r>
            <a:endParaRPr lang="ru-RU" sz="2000" dirty="0" smtClean="0"/>
          </a:p>
          <a:p>
            <a:r>
              <a:rPr lang="ru-RU" sz="2000" dirty="0" smtClean="0"/>
              <a:t>Здоровье – бесценный дар, который преподносит человеку природа. Все родители желают видеть своего ребенка здоровым, сильным, физически развитым. Поддержать у детей положительное отношение к активному образу жизни, а в дальнейшем желание сохранять и укреплять свое здоровье -важные составляющие воспитания в семье. </a:t>
            </a:r>
            <a:r>
              <a:rPr lang="ru-RU" sz="2000" b="1" dirty="0" smtClean="0"/>
              <a:t>Лучший способ приобщить ребенка к </a:t>
            </a:r>
            <a:r>
              <a:rPr lang="ru-RU" sz="2000" b="1" dirty="0" err="1" smtClean="0"/>
              <a:t>ЗОЖ-показать</a:t>
            </a:r>
            <a:r>
              <a:rPr lang="ru-RU" sz="2000" b="1" dirty="0" smtClean="0"/>
              <a:t> на собственном примере, как нужно относиться к физкультуре и спорту. </a:t>
            </a:r>
            <a:r>
              <a:rPr lang="ru-RU" sz="2000" dirty="0" smtClean="0"/>
              <a:t>Здоровый ребёнок характеризуется гармоничным, соответствующим возрасту физическим, интеллектуальным, эмоционально-волевым, нравственным и социальным развитием. Дошкольный возраст является решающим в формировании фундамента физического  и психического здоровья. Именно в этот период идёт интенсивное развитие органов и становление функциональных систем организма, закладываются основные черты личности, отношение к себе и окружающим. Важно на этом этапе сформировать у детей базу знаний и практических навыков здорового образа жизни.</a:t>
            </a:r>
          </a:p>
          <a:p>
            <a:pPr algn="r"/>
            <a:r>
              <a:rPr lang="ru-RU" sz="2000" dirty="0" smtClean="0"/>
              <a:t>                                       К сожалению, в России здоровый образ жизни не занимает               пока первое место в шкале потребностей и ценностей</a:t>
            </a:r>
          </a:p>
          <a:p>
            <a:pPr algn="r"/>
            <a:r>
              <a:rPr lang="ru-RU" sz="2000" dirty="0" smtClean="0"/>
              <a:t>человека. Но если мы научим детей с самого </a:t>
            </a:r>
          </a:p>
          <a:p>
            <a:pPr algn="r"/>
            <a:r>
              <a:rPr lang="ru-RU" sz="2000" dirty="0" smtClean="0"/>
              <a:t>раннего возраста ценить, беречь и укреплять своё здоровье, </a:t>
            </a:r>
          </a:p>
          <a:p>
            <a:pPr algn="r"/>
            <a:r>
              <a:rPr lang="ru-RU" sz="2000" dirty="0" smtClean="0"/>
              <a:t>если мы станем личным примером демонстрировать </a:t>
            </a:r>
          </a:p>
          <a:p>
            <a:pPr algn="r"/>
            <a:r>
              <a:rPr lang="ru-RU" sz="2000" dirty="0" smtClean="0"/>
              <a:t>здоровый образ жизни, только в этом случае можно </a:t>
            </a:r>
          </a:p>
          <a:p>
            <a:pPr algn="r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atherineasquithgallery.com/uploads/posts/2021-02/1613678473_10-p-fon-dlya-prezentatsii-po-pitaniyu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840" cy="692088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04664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будет надеяться, что будущие поколения будут более здоровыми и развитыми не только интеллектуально, духовно, но и физически.</a:t>
            </a:r>
          </a:p>
          <a:p>
            <a:r>
              <a:rPr lang="ru-RU" sz="2400" dirty="0" smtClean="0"/>
              <a:t>   Таким образом, проблема формирования у дошкольников культуры здоровья очень важна. От её решения зависит будущее нации и государства.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atherineasquithgallery.com/uploads/posts/2021-02/1613678473_10-p-fon-dlya-prezentatsii-po-pitaniyu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840" cy="692088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323512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Цель проекта: </a:t>
            </a:r>
            <a:r>
              <a:rPr lang="ru-RU" sz="2400" dirty="0" smtClean="0"/>
              <a:t> сохранять и укреплять здоровье детей ,повышать уровень знаний детей и обогащать опыт родителей о здоровом образе жизни через взаимоотношение  с воспитателями группы.</a:t>
            </a:r>
          </a:p>
          <a:p>
            <a:r>
              <a:rPr lang="ru-RU" sz="2400" b="1" dirty="0" smtClean="0"/>
              <a:t>Задачи проекта:</a:t>
            </a:r>
            <a:endParaRPr lang="ru-RU" sz="2400" dirty="0" smtClean="0"/>
          </a:p>
          <a:p>
            <a:r>
              <a:rPr lang="ru-RU" sz="2400" b="1" dirty="0" smtClean="0"/>
              <a:t>-для детей:</a:t>
            </a:r>
            <a:endParaRPr lang="ru-RU" sz="2400" dirty="0" smtClean="0"/>
          </a:p>
          <a:p>
            <a:r>
              <a:rPr lang="ru-RU" sz="2000" dirty="0" smtClean="0"/>
              <a:t>1) укреплять и охранять здоровье детей;</a:t>
            </a:r>
          </a:p>
          <a:p>
            <a:r>
              <a:rPr lang="ru-RU" sz="2000" dirty="0" smtClean="0"/>
              <a:t>2) формировать потребность в соблюдении навыков гигиены;</a:t>
            </a:r>
          </a:p>
          <a:p>
            <a:r>
              <a:rPr lang="ru-RU" sz="2000" dirty="0" smtClean="0"/>
              <a:t>3) дать представление о ценности здоровья, формировать желание вести здоровый образ жизни;</a:t>
            </a:r>
          </a:p>
          <a:p>
            <a:r>
              <a:rPr lang="ru-RU" sz="2000" dirty="0" smtClean="0"/>
              <a:t>4) дать представление о полезной и вредной пищи для здоровья человека.</a:t>
            </a:r>
          </a:p>
          <a:p>
            <a:r>
              <a:rPr lang="ru-RU" sz="2000" b="1" dirty="0" smtClean="0"/>
              <a:t>-для педагогов:</a:t>
            </a:r>
            <a:endParaRPr lang="ru-RU" sz="2000" dirty="0" smtClean="0"/>
          </a:p>
          <a:p>
            <a:r>
              <a:rPr lang="ru-RU" sz="2000" dirty="0" smtClean="0"/>
              <a:t>1) установить партнерские отношения с семьей каждого воспитанника, объединить усилия для развития и воспитания детей в вопросах о здоровом образе жизни;</a:t>
            </a:r>
          </a:p>
          <a:p>
            <a:r>
              <a:rPr lang="ru-RU" sz="2000" dirty="0" smtClean="0"/>
              <a:t>2) создать атмосферу общности интересов, эмоциональной </a:t>
            </a:r>
            <a:r>
              <a:rPr lang="ru-RU" sz="2000" dirty="0" err="1" smtClean="0"/>
              <a:t>взаимо</a:t>
            </a:r>
            <a:r>
              <a:rPr lang="ru-RU" sz="2000" dirty="0" smtClean="0"/>
              <a:t>- поддержки ;</a:t>
            </a:r>
          </a:p>
          <a:p>
            <a:r>
              <a:rPr lang="ru-RU" sz="2000" dirty="0" smtClean="0"/>
              <a:t>3) активизировать и обогащать воспитательные умения родителей, поддерживать их уверенность в собственных педагогических возможностях.</a:t>
            </a:r>
          </a:p>
          <a:p>
            <a:r>
              <a:rPr lang="ru-RU" sz="2000" b="1" dirty="0" smtClean="0"/>
              <a:t>-для родителей:</a:t>
            </a:r>
            <a:endParaRPr lang="ru-RU" sz="2000" dirty="0" smtClean="0"/>
          </a:p>
          <a:p>
            <a:r>
              <a:rPr lang="ru-RU" sz="2000" dirty="0" smtClean="0"/>
              <a:t>1) дать представление родителям о значимости совместной деятельности с детьми, о полезной и вредной пищи, о соблюдении навыков  гигиены и т.д.;</a:t>
            </a:r>
          </a:p>
          <a:p>
            <a:r>
              <a:rPr lang="ru-RU" sz="2000" dirty="0" smtClean="0"/>
              <a:t>2) заинтересовать родителей укреплять здоровый образ жизни в семье.</a:t>
            </a:r>
          </a:p>
          <a:p>
            <a:r>
              <a:rPr lang="ru-RU" sz="2400" dirty="0" smtClean="0"/>
              <a:t> 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atherineasquithgallery.com/uploads/posts/2021-02/1613678473_10-p-fon-dlya-prezentatsii-po-pitaniyu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840" cy="692088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0"/>
            <a:ext cx="9144000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Аннотация проекта.</a:t>
            </a:r>
            <a:endParaRPr lang="ru-RU" sz="2400" dirty="0" smtClean="0"/>
          </a:p>
          <a:p>
            <a:r>
              <a:rPr lang="ru-RU" sz="2000" dirty="0" smtClean="0"/>
              <a:t>Работа направлена на укрепления здоровья и профилактики заболеваний через проведение закаливающих процедур в ДОУ, формированию понимания необходимости заботиться о своем здоровье, беречь его, учиться быть здоровыми и вести здоровый образ жизни; повышению грамотности родителей в вопросах воспитания и укрепления здоровья дошкольников.</a:t>
            </a:r>
          </a:p>
          <a:p>
            <a:r>
              <a:rPr lang="ru-RU" sz="2000" b="1" dirty="0" smtClean="0"/>
              <a:t>Пути решения проекта.</a:t>
            </a:r>
            <a:endParaRPr lang="ru-RU" sz="2000" dirty="0" smtClean="0"/>
          </a:p>
          <a:p>
            <a:r>
              <a:rPr lang="ru-RU" sz="2000" dirty="0" smtClean="0"/>
              <a:t>В соответствии с ФГОС ДО проект опирается на научные принципы ее построения:</a:t>
            </a:r>
          </a:p>
          <a:p>
            <a:r>
              <a:rPr lang="ru-RU" sz="2000" dirty="0" smtClean="0"/>
              <a:t>- единство воспитательных, развивающих и обучающих целей и задач процесса образования детей дошкольного возраста, в процессе реализации которых формируются такие знания, умения и навыки, которые имеют непосредственное отношение к развитию детей дошкольного возраста;</a:t>
            </a:r>
          </a:p>
          <a:p>
            <a:r>
              <a:rPr lang="ru-RU" sz="2000" b="1" dirty="0" smtClean="0"/>
              <a:t>- </a:t>
            </a:r>
            <a:r>
              <a:rPr lang="ru-RU" sz="2000" dirty="0" smtClean="0"/>
              <a:t>решение  образовательных задач в совместной деятельности взрослого и детей и самостоятельной деятельности не только в рамках образовательной деятельности, но и при проведении режимных моментов в соответствии со спецификой дошкольного образования;</a:t>
            </a:r>
          </a:p>
          <a:p>
            <a:r>
              <a:rPr lang="ru-RU" sz="2000" dirty="0" smtClean="0"/>
              <a:t>- построение образовательного процесса на адекватных возрасту формах работы с детьми. Основной формой работы с детьми и основным видом деятельности является игра;</a:t>
            </a:r>
          </a:p>
          <a:p>
            <a:r>
              <a:rPr lang="ru-RU" sz="2000" dirty="0" smtClean="0"/>
              <a:t>- принципы </a:t>
            </a:r>
            <a:r>
              <a:rPr lang="ru-RU" sz="2000" dirty="0" err="1" smtClean="0"/>
              <a:t>гумманизации</a:t>
            </a:r>
            <a:r>
              <a:rPr lang="ru-RU" sz="2000" dirty="0" smtClean="0"/>
              <a:t>, дифференциации и индивидуализации, непрерывности и системности образования.</a:t>
            </a:r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atherineasquithgallery.com/uploads/posts/2021-02/1613678473_10-p-fon-dlya-prezentatsii-po-pitaniyu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840" cy="692088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Основные формы реализации проекта:</a:t>
            </a:r>
            <a:endParaRPr lang="ru-RU" sz="2000" dirty="0" smtClean="0"/>
          </a:p>
          <a:p>
            <a:r>
              <a:rPr lang="ru-RU" sz="2000" b="1" dirty="0" smtClean="0"/>
              <a:t>беседы, чтение художественной литературы, детское творчество, игры, работа с родителями.</a:t>
            </a:r>
          </a:p>
          <a:p>
            <a:r>
              <a:rPr lang="ru-RU" sz="2000" b="1" dirty="0" smtClean="0"/>
              <a:t>Роль родителей в реализации проекта:</a:t>
            </a:r>
          </a:p>
          <a:p>
            <a:r>
              <a:rPr lang="ru-RU" sz="2000" b="1" dirty="0" smtClean="0"/>
              <a:t>1) Индивидуальная беседа с родителями «Режим для и его значение для здоровья ребенка»;</a:t>
            </a:r>
          </a:p>
          <a:p>
            <a:r>
              <a:rPr lang="ru-RU" sz="2000" b="1" dirty="0" smtClean="0"/>
              <a:t>2) Выставки детского творчества: «</a:t>
            </a:r>
            <a:r>
              <a:rPr lang="ru-RU" sz="2000" b="1" dirty="0" err="1" smtClean="0"/>
              <a:t>Витаминки</a:t>
            </a:r>
            <a:r>
              <a:rPr lang="ru-RU" sz="2000" b="1" dirty="0" smtClean="0"/>
              <a:t>» (лепка), «</a:t>
            </a:r>
            <a:r>
              <a:rPr lang="ru-RU" sz="2000" b="1" dirty="0" err="1" smtClean="0"/>
              <a:t>Вирусы-вредирусы</a:t>
            </a:r>
            <a:r>
              <a:rPr lang="ru-RU" sz="2000" b="1" dirty="0" smtClean="0"/>
              <a:t>» (рисование); «Мой друг мячик!»</a:t>
            </a:r>
          </a:p>
          <a:p>
            <a:r>
              <a:rPr lang="ru-RU" sz="2000" b="1" dirty="0" smtClean="0"/>
              <a:t>3) Консультации: «Витамины для ребёнка», «Как правильно одеть ребёнка весной», «Крепкие </a:t>
            </a:r>
            <a:r>
              <a:rPr lang="ru-RU" sz="2000" b="1" dirty="0" err="1" smtClean="0"/>
              <a:t>зубы-залог</a:t>
            </a:r>
            <a:r>
              <a:rPr lang="ru-RU" sz="2000" b="1" dirty="0" smtClean="0"/>
              <a:t> здоровья», «Что необходимо знать о кишечных инфекциях», «Сладости: есть или не есть?», </a:t>
            </a:r>
          </a:p>
          <a:p>
            <a:r>
              <a:rPr lang="ru-RU" sz="2000" b="1" dirty="0" smtClean="0"/>
              <a:t>Ожидаемые результаты проекта:</a:t>
            </a:r>
          </a:p>
          <a:p>
            <a:pPr algn="r"/>
            <a:r>
              <a:rPr lang="ru-RU" sz="2000" b="1" dirty="0" smtClean="0"/>
              <a:t>1) У большинства детей сформированы основы гигиенических навыков;</a:t>
            </a:r>
          </a:p>
          <a:p>
            <a:pPr algn="r"/>
            <a:r>
              <a:rPr lang="ru-RU" sz="2000" b="1" dirty="0" smtClean="0"/>
              <a:t>2) Дети ежедневно слышат информацию о полезной и вредной пище для здоровья человека (во время завтрака, обеда, полдника, ужина, о ценностях здоровья (подвижные игры, физкультминутки, различные виды гимнастик);</a:t>
            </a:r>
          </a:p>
          <a:p>
            <a:r>
              <a:rPr lang="ru-RU" b="1" u="sng" dirty="0" smtClean="0"/>
              <a:t> 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atherineasquithgallery.com/uploads/posts/2021-02/1613678473_10-p-fon-dlya-prezentatsii-po-pitaniyu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840" cy="692088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332656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/>
              <a:t>Этапы реализации проекта</a:t>
            </a:r>
          </a:p>
          <a:p>
            <a:r>
              <a:rPr lang="ru-RU" sz="2800" b="1" dirty="0" smtClean="0"/>
              <a:t>Подготовительный этап:</a:t>
            </a:r>
          </a:p>
          <a:p>
            <a:r>
              <a:rPr lang="ru-RU" sz="2800" dirty="0" smtClean="0"/>
              <a:t>1)Подборка методического и дидактического материала</a:t>
            </a:r>
          </a:p>
          <a:p>
            <a:r>
              <a:rPr lang="ru-RU" sz="2800" dirty="0" smtClean="0"/>
              <a:t>2)Подборка художественной литературы</a:t>
            </a:r>
          </a:p>
          <a:p>
            <a:r>
              <a:rPr lang="ru-RU" sz="2800" dirty="0" smtClean="0"/>
              <a:t>3)Разработка непосредственно образовательной деятельности по проекту</a:t>
            </a:r>
          </a:p>
          <a:p>
            <a:r>
              <a:rPr lang="ru-RU" sz="2800" dirty="0" smtClean="0"/>
              <a:t>4)Оформление папок-передвижек для родителей по теме проекта</a:t>
            </a:r>
          </a:p>
          <a:p>
            <a:r>
              <a:rPr lang="ru-RU" sz="2800" dirty="0" smtClean="0"/>
              <a:t>5)Подбор пословиц, поговорок, загадок по теме проекта</a:t>
            </a:r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atherineasquithgallery.com/uploads/posts/2021-02/1613678473_10-p-fon-dlya-prezentatsii-po-pitaniyu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840" cy="69208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11560" y="404664"/>
            <a:ext cx="8280920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Основной этап:</a:t>
            </a:r>
          </a:p>
          <a:p>
            <a:r>
              <a:rPr lang="ru-RU" sz="2000" dirty="0" smtClean="0"/>
              <a:t>Проведено </a:t>
            </a:r>
            <a:r>
              <a:rPr lang="ru-RU" sz="2000" dirty="0" err="1" smtClean="0"/>
              <a:t>онлайн</a:t>
            </a:r>
            <a:r>
              <a:rPr lang="ru-RU" sz="2000" dirty="0" smtClean="0"/>
              <a:t> -родительское собрание по теме «Здоровый образ жизни и ваш ребенок»,где была озвучена основная проблема : формирование потребности в сохранении и укреплении здоровья детей как в семье, так и в дошкольном учреждении. В раздевалке были предоставлены папки-передвижки на тему «Профилактика гриппа», Закаливание», Гигиенические навыки с малых лет».</a:t>
            </a:r>
          </a:p>
          <a:p>
            <a:r>
              <a:rPr lang="ru-RU" sz="2000" dirty="0" smtClean="0"/>
              <a:t>Чтение </a:t>
            </a:r>
            <a:r>
              <a:rPr lang="ru-RU" sz="2000" i="1" dirty="0" smtClean="0"/>
              <a:t>(восприятие)</a:t>
            </a:r>
            <a:r>
              <a:rPr lang="ru-RU" sz="2000" dirty="0" smtClean="0"/>
              <a:t> художественной литературы. А. </a:t>
            </a:r>
            <a:r>
              <a:rPr lang="ru-RU" sz="2000" dirty="0" err="1" smtClean="0"/>
              <a:t>Барто</a:t>
            </a:r>
            <a:r>
              <a:rPr lang="ru-RU" sz="2000" dirty="0" smtClean="0"/>
              <a:t> </a:t>
            </a:r>
            <a:r>
              <a:rPr lang="ru-RU" sz="2000" i="1" dirty="0" smtClean="0"/>
              <a:t>«Девочка чумазая»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Просмотр мультфильмов « Доктор </a:t>
            </a:r>
            <a:r>
              <a:rPr lang="ru-RU" sz="2000" dirty="0" err="1" smtClean="0"/>
              <a:t>Айболт</a:t>
            </a:r>
            <a:r>
              <a:rPr lang="ru-RU" sz="2000" dirty="0" smtClean="0"/>
              <a:t>», «МОЙДОДЫР».</a:t>
            </a:r>
          </a:p>
          <a:p>
            <a:r>
              <a:rPr lang="ru-RU" sz="2000" dirty="0" smtClean="0"/>
              <a:t>Дидактические игры: «Лото», Отгадай овощ и фрукт», Найди домик овощам и фруктам».</a:t>
            </a:r>
          </a:p>
          <a:p>
            <a:r>
              <a:rPr lang="ru-RU" sz="2000" dirty="0" smtClean="0"/>
              <a:t>Сюжетно-ролевая игра «Готовим обед из овощей», «Катя заболела».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r"/>
            <a:r>
              <a:rPr lang="ru-RU" sz="2000" dirty="0" smtClean="0"/>
              <a:t>.</a:t>
            </a:r>
            <a:endParaRPr lang="ru-RU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atherineasquithgallery.com/uploads/posts/2021-02/1613678473_10-p-fon-dlya-prezentatsii-po-pitaniyu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7840" cy="692088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23728" y="188641"/>
            <a:ext cx="67687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Результаты проекта:</a:t>
            </a:r>
            <a:endParaRPr lang="ru-RU" sz="2000" dirty="0" smtClean="0"/>
          </a:p>
          <a:p>
            <a:r>
              <a:rPr lang="ru-RU" sz="2000" b="1" dirty="0" smtClean="0"/>
              <a:t>-для детей:</a:t>
            </a:r>
            <a:endParaRPr lang="ru-RU" sz="2000" dirty="0" smtClean="0"/>
          </a:p>
          <a:p>
            <a:r>
              <a:rPr lang="ru-RU" sz="2000" dirty="0" smtClean="0"/>
              <a:t>1) у большинства детей сформированы основы гигиенических навыков;</a:t>
            </a:r>
          </a:p>
          <a:p>
            <a:r>
              <a:rPr lang="ru-RU" sz="2000" dirty="0" smtClean="0"/>
              <a:t>2) дети ежедневно слышат информацию о полезной и вредной пищи для здоровья человека (во время завтрака, полдника, обеда, ужина), о ценности здоровья (подвижные игры, </a:t>
            </a:r>
            <a:r>
              <a:rPr lang="ru-RU" sz="2000" dirty="0" err="1" smtClean="0"/>
              <a:t>физминутки</a:t>
            </a:r>
            <a:r>
              <a:rPr lang="ru-RU" sz="2000" dirty="0" smtClean="0"/>
              <a:t>, различные виды гимнастик).</a:t>
            </a:r>
          </a:p>
          <a:p>
            <a:r>
              <a:rPr lang="ru-RU" sz="2000" b="1" dirty="0" smtClean="0"/>
              <a:t>-для родителей:</a:t>
            </a:r>
            <a:endParaRPr lang="ru-RU" sz="2000" dirty="0" smtClean="0"/>
          </a:p>
          <a:p>
            <a:r>
              <a:rPr lang="ru-RU" sz="2000" dirty="0" smtClean="0"/>
              <a:t>1) заинтересовали родителей в укреплении здоровья ребенка;</a:t>
            </a:r>
          </a:p>
          <a:p>
            <a:r>
              <a:rPr lang="ru-RU" sz="2000" dirty="0" smtClean="0"/>
              <a:t>2) создали благоприятную среду для дальнейшего сотрудничества.</a:t>
            </a:r>
          </a:p>
          <a:p>
            <a:r>
              <a:rPr lang="ru-RU" sz="2000" b="1" dirty="0" smtClean="0"/>
              <a:t>-для педагогов:</a:t>
            </a:r>
            <a:endParaRPr lang="ru-RU" sz="2000" dirty="0" smtClean="0"/>
          </a:p>
          <a:p>
            <a:r>
              <a:rPr lang="ru-RU" sz="2000" dirty="0" smtClean="0"/>
              <a:t>1) установлены партнерские отношения с семьями детей группы;</a:t>
            </a:r>
          </a:p>
          <a:p>
            <a:r>
              <a:rPr lang="ru-RU" sz="2000" dirty="0" smtClean="0"/>
              <a:t>2) создана атмосфера взаимопонимания, направленная на развитие и укрепление здоровья детей.</a:t>
            </a:r>
            <a:endParaRPr lang="ru-RU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pic>
        <p:nvPicPr>
          <p:cNvPr id="6" name="Picture 2" descr="https://svetschool.ucoz.ru/NASAIT/2019-2020/zdorovaja_semja-zdorovyj_reben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606441"/>
            <a:ext cx="4824536" cy="3251559"/>
          </a:xfrm>
          <a:prstGeom prst="rect">
            <a:avLst/>
          </a:prstGeom>
          <a:noFill/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0"/>
            <a:ext cx="4588260" cy="306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Овал 6"/>
          <p:cNvSpPr/>
          <p:nvPr/>
        </p:nvSpPr>
        <p:spPr>
          <a:xfrm>
            <a:off x="0" y="0"/>
            <a:ext cx="4067944" cy="22768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Папка - передвижка «Гигиенические навыки с малых лет», «Закаливание», «Профилактика гриппа и ОРВИ»</a:t>
            </a:r>
          </a:p>
          <a:p>
            <a:pPr algn="ctr"/>
            <a:r>
              <a:rPr lang="ru-RU" dirty="0" smtClean="0"/>
              <a:t>Газета «Здоровая семья-</a:t>
            </a:r>
          </a:p>
          <a:p>
            <a:pPr algn="ctr"/>
            <a:r>
              <a:rPr lang="ru-RU" dirty="0" smtClean="0"/>
              <a:t>Здоровый ребенок.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mypresentation.ru/documents_6/fc835e0ef62d7356366cecdcef1729b5/img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95536" y="5486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Режимные моменты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404664"/>
            <a:ext cx="2160240" cy="720080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59832" y="404664"/>
            <a:ext cx="396044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Зеркало любит чистые лица,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Зеркало скажет: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Надо умыться!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Зеркало охнет: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Где же гребенка?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Что же она не причешет ребенка?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Зеркало станет грязным от страха,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Если в него поглядится неряха.</a:t>
            </a:r>
          </a:p>
          <a:p>
            <a:endParaRPr lang="ru-RU" dirty="0"/>
          </a:p>
        </p:txBody>
      </p:sp>
      <p:pic>
        <p:nvPicPr>
          <p:cNvPr id="7" name="Рисунок 6" descr="IMG202203091531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367319"/>
            <a:ext cx="3024336" cy="449068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1628800"/>
            <a:ext cx="2339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«Дружим с водой»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mypresentation.ru/documents_6/fc835e0ef62d7356366cecdcef1729b5/img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552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 rot="10800000" flipV="1">
            <a:off x="6012160" y="-71336"/>
            <a:ext cx="31176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solidFill>
                  <a:srgbClr val="002060"/>
                </a:solidFill>
              </a:rPr>
              <a:t>Угощенья хороши!</a:t>
            </a:r>
          </a:p>
          <a:p>
            <a:r>
              <a:rPr lang="ru-RU" sz="2000" i="1" dirty="0" smtClean="0">
                <a:solidFill>
                  <a:srgbClr val="002060"/>
                </a:solidFill>
              </a:rPr>
              <a:t>Ешь спокойно, не спеши,</a:t>
            </a:r>
          </a:p>
          <a:p>
            <a:r>
              <a:rPr lang="ru-RU" sz="2000" i="1" dirty="0" smtClean="0">
                <a:solidFill>
                  <a:srgbClr val="002060"/>
                </a:solidFill>
              </a:rPr>
              <a:t>Не болтай с набитым ртом.</a:t>
            </a:r>
          </a:p>
          <a:p>
            <a:r>
              <a:rPr lang="ru-RU" sz="2000" i="1" dirty="0" smtClean="0">
                <a:solidFill>
                  <a:srgbClr val="002060"/>
                </a:solidFill>
              </a:rPr>
              <a:t>Разговоры все - потом!</a:t>
            </a:r>
            <a:endParaRPr lang="ru-RU" sz="2000" i="1" dirty="0">
              <a:solidFill>
                <a:srgbClr val="00206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0" y="0"/>
            <a:ext cx="2051720" cy="13407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Нормы поведения за столом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95736" y="188640"/>
            <a:ext cx="39604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</a:rPr>
              <a:t>Чтобы выглядеть опрятно,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</a:rPr>
              <a:t>Ешь красиво, аккуратно.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</a:rPr>
              <a:t>И ногами не болтай.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</a:rPr>
              <a:t>И соседа не толкай.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9" name="Рисунок 8" descr="IMG202203091527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844824"/>
            <a:ext cx="3816424" cy="475252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sp>
        <p:nvSpPr>
          <p:cNvPr id="3" name="Овал 2"/>
          <p:cNvSpPr/>
          <p:nvPr/>
        </p:nvSpPr>
        <p:spPr>
          <a:xfrm rot="21035065">
            <a:off x="478274" y="534640"/>
            <a:ext cx="345638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Гимнастика после сна</a:t>
            </a:r>
            <a:endParaRPr lang="ru-RU" dirty="0"/>
          </a:p>
        </p:txBody>
      </p:sp>
      <p:pic>
        <p:nvPicPr>
          <p:cNvPr id="4" name="Рисунок 3" descr="IMG20220309150757.jpg"/>
          <p:cNvPicPr>
            <a:picLocks noChangeAspect="1"/>
          </p:cNvPicPr>
          <p:nvPr/>
        </p:nvPicPr>
        <p:blipFill>
          <a:blip r:embed="rId3" cstate="print"/>
          <a:srcRect t="27871" r="2944" b="14646"/>
          <a:stretch>
            <a:fillRect/>
          </a:stretch>
        </p:blipFill>
        <p:spPr>
          <a:xfrm>
            <a:off x="4534732" y="3789040"/>
            <a:ext cx="4609268" cy="2448272"/>
          </a:xfrm>
          <a:prstGeom prst="rect">
            <a:avLst/>
          </a:prstGeom>
        </p:spPr>
      </p:pic>
      <p:pic>
        <p:nvPicPr>
          <p:cNvPr id="6" name="Рисунок 5" descr="IMG20220309153550.jpg"/>
          <p:cNvPicPr>
            <a:picLocks noChangeAspect="1"/>
          </p:cNvPicPr>
          <p:nvPr/>
        </p:nvPicPr>
        <p:blipFill>
          <a:blip r:embed="rId4" cstate="print"/>
          <a:srcRect l="23504" r="17926" b="4851"/>
          <a:stretch>
            <a:fillRect/>
          </a:stretch>
        </p:blipFill>
        <p:spPr>
          <a:xfrm>
            <a:off x="2339752" y="2132856"/>
            <a:ext cx="1601949" cy="345638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sp>
        <p:nvSpPr>
          <p:cNvPr id="3" name="Овал 2"/>
          <p:cNvSpPr/>
          <p:nvPr/>
        </p:nvSpPr>
        <p:spPr>
          <a:xfrm rot="21035065">
            <a:off x="86894" y="52125"/>
            <a:ext cx="2839421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«Здоровье в порядке, спасибо зарядке»</a:t>
            </a:r>
            <a:endParaRPr lang="ru-RU" dirty="0"/>
          </a:p>
        </p:txBody>
      </p:sp>
      <p:pic>
        <p:nvPicPr>
          <p:cNvPr id="7" name="Рисунок 6" descr="IMG20220310082107.jpg"/>
          <p:cNvPicPr>
            <a:picLocks noChangeAspect="1"/>
          </p:cNvPicPr>
          <p:nvPr/>
        </p:nvPicPr>
        <p:blipFill>
          <a:blip r:embed="rId3" cstate="print"/>
          <a:srcRect t="39500" r="8165" b="8001"/>
          <a:stretch>
            <a:fillRect/>
          </a:stretch>
        </p:blipFill>
        <p:spPr>
          <a:xfrm>
            <a:off x="4985117" y="0"/>
            <a:ext cx="4158883" cy="2808312"/>
          </a:xfrm>
          <a:prstGeom prst="rect">
            <a:avLst/>
          </a:prstGeom>
        </p:spPr>
      </p:pic>
      <p:pic>
        <p:nvPicPr>
          <p:cNvPr id="8" name="Рисунок 7" descr="IMG20220310082258.jpg"/>
          <p:cNvPicPr>
            <a:picLocks noChangeAspect="1"/>
          </p:cNvPicPr>
          <p:nvPr/>
        </p:nvPicPr>
        <p:blipFill>
          <a:blip r:embed="rId4" cstate="print"/>
          <a:srcRect t="29229" r="8741" b="14032"/>
          <a:stretch>
            <a:fillRect/>
          </a:stretch>
        </p:blipFill>
        <p:spPr>
          <a:xfrm>
            <a:off x="2123728" y="4221088"/>
            <a:ext cx="5076056" cy="2376264"/>
          </a:xfrm>
          <a:prstGeom prst="flowChartAlternateProcess">
            <a:avLst/>
          </a:prstGeom>
        </p:spPr>
      </p:pic>
      <p:pic>
        <p:nvPicPr>
          <p:cNvPr id="9" name="Рисунок 8" descr="IMG20220310082244.jpg"/>
          <p:cNvPicPr>
            <a:picLocks noChangeAspect="1"/>
          </p:cNvPicPr>
          <p:nvPr/>
        </p:nvPicPr>
        <p:blipFill>
          <a:blip r:embed="rId5" cstate="print"/>
          <a:srcRect t="23016" r="9750" b="9853"/>
          <a:stretch>
            <a:fillRect/>
          </a:stretch>
        </p:blipFill>
        <p:spPr>
          <a:xfrm>
            <a:off x="251520" y="1196752"/>
            <a:ext cx="4499992" cy="252028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sp>
        <p:nvSpPr>
          <p:cNvPr id="3" name="Овал 2"/>
          <p:cNvSpPr/>
          <p:nvPr/>
        </p:nvSpPr>
        <p:spPr>
          <a:xfrm rot="20702571">
            <a:off x="64111" y="387024"/>
            <a:ext cx="3891977" cy="16510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Просмотр мультфильма «Мойдодыр»  «Доктор Айболит» </a:t>
            </a:r>
            <a:endParaRPr lang="ru-RU" dirty="0"/>
          </a:p>
        </p:txBody>
      </p:sp>
      <p:pic>
        <p:nvPicPr>
          <p:cNvPr id="4" name="Рисунок 3" descr="IMG202203091625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1484784"/>
            <a:ext cx="3456384" cy="2602454"/>
          </a:xfrm>
          <a:prstGeom prst="rect">
            <a:avLst/>
          </a:prstGeom>
        </p:spPr>
      </p:pic>
      <p:pic>
        <p:nvPicPr>
          <p:cNvPr id="5" name="Рисунок 4" descr="IMG20220309164203.jpg"/>
          <p:cNvPicPr>
            <a:picLocks noChangeAspect="1"/>
          </p:cNvPicPr>
          <p:nvPr/>
        </p:nvPicPr>
        <p:blipFill>
          <a:blip r:embed="rId4" cstate="print"/>
          <a:srcRect t="14706" r="346"/>
          <a:stretch>
            <a:fillRect/>
          </a:stretch>
        </p:blipFill>
        <p:spPr>
          <a:xfrm>
            <a:off x="899592" y="3284984"/>
            <a:ext cx="4032448" cy="230425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pic>
        <p:nvPicPr>
          <p:cNvPr id="6" name="Рисунок 5" descr=".trashed-1649483937-IMG20220310084719.jpg"/>
          <p:cNvPicPr>
            <a:picLocks noChangeAspect="1"/>
          </p:cNvPicPr>
          <p:nvPr/>
        </p:nvPicPr>
        <p:blipFill>
          <a:blip r:embed="rId3" cstate="print"/>
          <a:srcRect l="4382" t="26394"/>
          <a:stretch>
            <a:fillRect/>
          </a:stretch>
        </p:blipFill>
        <p:spPr>
          <a:xfrm>
            <a:off x="4932040" y="3140968"/>
            <a:ext cx="3142651" cy="3212976"/>
          </a:xfrm>
          <a:prstGeom prst="rect">
            <a:avLst/>
          </a:prstGeom>
        </p:spPr>
      </p:pic>
      <p:pic>
        <p:nvPicPr>
          <p:cNvPr id="7" name="Рисунок 6" descr=".trashed-1649483943-IMG202203100847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780928"/>
            <a:ext cx="2869867" cy="3811542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323528" y="0"/>
            <a:ext cx="4896544" cy="1700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ДИДАКТИЧЕСКИЕ И РАЗВИВАЮЩИЕ ИГРЫ: «ЛОТО»</a:t>
            </a:r>
          </a:p>
          <a:p>
            <a:r>
              <a:rPr lang="ru-RU" dirty="0" smtClean="0"/>
              <a:t>«УЗНАЙ ОВОЩ и ФРУКТ»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pic>
        <p:nvPicPr>
          <p:cNvPr id="5" name="Рисунок 4" descr="IMG202203091110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537436"/>
            <a:ext cx="4410124" cy="3320564"/>
          </a:xfrm>
          <a:prstGeom prst="rect">
            <a:avLst/>
          </a:prstGeom>
        </p:spPr>
      </p:pic>
      <p:pic>
        <p:nvPicPr>
          <p:cNvPr id="8" name="Рисунок 7" descr="IMG20220309110852.jpg"/>
          <p:cNvPicPr>
            <a:picLocks noChangeAspect="1"/>
          </p:cNvPicPr>
          <p:nvPr/>
        </p:nvPicPr>
        <p:blipFill>
          <a:blip r:embed="rId4" cstate="print"/>
          <a:srcRect l="12843" r="12052"/>
          <a:stretch>
            <a:fillRect/>
          </a:stretch>
        </p:blipFill>
        <p:spPr>
          <a:xfrm>
            <a:off x="0" y="3537285"/>
            <a:ext cx="3312367" cy="3320715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395536" y="260648"/>
            <a:ext cx="4104456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Сюжетно-ролевая игра:</a:t>
            </a:r>
          </a:p>
          <a:p>
            <a:pPr algn="ctr"/>
            <a:r>
              <a:rPr lang="ru-RU" dirty="0" smtClean="0"/>
              <a:t>«Готовим обед из овощей»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66012"/>
          </a:xfrm>
          <a:prstGeom prst="rect">
            <a:avLst/>
          </a:prstGeom>
          <a:noFill/>
        </p:spPr>
      </p:pic>
      <p:pic>
        <p:nvPicPr>
          <p:cNvPr id="6" name="Рисунок 5" descr="IMG202203091115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80728" y="3284984"/>
            <a:ext cx="4745412" cy="3573016"/>
          </a:xfrm>
          <a:prstGeom prst="rect">
            <a:avLst/>
          </a:prstGeom>
        </p:spPr>
      </p:pic>
      <p:pic>
        <p:nvPicPr>
          <p:cNvPr id="7" name="Рисунок 6" descr="IMG202203091115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268968" cy="3429000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4716016" y="1556792"/>
            <a:ext cx="3816424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Дидактическая игра:</a:t>
            </a:r>
          </a:p>
          <a:p>
            <a:pPr algn="ctr"/>
            <a:r>
              <a:rPr lang="ru-RU" dirty="0" smtClean="0"/>
              <a:t>«Найди домик овощам и фруктам»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pic>
        <p:nvPicPr>
          <p:cNvPr id="5" name="Рисунок 4" descr="IMG20220309115138.jpg"/>
          <p:cNvPicPr>
            <a:picLocks noChangeAspect="1"/>
          </p:cNvPicPr>
          <p:nvPr/>
        </p:nvPicPr>
        <p:blipFill>
          <a:blip r:embed="rId3" cstate="print"/>
          <a:srcRect l="10471" t="10101" r="4147" b="6951"/>
          <a:stretch>
            <a:fillRect/>
          </a:stretch>
        </p:blipFill>
        <p:spPr>
          <a:xfrm>
            <a:off x="0" y="1484784"/>
            <a:ext cx="5414272" cy="396044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pic>
        <p:nvPicPr>
          <p:cNvPr id="4" name="Рисунок 3" descr="IMG202203091157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666191" cy="4869160"/>
          </a:xfrm>
          <a:prstGeom prst="rect">
            <a:avLst/>
          </a:prstGeom>
        </p:spPr>
      </p:pic>
      <p:pic>
        <p:nvPicPr>
          <p:cNvPr id="6" name="Рисунок 5" descr="IMG20220309115754.jpg"/>
          <p:cNvPicPr>
            <a:picLocks noChangeAspect="1"/>
          </p:cNvPicPr>
          <p:nvPr/>
        </p:nvPicPr>
        <p:blipFill>
          <a:blip r:embed="rId4" cstate="print"/>
          <a:srcRect l="13141" r="10046" b="9116"/>
          <a:stretch>
            <a:fillRect/>
          </a:stretch>
        </p:blipFill>
        <p:spPr>
          <a:xfrm>
            <a:off x="5868144" y="2105472"/>
            <a:ext cx="3024336" cy="4752528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5148064" y="404664"/>
            <a:ext cx="3600400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Сюжетно-ролевая игра:</a:t>
            </a:r>
          </a:p>
          <a:p>
            <a:pPr algn="ctr"/>
            <a:r>
              <a:rPr lang="ru-RU" dirty="0" smtClean="0"/>
              <a:t>«Катя заболела»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11760" y="2492896"/>
            <a:ext cx="50405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Вывод</a:t>
            </a:r>
            <a:r>
              <a:rPr lang="ru-RU" sz="2400" b="1" dirty="0" smtClean="0">
                <a:solidFill>
                  <a:srgbClr val="FF0000"/>
                </a:solidFill>
              </a:rPr>
              <a:t>: Мой проект подтвердил, что взаимодействие с семьей позволяет достигать наилучших результатов и делает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процесс максимально эффективным.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548680"/>
            <a:ext cx="6030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На заключительном этапе </a:t>
            </a:r>
            <a:r>
              <a:rPr lang="ru-RU" dirty="0" smtClean="0"/>
              <a:t>состоялась презентация видеоролика «Вместе с мамой, вместе с папой быть здоровыми хотим». В ролике представлена </a:t>
            </a:r>
            <a:r>
              <a:rPr lang="ru-RU" dirty="0" err="1" smtClean="0"/>
              <a:t>фотогалерея</a:t>
            </a:r>
            <a:r>
              <a:rPr lang="ru-RU" dirty="0" smtClean="0"/>
              <a:t> работы родителей с детьми по ЗОЖ.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9787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r>
              <a:rPr lang="ru-RU" b="1" dirty="0" smtClean="0"/>
              <a:t> ПРИЛОЖЕНИЕ.</a:t>
            </a:r>
          </a:p>
          <a:p>
            <a:r>
              <a:rPr lang="ru-RU" b="1" dirty="0" smtClean="0"/>
              <a:t>Выступление на родительском собрании</a:t>
            </a:r>
            <a:endParaRPr lang="ru-RU" dirty="0" smtClean="0"/>
          </a:p>
          <a:p>
            <a:r>
              <a:rPr lang="ru-RU" b="1" dirty="0" smtClean="0"/>
              <a:t>«Здоровый образ жизни и ваш ребенок»</a:t>
            </a:r>
            <a:endParaRPr lang="ru-RU" dirty="0" smtClean="0"/>
          </a:p>
          <a:p>
            <a:r>
              <a:rPr lang="ru-RU" dirty="0" smtClean="0"/>
              <a:t>В семье растет ребенок ... Родители хотят видеть его здоровым, умным, сильным. Основа этих качеств закладывается в детстве. "В каких бы условиях не воспитывался ребенок, ему необходимы средства для своевременного и правильного развития движений: просторное помещение, пособия и предметы, побуждающие его к действию, подвижные игры, музыкальные занятия, а также специальные занятия физической культурой". Поэтому большое внимание развитию силы, ловкости, выносливости детей уделяется в детском саду.</a:t>
            </a:r>
          </a:p>
          <a:p>
            <a:r>
              <a:rPr lang="ru-RU" dirty="0" smtClean="0"/>
              <a:t>С момента рождения нормально развивающийся ребенок стремится к движениям. Вначале эти движения беспорядочны. Однако постепенно они начинают приобретать более координированный характер. Движения оказывают всестороннее влияние на организм человека, и это влияние неизмеримо выше для растущего организма Профессионально подобранные физические упражнения для определенного возраста, способствуют лучшему и быстрому физическому совершенствованию. Активные движения повышают устойчивость ребенка к заболеваниям, вызывают мобилизацию защитных сил организма, повышают деятельность лейкоцитов.</a:t>
            </a:r>
          </a:p>
          <a:p>
            <a:r>
              <a:rPr lang="ru-RU" dirty="0" smtClean="0"/>
              <a:t>Физические упражнения способствуют развитию у детей умственных способностей, восприятия, мышления, внимания, пространственных и временных представлений.</a:t>
            </a:r>
          </a:p>
          <a:p>
            <a:r>
              <a:rPr lang="ru-RU" dirty="0" smtClean="0"/>
              <a:t>Необходимая двигательная активность способствует улучшению питания тканей, формированию скелета, правильной осанки и повышению иммунитета к заболеваниям.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 в целом вырабатывает у ребенка с раннего возраста культурно-гигиенические навыки. Работа мозга неотделима от работы физической, это доказано многими ученными античности и современности. Заключение в пользу движения, здорового образа жизни и как следствие здоровое население.</a:t>
            </a:r>
          </a:p>
          <a:p>
            <a:r>
              <a:rPr lang="ru-RU" dirty="0" smtClean="0"/>
              <a:t>Все условия для организации физкультурно-оздоровительной работы созданы в нашем учреждении: это и большой светлый спортивный зал, в котором немало спортивного оборудования (мячи разного диаметра, кегли, набивные мячи, корригирующие дорожки, </a:t>
            </a:r>
            <a:r>
              <a:rPr lang="ru-RU" dirty="0" err="1" smtClean="0"/>
              <a:t>фитболы</a:t>
            </a:r>
            <a:r>
              <a:rPr lang="ru-RU" dirty="0" smtClean="0"/>
              <a:t> и т.д.), тренажерный зал, спортивная площадка, в группах созданы спортивные уголки.</a:t>
            </a:r>
          </a:p>
          <a:p>
            <a:r>
              <a:rPr lang="ru-RU" dirty="0" smtClean="0"/>
              <a:t>На основании изучения банка данных о здоровье воспитанников руководителем физического воспитания планируется физкультурно-оздоровительная работа.</a:t>
            </a:r>
          </a:p>
          <a:p>
            <a:r>
              <a:rPr lang="ru-RU" dirty="0" smtClean="0"/>
              <a:t>Одной из форм физкультурно-оздоровительной работы является утренняя гимнастика. Она включает ходьбу, бег, прыжки, </a:t>
            </a:r>
            <a:r>
              <a:rPr lang="ru-RU" dirty="0" err="1" smtClean="0"/>
              <a:t>общеразвивающие</a:t>
            </a:r>
            <a:r>
              <a:rPr lang="ru-RU" dirty="0" smtClean="0"/>
              <a:t> упражнения без предметов или с предметами, а также корригирующие упражнения по профилактике плоскостопия и нарушения осанки. Включаются в проведение утренней гимнастики игровые моменты, песни, несложные подвижные игры, танцевальные шаги, музыкальное сопровождение.</a:t>
            </a:r>
          </a:p>
          <a:p>
            <a:r>
              <a:rPr lang="ru-RU" dirty="0" smtClean="0"/>
              <a:t>Продолжительность утренней гимнастики 8 – 10 минут, дети приходят на гимнастику в спортивной обуви и облегченной одежде. Один и тот же комплекс утренней гимнастики проводится в течение двух недель.</a:t>
            </a:r>
          </a:p>
          <a:p>
            <a:r>
              <a:rPr lang="ru-RU" dirty="0" smtClean="0"/>
              <a:t>Основной же формой обучения ребенка движениям и развитием физических качеств являются физкультурные занятия, которые проводятся 2 раза в неделю. В холодный период – в помещении, в теплый период – на свежем воздухе.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Физкультурные занятия в помещении включают упражнения на развитие равновесия, лазания, метания в цель и другие виды движения, а также упражнения статистического характера, способствующие развитию выносливости и силы: висы с опорой на одну или обе ноги, непродолжительное удержание позы в неподвижном состоянии, обязательно используются корригирующие упражнения, элементы дыхательной гимнастики, элементы </a:t>
            </a:r>
            <a:r>
              <a:rPr lang="ru-RU" sz="1600" dirty="0" err="1" smtClean="0"/>
              <a:t>психо-гимнастики</a:t>
            </a:r>
            <a:r>
              <a:rPr lang="ru-RU" sz="1600" dirty="0" smtClean="0"/>
              <a:t>, которые очень нравятся детям и т.д.</a:t>
            </a:r>
          </a:p>
          <a:p>
            <a:r>
              <a:rPr lang="ru-RU" sz="1600" dirty="0" smtClean="0"/>
              <a:t>В конце физкультурных занятий осваиваются упражнения на расслабление, которые предупреждают утомление, успокаивают функциональные системы организма. Известно, что лучше всего организм восстанавливается, когда заторможенные центры энергично включаются в деятельность, а активно действующие - переходят в пассивное состояние. Лучшим положением тела для этого процесса является горизонтальное, когда все функции снижены, расслаблены конечности и позвоночник, и ребенок не затрачивает энергии для сохранения вертикального положения.</a:t>
            </a:r>
          </a:p>
          <a:p>
            <a:r>
              <a:rPr lang="ru-RU" sz="1600" dirty="0" smtClean="0"/>
              <a:t>Медленный темп упражнений на расслабление, выполняемых без напряжения и с большой амплитудой, музыкальное сопровождение, спокойная обстановка способствует восстановлению организма в более короткий срок. Выполнение этих же упражнений с закрытыми глазами дает еще более положительный эффект.</a:t>
            </a:r>
          </a:p>
          <a:p>
            <a:r>
              <a:rPr lang="ru-RU" sz="1600" dirty="0" smtClean="0"/>
              <a:t>Еще одна из форм физкультурно-оздоровительной работы – организация физкультурных досугов, в свое содержание они включают уже знакомые детям подвижные игры, эстафеты; физкультурные праздники и дни здоровья, в которых участвуют несколько групп одного возраста, посвящаются различным сезонам года или могут носить тематический характер.</a:t>
            </a:r>
          </a:p>
          <a:p>
            <a:r>
              <a:rPr lang="ru-RU" sz="1600" dirty="0" smtClean="0"/>
              <a:t>До 7 лет человек проходит огромный путь развития, неповторимый на протяжении всей последующей жизни. Именно в этот период идет интенсивное развитие органов, становление функциональных систем организма, закладываются основные черты личности, формируется характер, отношение к себе и окружающим. Важно на этом этапе сформировать у детей базу знаний и практических навыков здорового образа жизни, осознанную потребность в систематических занятиях физической культурой и спортом</a:t>
            </a:r>
            <a:endParaRPr lang="ru-RU" sz="1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764704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Цели:</a:t>
            </a:r>
          </a:p>
          <a:p>
            <a:r>
              <a:rPr lang="ru-RU" dirty="0" smtClean="0"/>
              <a:t>Развивающие: Побуждать детей эмоционально воспринимать поэтическое произведение, осознавать тему, содержание; вызвать желание запоминать и выразительно воспроизводить четверостишия.</a:t>
            </a:r>
          </a:p>
          <a:p>
            <a:r>
              <a:rPr lang="ru-RU" dirty="0" smtClean="0"/>
              <a:t>Обучающие: Познакомить детей с произведением А. </a:t>
            </a:r>
            <a:r>
              <a:rPr lang="ru-RU" dirty="0" err="1" smtClean="0"/>
              <a:t>Барто</a:t>
            </a:r>
            <a:r>
              <a:rPr lang="ru-RU" dirty="0" smtClean="0"/>
              <a:t> «Девочка чумазая», «МОЙДОДЫР», «Доктор Айболит подвести детей к пониманию, что чистота - залог здоровья. Воспитывать у детей привычку ведения здорового образа жизни.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332656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Чтение произведения </a:t>
            </a:r>
            <a:r>
              <a:rPr lang="ru-RU" dirty="0" err="1" smtClean="0"/>
              <a:t>А.Барто</a:t>
            </a:r>
            <a:r>
              <a:rPr lang="ru-RU" dirty="0" smtClean="0"/>
              <a:t> «Девочка чумазая». Просмотр мультфильмов.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0" y="2780928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Дидатические игры:</a:t>
            </a:r>
          </a:p>
          <a:p>
            <a:r>
              <a:rPr lang="ru-RU" dirty="0" smtClean="0"/>
              <a:t>Цели: сформировать у детей представление об </a:t>
            </a:r>
            <a:r>
              <a:rPr lang="ru-RU" b="1" dirty="0" smtClean="0"/>
              <a:t>овощах и фруктах</a:t>
            </a:r>
            <a:r>
              <a:rPr lang="ru-RU" dirty="0" smtClean="0"/>
              <a:t>. Формировать представление о том, где они растут. Научить различать их. Закрепить названия </a:t>
            </a:r>
            <a:r>
              <a:rPr lang="ru-RU" b="1" dirty="0" smtClean="0"/>
              <a:t>овощей и фруктов</a:t>
            </a:r>
            <a:r>
              <a:rPr lang="ru-RU" dirty="0" smtClean="0"/>
              <a:t>. Обогащать и развивать словарный запас. Учить правильно называть названия </a:t>
            </a:r>
            <a:r>
              <a:rPr lang="ru-RU" b="1" dirty="0" smtClean="0"/>
              <a:t>фруктов и овощей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4437112"/>
            <a:ext cx="84604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 Сюжетно-ролевая игра «Кукла Катя заболела»</a:t>
            </a:r>
          </a:p>
          <a:p>
            <a:r>
              <a:rPr lang="ru-RU" dirty="0" smtClean="0"/>
              <a:t>Цели: развитие у детей умений совместной игры, дать представление детям о профессии врача.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5820702_52-p-fon-zozh-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12"/>
            <a:ext cx="9144000" cy="696601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764704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4437112"/>
            <a:ext cx="8460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 rot="20058471">
            <a:off x="406470" y="2967335"/>
            <a:ext cx="8331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СПАСИБО ЗА ВНИМАНИЕ!!!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 descr="https://svetschool.ucoz.ru/NASAIT/2019-2020/zdorovaja_semja-zdorovyj_reben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8904" y="764704"/>
            <a:ext cx="4857893" cy="32740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1659</Words>
  <Application>Microsoft Office PowerPoint</Application>
  <PresentationFormat>Экран (4:3)</PresentationFormat>
  <Paragraphs>218</Paragraphs>
  <Slides>27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11</cp:revision>
  <dcterms:created xsi:type="dcterms:W3CDTF">2022-03-09T11:21:01Z</dcterms:created>
  <dcterms:modified xsi:type="dcterms:W3CDTF">2022-03-12T12:15:53Z</dcterms:modified>
</cp:coreProperties>
</file>