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56" r:id="rId3"/>
    <p:sldId id="257" r:id="rId4"/>
    <p:sldId id="259" r:id="rId5"/>
    <p:sldId id="260" r:id="rId6"/>
    <p:sldId id="265" r:id="rId7"/>
    <p:sldId id="279" r:id="rId8"/>
    <p:sldId id="268" r:id="rId9"/>
    <p:sldId id="277" r:id="rId10"/>
    <p:sldId id="278" r:id="rId11"/>
    <p:sldId id="271" r:id="rId12"/>
    <p:sldId id="272" r:id="rId13"/>
    <p:sldId id="273"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46" d="100"/>
          <a:sy n="46" d="100"/>
        </p:scale>
        <p:origin x="66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2757084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343804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20695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3AE2961-FF3F-486B-8515-C118E92B4A9E}" type="datetimeFigureOut">
              <a:rPr lang="ru-RU" smtClean="0"/>
              <a:t>24.03.2021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383612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3AE2961-FF3F-486B-8515-C118E92B4A9E}" type="datetimeFigureOut">
              <a:rPr lang="ru-RU" smtClean="0"/>
              <a:t>24.03.2021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1262813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3AE2961-FF3F-486B-8515-C118E92B4A9E}" type="datetimeFigureOut">
              <a:rPr lang="ru-RU" smtClean="0"/>
              <a:t>24.03.2021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3433249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AE2961-FF3F-486B-8515-C118E92B4A9E}" type="datetimeFigureOut">
              <a:rPr lang="ru-RU" smtClean="0"/>
              <a:t>24.03.2021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2916636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C3AE2961-FF3F-486B-8515-C118E92B4A9E}" type="datetimeFigureOut">
              <a:rPr lang="ru-RU" smtClean="0"/>
              <a:t>24.03.2021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384224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3AE2961-FF3F-486B-8515-C118E92B4A9E}" type="datetimeFigureOut">
              <a:rPr lang="ru-RU" smtClean="0"/>
              <a:t>24.03.2021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3770434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3283075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3642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139232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274331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237682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1682163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3AE2961-FF3F-486B-8515-C118E92B4A9E}" type="datetimeFigureOut">
              <a:rPr lang="ru-RU" smtClean="0"/>
              <a:t>24.03.2021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4EE9143-A863-44EE-8045-5655F6DC9FE4}" type="slidenum">
              <a:rPr lang="ru-RU" smtClean="0"/>
              <a:t>‹#›</a:t>
            </a:fld>
            <a:endParaRPr lang="ru-RU"/>
          </a:p>
        </p:txBody>
      </p:sp>
    </p:spTree>
    <p:extLst>
      <p:ext uri="{BB962C8B-B14F-4D97-AF65-F5344CB8AC3E}">
        <p14:creationId xmlns:p14="http://schemas.microsoft.com/office/powerpoint/2010/main" val="1843508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3AE2961-FF3F-486B-8515-C118E92B4A9E}" type="datetimeFigureOut">
              <a:rPr lang="ru-RU" smtClean="0"/>
              <a:t>24.03.2021</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4EE9143-A863-44EE-8045-5655F6DC9FE4}" type="slidenum">
              <a:rPr lang="ru-RU" smtClean="0"/>
              <a:t>‹#›</a:t>
            </a:fld>
            <a:endParaRPr lang="ru-RU"/>
          </a:p>
        </p:txBody>
      </p:sp>
    </p:spTree>
    <p:extLst>
      <p:ext uri="{BB962C8B-B14F-4D97-AF65-F5344CB8AC3E}">
        <p14:creationId xmlns:p14="http://schemas.microsoft.com/office/powerpoint/2010/main" val="5750404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53533" y="182286"/>
            <a:ext cx="8495874" cy="5682486"/>
          </a:xfrm>
          <a:prstGeom prst="rect">
            <a:avLst/>
          </a:prstGeom>
        </p:spPr>
      </p:pic>
    </p:spTree>
    <p:extLst>
      <p:ext uri="{BB962C8B-B14F-4D97-AF65-F5344CB8AC3E}">
        <p14:creationId xmlns:p14="http://schemas.microsoft.com/office/powerpoint/2010/main" val="9020595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a:solidFill>
                  <a:schemeClr val="accent2"/>
                </a:solidFill>
              </a:rPr>
              <a:t>Подготовка к ВПР по английскому </a:t>
            </a:r>
            <a:r>
              <a:rPr lang="ru-RU" dirty="0" smtClean="0">
                <a:solidFill>
                  <a:schemeClr val="accent2"/>
                </a:solidFill>
              </a:rPr>
              <a:t>языку</a:t>
            </a:r>
            <a:endParaRPr lang="ru-RU" dirty="0">
              <a:solidFill>
                <a:schemeClr val="accent2"/>
              </a:solidFill>
            </a:endParaRPr>
          </a:p>
        </p:txBody>
      </p:sp>
      <p:sp>
        <p:nvSpPr>
          <p:cNvPr id="3" name="Подзаголовок 2"/>
          <p:cNvSpPr>
            <a:spLocks noGrp="1"/>
          </p:cNvSpPr>
          <p:nvPr>
            <p:ph type="subTitle" idx="1"/>
          </p:nvPr>
        </p:nvSpPr>
        <p:spPr/>
        <p:txBody>
          <a:bodyPr>
            <a:noAutofit/>
          </a:bodyPr>
          <a:lstStyle/>
          <a:p>
            <a:r>
              <a:rPr lang="ru-RU" sz="2000" dirty="0">
                <a:solidFill>
                  <a:schemeClr val="accent2">
                    <a:lumMod val="50000"/>
                  </a:schemeClr>
                </a:solidFill>
              </a:rPr>
              <a:t>у</a:t>
            </a:r>
            <a:r>
              <a:rPr lang="ru-RU" sz="2000" dirty="0" smtClean="0">
                <a:solidFill>
                  <a:schemeClr val="accent2">
                    <a:lumMod val="50000"/>
                  </a:schemeClr>
                </a:solidFill>
              </a:rPr>
              <a:t>читель английского языка МОУ «СОШ № 2 с УИОП»</a:t>
            </a:r>
          </a:p>
          <a:p>
            <a:r>
              <a:rPr lang="ru-RU" sz="2000" dirty="0" smtClean="0">
                <a:solidFill>
                  <a:schemeClr val="accent2">
                    <a:lumMod val="50000"/>
                  </a:schemeClr>
                </a:solidFill>
              </a:rPr>
              <a:t>Фисенко О.С.</a:t>
            </a:r>
          </a:p>
        </p:txBody>
      </p:sp>
    </p:spTree>
    <p:extLst>
      <p:ext uri="{BB962C8B-B14F-4D97-AF65-F5344CB8AC3E}">
        <p14:creationId xmlns:p14="http://schemas.microsoft.com/office/powerpoint/2010/main" val="15717153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24631" y="945931"/>
            <a:ext cx="8596668" cy="5218386"/>
          </a:xfrm>
        </p:spPr>
        <p:txBody>
          <a:bodyPr>
            <a:normAutofit/>
          </a:bodyPr>
          <a:lstStyle/>
          <a:p>
            <a:pPr marL="0" indent="0" algn="ctr">
              <a:buNone/>
            </a:pPr>
            <a:r>
              <a:rPr lang="ru-RU" sz="4800" dirty="0" smtClean="0">
                <a:latin typeface="Times New Roman" panose="02020603050405020304" pitchFamily="18" charset="0"/>
                <a:cs typeface="Times New Roman" panose="02020603050405020304" pitchFamily="18" charset="0"/>
              </a:rPr>
              <a:t>ВПР включает 6 заданий и состоит из 2 частей</a:t>
            </a:r>
          </a:p>
          <a:p>
            <a:endParaRPr lang="ru-RU" sz="2000" dirty="0"/>
          </a:p>
          <a:p>
            <a:endParaRPr lang="ru-RU" sz="2000" dirty="0" smtClean="0"/>
          </a:p>
          <a:p>
            <a:endParaRPr lang="ru-RU" sz="4800" b="1" dirty="0">
              <a:latin typeface="Times New Roman" panose="02020603050405020304" pitchFamily="18" charset="0"/>
              <a:cs typeface="Times New Roman" panose="02020603050405020304" pitchFamily="18" charset="0"/>
            </a:endParaRPr>
          </a:p>
          <a:p>
            <a:r>
              <a:rPr lang="ru-RU" sz="4800" b="1" dirty="0" smtClean="0">
                <a:latin typeface="Times New Roman" panose="02020603050405020304" pitchFamily="18" charset="0"/>
                <a:cs typeface="Times New Roman" panose="02020603050405020304" pitchFamily="18" charset="0"/>
              </a:rPr>
              <a:t>Письменная </a:t>
            </a:r>
            <a:endParaRPr lang="en-US" sz="4800" b="1" dirty="0" smtClean="0">
              <a:latin typeface="Times New Roman" panose="02020603050405020304" pitchFamily="18" charset="0"/>
              <a:cs typeface="Times New Roman" panose="02020603050405020304" pitchFamily="18" charset="0"/>
            </a:endParaRPr>
          </a:p>
          <a:p>
            <a:r>
              <a:rPr lang="ru-RU" sz="4800" b="1" dirty="0" smtClean="0">
                <a:latin typeface="Times New Roman" panose="02020603050405020304" pitchFamily="18" charset="0"/>
                <a:cs typeface="Times New Roman" panose="02020603050405020304" pitchFamily="18" charset="0"/>
              </a:rPr>
              <a:t>Устная </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88149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92970" y="789709"/>
            <a:ext cx="8321193" cy="6068291"/>
          </a:xfrm>
        </p:spPr>
        <p:txBody>
          <a:bodyPr>
            <a:noAutofit/>
          </a:bodyPr>
          <a:lstStyle/>
          <a:p>
            <a:pPr marL="0" indent="0" algn="ctr">
              <a:buNone/>
            </a:pPr>
            <a:r>
              <a:rPr lang="ru-RU" sz="5400" b="1" dirty="0" smtClean="0">
                <a:solidFill>
                  <a:schemeClr val="accent2"/>
                </a:solidFill>
                <a:latin typeface="Times New Roman" panose="02020603050405020304" pitchFamily="18" charset="0"/>
                <a:cs typeface="Times New Roman" panose="02020603050405020304" pitchFamily="18" charset="0"/>
              </a:rPr>
              <a:t>Письменная часть </a:t>
            </a:r>
            <a:r>
              <a:rPr lang="ru-RU" sz="5400" dirty="0" smtClean="0">
                <a:solidFill>
                  <a:schemeClr val="accent2"/>
                </a:solidFill>
                <a:latin typeface="Times New Roman" panose="02020603050405020304" pitchFamily="18" charset="0"/>
                <a:cs typeface="Times New Roman" panose="02020603050405020304" pitchFamily="18" charset="0"/>
              </a:rPr>
              <a:t>: </a:t>
            </a:r>
            <a:r>
              <a:rPr lang="ru-RU" sz="5400" dirty="0" err="1" smtClean="0">
                <a:latin typeface="Times New Roman" panose="02020603050405020304" pitchFamily="18" charset="0"/>
                <a:cs typeface="Times New Roman" panose="02020603050405020304" pitchFamily="18" charset="0"/>
              </a:rPr>
              <a:t>аудирование</a:t>
            </a:r>
            <a:r>
              <a:rPr lang="ru-RU" sz="5400" dirty="0" smtClean="0">
                <a:latin typeface="Times New Roman" panose="02020603050405020304" pitchFamily="18" charset="0"/>
                <a:cs typeface="Times New Roman" panose="02020603050405020304" pitchFamily="18" charset="0"/>
              </a:rPr>
              <a:t>, чтение, грамматика, лексика</a:t>
            </a:r>
          </a:p>
          <a:p>
            <a:pPr marL="0" indent="0" algn="ctr">
              <a:buNone/>
            </a:pPr>
            <a:r>
              <a:rPr lang="ru-RU" sz="5400" b="1" dirty="0" smtClean="0">
                <a:solidFill>
                  <a:schemeClr val="accent2"/>
                </a:solidFill>
                <a:latin typeface="Times New Roman" panose="02020603050405020304" pitchFamily="18" charset="0"/>
                <a:cs typeface="Times New Roman" panose="02020603050405020304" pitchFamily="18" charset="0"/>
              </a:rPr>
              <a:t>Устная часть: </a:t>
            </a:r>
          </a:p>
          <a:p>
            <a:pPr marL="0" indent="0" algn="ctr">
              <a:buNone/>
            </a:pPr>
            <a:r>
              <a:rPr lang="ru-RU" sz="5400" dirty="0" smtClean="0">
                <a:latin typeface="Times New Roman" panose="02020603050405020304" pitchFamily="18" charset="0"/>
                <a:cs typeface="Times New Roman" panose="02020603050405020304" pitchFamily="18" charset="0"/>
              </a:rPr>
              <a:t>чтение текста вслух и говорение (монологическая речь)</a:t>
            </a:r>
            <a:endParaRPr lang="ru-RU"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16304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10586411" cy="1320800"/>
          </a:xfrm>
        </p:spPr>
        <p:txBody>
          <a:bodyPr>
            <a:noAutofit/>
          </a:bodyPr>
          <a:lstStyle/>
          <a:p>
            <a:pPr algn="ctr"/>
            <a:r>
              <a:rPr lang="ru-RU" sz="5400" b="1" dirty="0" err="1" smtClean="0">
                <a:latin typeface="Times New Roman" panose="02020603050405020304" pitchFamily="18" charset="0"/>
                <a:cs typeface="Times New Roman" panose="02020603050405020304" pitchFamily="18" charset="0"/>
              </a:rPr>
              <a:t>Аудирование</a:t>
            </a:r>
            <a:endParaRPr lang="ru-RU" sz="5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4" y="1579418"/>
            <a:ext cx="11168302" cy="5278581"/>
          </a:xfrm>
        </p:spPr>
        <p:txBody>
          <a:bodyPr>
            <a:normAutofit fontScale="92500" lnSpcReduction="10000"/>
          </a:bodyPr>
          <a:lstStyle/>
          <a:p>
            <a:r>
              <a:rPr lang="ru-RU" b="1" dirty="0" smtClean="0">
                <a:latin typeface="Times New Roman" panose="02020603050405020304" pitchFamily="18" charset="0"/>
                <a:cs typeface="Times New Roman" panose="02020603050405020304" pitchFamily="18" charset="0"/>
              </a:rPr>
              <a:t>Перед </a:t>
            </a:r>
            <a:r>
              <a:rPr lang="ru-RU" b="1" dirty="0">
                <a:latin typeface="Times New Roman" panose="02020603050405020304" pitchFamily="18" charset="0"/>
                <a:cs typeface="Times New Roman" panose="02020603050405020304" pitchFamily="18" charset="0"/>
              </a:rPr>
              <a:t>Вами 5 предложений </a:t>
            </a:r>
            <a:r>
              <a:rPr lang="en-US" b="1" dirty="0">
                <a:latin typeface="Times New Roman" panose="02020603050405020304" pitchFamily="18" charset="0"/>
                <a:cs typeface="Times New Roman" panose="02020603050405020304" pitchFamily="18" charset="0"/>
              </a:rPr>
              <a:t>A – E </a:t>
            </a:r>
            <a:r>
              <a:rPr lang="ru-RU" b="1" dirty="0">
                <a:latin typeface="Times New Roman" panose="02020603050405020304" pitchFamily="18" charset="0"/>
                <a:cs typeface="Times New Roman" panose="02020603050405020304" pitchFamily="18" charset="0"/>
              </a:rPr>
              <a:t>с пропусками и варианты слов или словосочетаний для заполнения этих пропусков, обозначенные цифрами 1 – 3. Внимательно прочитайте их. Вы услышите диалог. Для каждого предложения </a:t>
            </a:r>
            <a:r>
              <a:rPr lang="en-US" b="1" dirty="0">
                <a:latin typeface="Times New Roman" panose="02020603050405020304" pitchFamily="18" charset="0"/>
                <a:cs typeface="Times New Roman" panose="02020603050405020304" pitchFamily="18" charset="0"/>
              </a:rPr>
              <a:t>A – E </a:t>
            </a:r>
            <a:r>
              <a:rPr lang="ru-RU" b="1" dirty="0">
                <a:latin typeface="Times New Roman" panose="02020603050405020304" pitchFamily="18" charset="0"/>
                <a:cs typeface="Times New Roman" panose="02020603050405020304" pitchFamily="18" charset="0"/>
              </a:rPr>
              <a:t>выберите слово или словосочетание, соответствующее содержанию диалога. К каждому пропуску подходит только одно слово или словосочетание. Вы услышите запись дважды. При повторном прослушивании проверьте себя. У Вас есть 45 секунд, чтобы ознакомиться с предложениями</a:t>
            </a:r>
            <a:r>
              <a:rPr lang="ru-RU" b="1" dirty="0" smtClean="0">
                <a:latin typeface="Times New Roman" panose="02020603050405020304" pitchFamily="18" charset="0"/>
                <a:cs typeface="Times New Roman" panose="02020603050405020304" pitchFamily="18" charset="0"/>
              </a:rPr>
              <a:t>.</a:t>
            </a:r>
          </a:p>
          <a:p>
            <a:r>
              <a:rPr lang="ru-RU" b="1" dirty="0" smtClean="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А</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man wants to look at the vase </a:t>
            </a:r>
            <a:r>
              <a:rPr lang="en-US" dirty="0" smtClean="0">
                <a:latin typeface="Times New Roman" panose="02020603050405020304" pitchFamily="18" charset="0"/>
                <a:cs typeface="Times New Roman" panose="02020603050405020304" pitchFamily="18" charset="0"/>
              </a:rPr>
              <a:t>_________.</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 next to the teapot 2. behind the cups 3. next to the </a:t>
            </a:r>
            <a:r>
              <a:rPr lang="en-US" dirty="0" smtClean="0">
                <a:latin typeface="Times New Roman" panose="02020603050405020304" pitchFamily="18" charset="0"/>
                <a:cs typeface="Times New Roman" panose="02020603050405020304" pitchFamily="18" charset="0"/>
              </a:rPr>
              <a:t>cups</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The teapot costs _________. </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$10 2. $12 3. $</a:t>
            </a:r>
            <a:r>
              <a:rPr lang="en-US" dirty="0" smtClean="0">
                <a:latin typeface="Times New Roman" panose="02020603050405020304" pitchFamily="18" charset="0"/>
                <a:cs typeface="Times New Roman" panose="02020603050405020304" pitchFamily="18" charset="0"/>
              </a:rPr>
              <a:t>20</a:t>
            </a:r>
            <a:endParaRPr lang="ru-RU" dirty="0" smtClean="0">
              <a:latin typeface="Times New Roman" panose="02020603050405020304" pitchFamily="18" charset="0"/>
              <a:cs typeface="Times New Roman" panose="02020603050405020304" pitchFamily="18" charset="0"/>
            </a:endParaRPr>
          </a:p>
          <a:p>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The man wants to give the teapot to his </a:t>
            </a:r>
            <a:r>
              <a:rPr lang="en-US" dirty="0" smtClean="0">
                <a:latin typeface="Times New Roman" panose="02020603050405020304" pitchFamily="18" charset="0"/>
                <a:cs typeface="Times New Roman" panose="02020603050405020304" pitchFamily="18" charset="0"/>
              </a:rPr>
              <a:t>_________.</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 grandmother 2. grandparents 3. grandfather </a:t>
            </a:r>
            <a:endParaRPr lang="ru-RU" dirty="0" smtClean="0">
              <a:latin typeface="Times New Roman" panose="02020603050405020304" pitchFamily="18" charset="0"/>
              <a:cs typeface="Times New Roman" panose="02020603050405020304" pitchFamily="18" charset="0"/>
            </a:endParaRPr>
          </a:p>
          <a:p>
            <a:r>
              <a:rPr lang="en-US" b="1" dirty="0" smtClean="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The man's meeting is at </a:t>
            </a:r>
            <a:r>
              <a:rPr lang="en-US" dirty="0" smtClean="0">
                <a:latin typeface="Times New Roman" panose="02020603050405020304" pitchFamily="18" charset="0"/>
                <a:cs typeface="Times New Roman" panose="02020603050405020304" pitchFamily="18" charset="0"/>
              </a:rPr>
              <a:t>_________.</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 3:30 pm 2. 3 pm 3. 4:30 </a:t>
            </a:r>
            <a:r>
              <a:rPr lang="en-US" dirty="0" smtClean="0">
                <a:latin typeface="Times New Roman" panose="02020603050405020304" pitchFamily="18" charset="0"/>
                <a:cs typeface="Times New Roman" panose="02020603050405020304" pitchFamily="18" charset="0"/>
              </a:rPr>
              <a:t>pm</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The weather is </a:t>
            </a:r>
            <a:r>
              <a:rPr lang="en-US" dirty="0" smtClean="0">
                <a:latin typeface="Times New Roman" panose="02020603050405020304" pitchFamily="18" charset="0"/>
                <a:cs typeface="Times New Roman" panose="02020603050405020304" pitchFamily="18" charset="0"/>
              </a:rPr>
              <a:t>_________.</a:t>
            </a:r>
            <a:endParaRPr lang="ru-RU"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 sunny 2. frosty 3. rainy </a:t>
            </a:r>
            <a:endParaRPr lang="ru-RU"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Запишите </a:t>
            </a:r>
            <a:r>
              <a:rPr lang="ru-RU" b="1" dirty="0">
                <a:latin typeface="Times New Roman" panose="02020603050405020304" pitchFamily="18" charset="0"/>
                <a:cs typeface="Times New Roman" panose="02020603050405020304" pitchFamily="18" charset="0"/>
              </a:rPr>
              <a:t>в таблицу выбранные цифры под соответствующими буквами.</a:t>
            </a:r>
          </a:p>
        </p:txBody>
      </p:sp>
    </p:spTree>
    <p:extLst>
      <p:ext uri="{BB962C8B-B14F-4D97-AF65-F5344CB8AC3E}">
        <p14:creationId xmlns:p14="http://schemas.microsoft.com/office/powerpoint/2010/main" val="42669815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title"/>
          </p:nvPr>
        </p:nvSpPr>
        <p:spPr>
          <a:xfrm>
            <a:off x="513444" y="609600"/>
            <a:ext cx="10646391" cy="865909"/>
          </a:xfrm>
        </p:spPr>
        <p:txBody>
          <a:bodyPr>
            <a:normAutofit fontScale="90000"/>
          </a:bodyPr>
          <a:lstStyle/>
          <a:p>
            <a:pPr algn="ctr"/>
            <a:r>
              <a:rPr lang="ru-RU" sz="5400" dirty="0" smtClean="0">
                <a:latin typeface="Times New Roman" panose="02020603050405020304" pitchFamily="18" charset="0"/>
                <a:cs typeface="Times New Roman" panose="02020603050405020304" pitchFamily="18" charset="0"/>
              </a:rPr>
              <a:t>Чтение текста вслух</a:t>
            </a:r>
          </a:p>
        </p:txBody>
      </p:sp>
      <p:sp>
        <p:nvSpPr>
          <p:cNvPr id="3" name="Содержимое 2"/>
          <p:cNvSpPr>
            <a:spLocks noGrp="1"/>
          </p:cNvSpPr>
          <p:nvPr>
            <p:ph idx="1"/>
          </p:nvPr>
        </p:nvSpPr>
        <p:spPr>
          <a:xfrm>
            <a:off x="513444" y="1475509"/>
            <a:ext cx="11477665" cy="5195455"/>
          </a:xfrm>
        </p:spPr>
        <p:txBody>
          <a:bodyPr rtlCol="0">
            <a:noAutofit/>
          </a:bodyPr>
          <a:lstStyle/>
          <a:p>
            <a:pPr algn="ctr">
              <a:defRPr/>
            </a:pPr>
            <a:r>
              <a:rPr lang="ru-RU" sz="3600" b="1" dirty="0" smtClean="0">
                <a:latin typeface="Times New Roman" panose="02020603050405020304" pitchFamily="18" charset="0"/>
                <a:cs typeface="Times New Roman" panose="02020603050405020304" pitchFamily="18" charset="0"/>
              </a:rPr>
              <a:t>П</a:t>
            </a:r>
            <a:r>
              <a:rPr lang="en-US" sz="3600" b="1" dirty="0" err="1" smtClean="0">
                <a:latin typeface="Times New Roman" panose="02020603050405020304" pitchFamily="18" charset="0"/>
                <a:cs typeface="Times New Roman" panose="02020603050405020304" pitchFamily="18" charset="0"/>
              </a:rPr>
              <a:t>рочитайте</a:t>
            </a:r>
            <a:r>
              <a:rPr lang="en-US" sz="3600" b="1" dirty="0" smtClean="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текст</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вслух</a:t>
            </a:r>
            <a:r>
              <a:rPr lang="en-US" sz="3600" b="1" dirty="0">
                <a:latin typeface="Times New Roman" panose="02020603050405020304" pitchFamily="18" charset="0"/>
                <a:cs typeface="Times New Roman" panose="02020603050405020304" pitchFamily="18" charset="0"/>
              </a:rPr>
              <a:t>. У </a:t>
            </a:r>
            <a:r>
              <a:rPr lang="en-US" sz="3600" b="1" dirty="0" err="1">
                <a:latin typeface="Times New Roman" panose="02020603050405020304" pitchFamily="18" charset="0"/>
                <a:cs typeface="Times New Roman" panose="02020603050405020304" pitchFamily="18" charset="0"/>
              </a:rPr>
              <a:t>вас</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есть</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полторы</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минуты</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на</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подготовку</a:t>
            </a:r>
            <a:r>
              <a:rPr lang="en-US" sz="3600" b="1" dirty="0">
                <a:latin typeface="Times New Roman" panose="02020603050405020304" pitchFamily="18" charset="0"/>
                <a:cs typeface="Times New Roman" panose="02020603050405020304" pitchFamily="18" charset="0"/>
              </a:rPr>
              <a:t> и </a:t>
            </a:r>
            <a:r>
              <a:rPr lang="en-US" sz="3600" b="1" dirty="0" err="1">
                <a:latin typeface="Times New Roman" panose="02020603050405020304" pitchFamily="18" charset="0"/>
                <a:cs typeface="Times New Roman" panose="02020603050405020304" pitchFamily="18" charset="0"/>
              </a:rPr>
              <a:t>полторы</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минуты</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чтобы</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прочитать</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текст</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вслух</a:t>
            </a:r>
            <a:r>
              <a:rPr lang="en-US" sz="3600" b="1" dirty="0" smtClean="0">
                <a:latin typeface="Times New Roman" panose="02020603050405020304" pitchFamily="18" charset="0"/>
                <a:cs typeface="Times New Roman" panose="02020603050405020304" pitchFamily="18" charset="0"/>
              </a:rPr>
              <a:t>.</a:t>
            </a:r>
            <a:endParaRPr lang="ru-RU" sz="3600" b="1" dirty="0" smtClean="0">
              <a:latin typeface="Times New Roman" panose="02020603050405020304" pitchFamily="18" charset="0"/>
              <a:cs typeface="Times New Roman" panose="02020603050405020304" pitchFamily="18" charset="0"/>
            </a:endParaRPr>
          </a:p>
          <a:p>
            <a:pPr>
              <a:defRPr/>
            </a:pPr>
            <a:r>
              <a:rPr lang="en-US" sz="36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Physical Education is one of the subjects taught at school. Students do many different sports, exercises, and activities. There are many types of physical fitness. Physical education keeps kids and adults fit and active. It is very important for their health and well-being. Scientists have shown that brain development and physical exercise go hand in hand. Physical education can help academic success. It is important to educate people in the field of healthy and smart ways to stay active. </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03080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477983"/>
            <a:ext cx="3854528" cy="706582"/>
          </a:xfrm>
        </p:spPr>
        <p:txBody>
          <a:bodyPr>
            <a:normAutofit/>
          </a:bodyPr>
          <a:lstStyle/>
          <a:p>
            <a:pPr algn="ctr"/>
            <a:r>
              <a:rPr lang="ru-RU" sz="2800" dirty="0" smtClean="0">
                <a:latin typeface="Times New Roman" panose="02020603050405020304" pitchFamily="18" charset="0"/>
                <a:cs typeface="Times New Roman" panose="02020603050405020304" pitchFamily="18" charset="0"/>
              </a:rPr>
              <a:t>Описание фотографий</a:t>
            </a:r>
            <a:endParaRPr lang="ru-RU" sz="2800" dirty="0">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2"/>
          <a:stretch>
            <a:fillRect/>
          </a:stretch>
        </p:blipFill>
        <p:spPr>
          <a:xfrm>
            <a:off x="4760913" y="893617"/>
            <a:ext cx="6980814" cy="4966856"/>
          </a:xfrm>
          <a:prstGeom prst="rect">
            <a:avLst/>
          </a:prstGeom>
        </p:spPr>
      </p:pic>
      <p:sp>
        <p:nvSpPr>
          <p:cNvPr id="4" name="Текст 3"/>
          <p:cNvSpPr>
            <a:spLocks noGrp="1"/>
          </p:cNvSpPr>
          <p:nvPr>
            <p:ph type="body" sz="half" idx="2"/>
          </p:nvPr>
        </p:nvSpPr>
        <p:spPr>
          <a:xfrm>
            <a:off x="415636" y="1392382"/>
            <a:ext cx="4116226" cy="4946073"/>
          </a:xfrm>
        </p:spPr>
        <p:txBody>
          <a:bodyPr>
            <a:noAutofit/>
          </a:bodyPr>
          <a:lstStyle/>
          <a:p>
            <a:r>
              <a:rPr lang="ru-RU" sz="1800" dirty="0" smtClean="0">
                <a:latin typeface="Times New Roman" panose="02020603050405020304" pitchFamily="18" charset="0"/>
                <a:cs typeface="Times New Roman" panose="02020603050405020304" pitchFamily="18" charset="0"/>
              </a:rPr>
              <a:t>Выберите </a:t>
            </a:r>
            <a:r>
              <a:rPr lang="ru-RU" sz="1800" dirty="0">
                <a:latin typeface="Times New Roman" panose="02020603050405020304" pitchFamily="18" charset="0"/>
                <a:cs typeface="Times New Roman" panose="02020603050405020304" pitchFamily="18" charset="0"/>
              </a:rPr>
              <a:t>фотографию и опишите человека на ней. У вас есть полторы минуты на подготовку и не более двух минут для ответа. У вас должен получиться связный рассказ (7–8 предложений</a:t>
            </a:r>
            <a:r>
              <a:rPr lang="ru-RU" sz="1800" dirty="0" smtClean="0">
                <a:latin typeface="Times New Roman" panose="02020603050405020304" pitchFamily="18" charset="0"/>
                <a:cs typeface="Times New Roman" panose="02020603050405020304" pitchFamily="18" charset="0"/>
              </a:rPr>
              <a:t>).</a:t>
            </a:r>
          </a:p>
          <a:p>
            <a:r>
              <a:rPr lang="ru-RU" sz="1800" dirty="0" smtClean="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План ответа поможет вам</a:t>
            </a:r>
            <a:r>
              <a:rPr lang="ru-RU" sz="1800" dirty="0" smtClean="0">
                <a:latin typeface="Times New Roman" panose="02020603050405020304" pitchFamily="18" charset="0"/>
                <a:cs typeface="Times New Roman" panose="02020603050405020304" pitchFamily="18" charset="0"/>
              </a:rPr>
              <a:t>:</a:t>
            </a:r>
          </a:p>
          <a:p>
            <a:r>
              <a:rPr lang="ru-RU" sz="1800" dirty="0" smtClean="0">
                <a:latin typeface="Times New Roman" panose="02020603050405020304" pitchFamily="18" charset="0"/>
                <a:cs typeface="Times New Roman" panose="02020603050405020304" pitchFamily="18" charset="0"/>
              </a:rPr>
              <a:t> </a:t>
            </a:r>
            <a:r>
              <a:rPr lang="ru-RU" sz="1800" b="1"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the </a:t>
            </a:r>
            <a:r>
              <a:rPr lang="en-US" sz="1800" b="1" dirty="0" smtClean="0">
                <a:latin typeface="Times New Roman" panose="02020603050405020304" pitchFamily="18" charset="0"/>
                <a:cs typeface="Times New Roman" panose="02020603050405020304" pitchFamily="18" charset="0"/>
              </a:rPr>
              <a:t>place</a:t>
            </a:r>
            <a:endParaRPr lang="ru-RU" sz="1800" b="1" dirty="0" smtClean="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 the </a:t>
            </a:r>
            <a:r>
              <a:rPr lang="en-US" sz="1800" b="1" dirty="0" smtClean="0">
                <a:latin typeface="Times New Roman" panose="02020603050405020304" pitchFamily="18" charset="0"/>
                <a:cs typeface="Times New Roman" panose="02020603050405020304" pitchFamily="18" charset="0"/>
              </a:rPr>
              <a:t>action</a:t>
            </a:r>
            <a:endParaRPr lang="ru-RU" sz="1800" b="1" dirty="0" smtClean="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 the person’s appearance </a:t>
            </a:r>
            <a:endParaRPr lang="ru-RU" sz="1800" b="1" dirty="0" smtClean="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whether you like the picture or </a:t>
            </a:r>
            <a:r>
              <a:rPr lang="en-US" sz="1800" b="1" dirty="0" smtClean="0">
                <a:latin typeface="Times New Roman" panose="02020603050405020304" pitchFamily="18" charset="0"/>
                <a:cs typeface="Times New Roman" panose="02020603050405020304" pitchFamily="18" charset="0"/>
              </a:rPr>
              <a:t>not</a:t>
            </a:r>
            <a:endParaRPr lang="ru-RU" sz="1800" b="1" dirty="0" smtClean="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 </a:t>
            </a:r>
            <a:r>
              <a:rPr lang="en-US" sz="1800" b="1" dirty="0" smtClean="0">
                <a:latin typeface="Times New Roman" panose="02020603050405020304" pitchFamily="18" charset="0"/>
                <a:cs typeface="Times New Roman" panose="02020603050405020304" pitchFamily="18" charset="0"/>
              </a:rPr>
              <a:t>why</a:t>
            </a:r>
            <a:endParaRPr lang="ru-RU" sz="1800" b="1" dirty="0" smtClean="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Start with: “I’d like to describe picture № ... . The picture shows …” </a:t>
            </a:r>
            <a:endParaRPr lang="ru-RU"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4508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title"/>
          </p:nvPr>
        </p:nvSpPr>
        <p:spPr>
          <a:xfrm>
            <a:off x="677333" y="609600"/>
            <a:ext cx="11043611" cy="1320800"/>
          </a:xfrm>
        </p:spPr>
        <p:txBody>
          <a:bodyPr/>
          <a:lstStyle/>
          <a:p>
            <a:pPr algn="ctr"/>
            <a:r>
              <a:rPr lang="ru-RU" dirty="0" smtClean="0"/>
              <a:t>Чтение текста на соответствие</a:t>
            </a:r>
          </a:p>
        </p:txBody>
      </p:sp>
      <p:sp>
        <p:nvSpPr>
          <p:cNvPr id="3" name="Содержимое 2"/>
          <p:cNvSpPr>
            <a:spLocks noGrp="1"/>
          </p:cNvSpPr>
          <p:nvPr>
            <p:ph idx="1"/>
          </p:nvPr>
        </p:nvSpPr>
        <p:spPr>
          <a:xfrm>
            <a:off x="677334" y="1371601"/>
            <a:ext cx="11251430" cy="5486399"/>
          </a:xfrm>
        </p:spPr>
        <p:txBody>
          <a:bodyPr rtlCol="0">
            <a:noAutofit/>
          </a:bodyPr>
          <a:lstStyle/>
          <a:p>
            <a:pPr>
              <a:defRPr/>
            </a:pPr>
            <a:r>
              <a:rPr lang="ru-RU" b="1" dirty="0" smtClean="0">
                <a:latin typeface="Times New Roman" panose="02020603050405020304" pitchFamily="18" charset="0"/>
                <a:cs typeface="Times New Roman" panose="02020603050405020304" pitchFamily="18" charset="0"/>
              </a:rPr>
              <a:t>У</a:t>
            </a:r>
            <a:r>
              <a:rPr lang="en-US" b="1" dirty="0" err="1" smtClean="0">
                <a:latin typeface="Times New Roman" panose="02020603050405020304" pitchFamily="18" charset="0"/>
                <a:cs typeface="Times New Roman" panose="02020603050405020304" pitchFamily="18" charset="0"/>
              </a:rPr>
              <a:t>становите</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соответствие</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между</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текстами</a:t>
            </a:r>
            <a:r>
              <a:rPr lang="en-US" b="1" dirty="0">
                <a:latin typeface="Times New Roman" panose="02020603050405020304" pitchFamily="18" charset="0"/>
                <a:cs typeface="Times New Roman" panose="02020603050405020304" pitchFamily="18" charset="0"/>
              </a:rPr>
              <a:t> A–E и </a:t>
            </a:r>
            <a:r>
              <a:rPr lang="en-US" b="1" dirty="0" err="1">
                <a:latin typeface="Times New Roman" panose="02020603050405020304" pitchFamily="18" charset="0"/>
                <a:cs typeface="Times New Roman" panose="02020603050405020304" pitchFamily="18" charset="0"/>
              </a:rPr>
              <a:t>их</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темами</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выбрав</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тему</a:t>
            </a:r>
            <a:r>
              <a:rPr lang="en-US" b="1" dirty="0">
                <a:latin typeface="Times New Roman" panose="02020603050405020304" pitchFamily="18" charset="0"/>
                <a:cs typeface="Times New Roman" panose="02020603050405020304" pitchFamily="18" charset="0"/>
              </a:rPr>
              <a:t> 1–6 </a:t>
            </a:r>
            <a:r>
              <a:rPr lang="en-US" b="1" dirty="0" err="1">
                <a:latin typeface="Times New Roman" panose="02020603050405020304" pitchFamily="18" charset="0"/>
                <a:cs typeface="Times New Roman" panose="02020603050405020304" pitchFamily="18" charset="0"/>
              </a:rPr>
              <a:t>из</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списка</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Используйте</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каждую</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тему</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только</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один</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раз</a:t>
            </a:r>
            <a:r>
              <a:rPr lang="en-US" b="1" dirty="0">
                <a:latin typeface="Times New Roman" panose="02020603050405020304" pitchFamily="18" charset="0"/>
                <a:cs typeface="Times New Roman" panose="02020603050405020304" pitchFamily="18" charset="0"/>
              </a:rPr>
              <a:t>. В </a:t>
            </a:r>
            <a:r>
              <a:rPr lang="en-US" b="1" dirty="0" err="1">
                <a:latin typeface="Times New Roman" panose="02020603050405020304" pitchFamily="18" charset="0"/>
                <a:cs typeface="Times New Roman" panose="02020603050405020304" pitchFamily="18" charset="0"/>
              </a:rPr>
              <a:t>задании</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одна</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тема</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лишняя</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This text deals with </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 city attractions</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 a London cinema</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3) a London theatre</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4) a London street</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 nature sights</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6) a London museum</a:t>
            </a:r>
            <a:r>
              <a:rPr lang="en-US" b="1" dirty="0" smtClean="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defRPr/>
            </a:pP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The Lake District, in northwest England, is a small area, but extremely beautiful, with the varied delights of soft hills and woodland and the panoramas of the great lakes. The Lake District is more often visited, both by day tourists and holidaymakers, than any other region of outstanding natural beauty in the British Isles</a:t>
            </a:r>
            <a:r>
              <a:rPr lang="en-US"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a:p>
            <a:pPr>
              <a:defRPr/>
            </a:pP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England's most ancient northern city lies on the River </a:t>
            </a:r>
            <a:r>
              <a:rPr lang="en-US" dirty="0" err="1">
                <a:latin typeface="Times New Roman" panose="02020603050405020304" pitchFamily="18" charset="0"/>
                <a:cs typeface="Times New Roman" panose="02020603050405020304" pitchFamily="18" charset="0"/>
              </a:rPr>
              <a:t>Ouse</a:t>
            </a:r>
            <a:r>
              <a:rPr lang="en-US" dirty="0">
                <a:latin typeface="Times New Roman" panose="02020603050405020304" pitchFamily="18" charset="0"/>
                <a:cs typeface="Times New Roman" panose="02020603050405020304" pitchFamily="18" charset="0"/>
              </a:rPr>
              <a:t> in the </a:t>
            </a:r>
            <a:r>
              <a:rPr lang="en-US" dirty="0" err="1">
                <a:latin typeface="Times New Roman" panose="02020603050405020304" pitchFamily="18" charset="0"/>
                <a:cs typeface="Times New Roman" panose="02020603050405020304" pitchFamily="18" charset="0"/>
              </a:rPr>
              <a:t>centre</a:t>
            </a:r>
            <a:r>
              <a:rPr lang="en-US" dirty="0">
                <a:latin typeface="Times New Roman" panose="02020603050405020304" pitchFamily="18" charset="0"/>
                <a:cs typeface="Times New Roman" panose="02020603050405020304" pitchFamily="18" charset="0"/>
              </a:rPr>
              <a:t> of the Vale of York between the Yorkshire Dales and the North York Moors. It was once the principal town of Yorkshire, and it remains the seat of the Archbishop of York. A child-friendly city, its Viking, Castle and Railway museums have plenty to engage young people as well as adults. </a:t>
            </a:r>
            <a:endParaRPr lang="ru-RU"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57728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5400" dirty="0" smtClean="0">
                <a:latin typeface="Times New Roman" panose="02020603050405020304" pitchFamily="18" charset="0"/>
                <a:cs typeface="Times New Roman" panose="02020603050405020304" pitchFamily="18" charset="0"/>
              </a:rPr>
              <a:t>Грамматика</a:t>
            </a:r>
            <a:endParaRPr lang="ru-RU" sz="5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374073" y="1392381"/>
            <a:ext cx="5631871" cy="5257799"/>
          </a:xfrm>
        </p:spPr>
        <p:txBody>
          <a:bodyPr>
            <a:normAutofit/>
          </a:bodyPr>
          <a:lstStyle/>
          <a:p>
            <a:pPr algn="ctr"/>
            <a:r>
              <a:rPr lang="ru-RU" b="1" dirty="0" smtClean="0">
                <a:latin typeface="Times New Roman" panose="02020603050405020304" pitchFamily="18" charset="0"/>
                <a:cs typeface="Times New Roman" panose="02020603050405020304" pitchFamily="18" charset="0"/>
              </a:rPr>
              <a:t>П</a:t>
            </a:r>
            <a:r>
              <a:rPr lang="en-US" b="1" dirty="0" err="1" smtClean="0">
                <a:latin typeface="Times New Roman" panose="02020603050405020304" pitchFamily="18" charset="0"/>
                <a:cs typeface="Times New Roman" panose="02020603050405020304" pitchFamily="18" charset="0"/>
              </a:rPr>
              <a:t>рочитайте</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текст</a:t>
            </a:r>
            <a:r>
              <a:rPr lang="en-US" b="1" dirty="0">
                <a:latin typeface="Times New Roman" panose="02020603050405020304" pitchFamily="18" charset="0"/>
                <a:cs typeface="Times New Roman" panose="02020603050405020304" pitchFamily="18" charset="0"/>
              </a:rPr>
              <a:t> и </a:t>
            </a:r>
            <a:r>
              <a:rPr lang="en-US" b="1" dirty="0" err="1">
                <a:latin typeface="Times New Roman" panose="02020603050405020304" pitchFamily="18" charset="0"/>
                <a:cs typeface="Times New Roman" panose="02020603050405020304" pitchFamily="18" charset="0"/>
              </a:rPr>
              <a:t>вставьте</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вместо</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каждого</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пропуска</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нужную</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грамматическую</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форму</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выбрав</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её</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из</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четырёх</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предложенных</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вариантов</a:t>
            </a:r>
            <a:r>
              <a:rPr lang="en-US"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Dog and the Donkey Once in a small town there lived a baker. He had two pets – a dog and a donkey. The dog kept watch over the house. The donkey carried the bread and the cakes that the baker made. One night a thief </a:t>
            </a:r>
            <a:r>
              <a:rPr lang="en-US" b="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____ into the house. The baker </a:t>
            </a:r>
            <a:r>
              <a:rPr lang="en-US" b="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____ soundly. The dog too was fast asleep, he did not bark at the thief. The donkey saw the thief and wanted to awaken </a:t>
            </a:r>
            <a:r>
              <a:rPr lang="en-US" b="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____ master, so he began to bray loudly. The thief ran away. The baker could not sleep. He came out. He could not understand why the donkey brayed so loudly and he beat the stupid but dutiful donkey very badly. But the </a:t>
            </a:r>
            <a:r>
              <a:rPr lang="en-US" b="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____ house was saved. It was the duty of the dog to keep watch and not of the donkey. However, the donkey turned out to be a </a:t>
            </a:r>
            <a:r>
              <a:rPr lang="en-US" b="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____ guard than the dog. </a:t>
            </a:r>
            <a:endParaRPr lang="ru-RU"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a:xfrm>
            <a:off x="6005944" y="1558636"/>
            <a:ext cx="5673437" cy="5091545"/>
          </a:xfrm>
        </p:spPr>
        <p:txBody>
          <a:bodyPr>
            <a:noAutofit/>
          </a:bodyPr>
          <a:lstStyle/>
          <a:p>
            <a:pPr marL="0" indent="0">
              <a:buNone/>
            </a:pPr>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 1) broken 2) was breaking 3) broke 4) was </a:t>
            </a:r>
            <a:r>
              <a:rPr lang="en-US" sz="2800" dirty="0" smtClean="0">
                <a:latin typeface="Times New Roman" panose="02020603050405020304" pitchFamily="18" charset="0"/>
                <a:cs typeface="Times New Roman" panose="02020603050405020304" pitchFamily="18" charset="0"/>
              </a:rPr>
              <a:t>broken</a:t>
            </a:r>
            <a:endParaRPr lang="ru-RU" sz="2800" dirty="0" smtClean="0">
              <a:latin typeface="Times New Roman" panose="02020603050405020304" pitchFamily="18" charset="0"/>
              <a:cs typeface="Times New Roman" panose="02020603050405020304" pitchFamily="18" charset="0"/>
            </a:endParaRPr>
          </a:p>
          <a:p>
            <a:pPr marL="0" indent="0">
              <a:buNone/>
            </a:pPr>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1) sleeps 2) was sleeping 3) slept 4) has </a:t>
            </a:r>
            <a:r>
              <a:rPr lang="en-US" sz="2800" dirty="0" smtClean="0">
                <a:latin typeface="Times New Roman" panose="02020603050405020304" pitchFamily="18" charset="0"/>
                <a:cs typeface="Times New Roman" panose="02020603050405020304" pitchFamily="18" charset="0"/>
              </a:rPr>
              <a:t>slept</a:t>
            </a:r>
            <a:endParaRPr lang="ru-RU" sz="2800" dirty="0" smtClean="0">
              <a:latin typeface="Times New Roman" panose="02020603050405020304" pitchFamily="18" charset="0"/>
              <a:cs typeface="Times New Roman" panose="02020603050405020304" pitchFamily="18" charset="0"/>
            </a:endParaRPr>
          </a:p>
          <a:p>
            <a:pPr marL="0" indent="0">
              <a:buNone/>
            </a:pPr>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 1) him 2) her 3) he 4) his </a:t>
            </a:r>
            <a:endParaRPr lang="ru-RU" sz="2800" dirty="0" smtClean="0">
              <a:latin typeface="Times New Roman" panose="02020603050405020304" pitchFamily="18" charset="0"/>
              <a:cs typeface="Times New Roman" panose="02020603050405020304" pitchFamily="18" charset="0"/>
            </a:endParaRPr>
          </a:p>
          <a:p>
            <a:pPr marL="0" indent="0">
              <a:buNone/>
            </a:pPr>
            <a:r>
              <a:rPr lang="en-US" sz="2800" b="1" dirty="0" smtClean="0">
                <a:latin typeface="Times New Roman" panose="02020603050405020304" pitchFamily="18" charset="0"/>
                <a:cs typeface="Times New Roman" panose="02020603050405020304" pitchFamily="18" charset="0"/>
              </a:rPr>
              <a:t>D</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 baker 2) bakers’ 3) baker’s 4) </a:t>
            </a:r>
            <a:r>
              <a:rPr lang="en-US" sz="2800" dirty="0" smtClean="0">
                <a:latin typeface="Times New Roman" panose="02020603050405020304" pitchFamily="18" charset="0"/>
                <a:cs typeface="Times New Roman" panose="02020603050405020304" pitchFamily="18" charset="0"/>
              </a:rPr>
              <a:t>bakers</a:t>
            </a:r>
            <a:endParaRPr lang="ru-RU" sz="2800" dirty="0" smtClean="0">
              <a:latin typeface="Times New Roman" panose="02020603050405020304" pitchFamily="18" charset="0"/>
              <a:cs typeface="Times New Roman" panose="02020603050405020304" pitchFamily="18" charset="0"/>
            </a:endParaRPr>
          </a:p>
          <a:p>
            <a:pPr marL="0" indent="0">
              <a:buNone/>
            </a:pPr>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E</a:t>
            </a:r>
            <a:r>
              <a:rPr lang="en-US" sz="2800" dirty="0">
                <a:latin typeface="Times New Roman" panose="02020603050405020304" pitchFamily="18" charset="0"/>
                <a:cs typeface="Times New Roman" panose="02020603050405020304" pitchFamily="18" charset="0"/>
              </a:rPr>
              <a:t> 1) good 2) more good 3) best 4) better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664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10669539" cy="1320800"/>
          </a:xfrm>
        </p:spPr>
        <p:txBody>
          <a:bodyPr>
            <a:normAutofit/>
          </a:bodyPr>
          <a:lstStyle/>
          <a:p>
            <a:pPr algn="ctr"/>
            <a:r>
              <a:rPr lang="ru-RU" sz="5400" dirty="0" smtClean="0">
                <a:latin typeface="Times New Roman" panose="02020603050405020304" pitchFamily="18" charset="0"/>
                <a:cs typeface="Times New Roman" panose="02020603050405020304" pitchFamily="18" charset="0"/>
              </a:rPr>
              <a:t>Лексика</a:t>
            </a:r>
            <a:endParaRPr lang="ru-RU" sz="5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677334" y="1641764"/>
            <a:ext cx="7801648" cy="4904509"/>
          </a:xfrm>
        </p:spPr>
        <p:txBody>
          <a:bodyPr>
            <a:noAutofit/>
          </a:bodyPr>
          <a:lstStyle/>
          <a:p>
            <a:pPr algn="ctr"/>
            <a:r>
              <a:rPr lang="ru-RU" sz="2000" b="1" dirty="0" err="1" smtClean="0">
                <a:latin typeface="Times New Roman" panose="02020603050405020304" pitchFamily="18" charset="0"/>
                <a:cs typeface="Times New Roman" panose="02020603050405020304" pitchFamily="18" charset="0"/>
              </a:rPr>
              <a:t>Пр</a:t>
            </a:r>
            <a:r>
              <a:rPr lang="en-US" sz="2000" b="1" dirty="0" err="1" smtClean="0">
                <a:latin typeface="Times New Roman" panose="02020603050405020304" pitchFamily="18" charset="0"/>
                <a:cs typeface="Times New Roman" panose="02020603050405020304" pitchFamily="18" charset="0"/>
              </a:rPr>
              <a:t>очитайте</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текст</a:t>
            </a:r>
            <a:r>
              <a:rPr lang="en-US" sz="2000" b="1" dirty="0">
                <a:latin typeface="Times New Roman" panose="02020603050405020304" pitchFamily="18" charset="0"/>
                <a:cs typeface="Times New Roman" panose="02020603050405020304" pitchFamily="18" charset="0"/>
              </a:rPr>
              <a:t> и </a:t>
            </a:r>
            <a:r>
              <a:rPr lang="en-US" sz="2000" b="1" dirty="0" err="1">
                <a:latin typeface="Times New Roman" panose="02020603050405020304" pitchFamily="18" charset="0"/>
                <a:cs typeface="Times New Roman" panose="02020603050405020304" pitchFamily="18" charset="0"/>
              </a:rPr>
              <a:t>вставьте</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вместо</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каждого</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пропуска</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подходящее</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слово</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выбрав</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его</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из</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списка</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Два</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слова</a:t>
            </a:r>
            <a:r>
              <a:rPr lang="en-US" sz="2000" b="1" dirty="0">
                <a:latin typeface="Times New Roman" panose="02020603050405020304" pitchFamily="18" charset="0"/>
                <a:cs typeface="Times New Roman" panose="02020603050405020304" pitchFamily="18" charset="0"/>
              </a:rPr>
              <a:t> в </a:t>
            </a:r>
            <a:r>
              <a:rPr lang="en-US" sz="2000" b="1" dirty="0" err="1">
                <a:latin typeface="Times New Roman" panose="02020603050405020304" pitchFamily="18" charset="0"/>
                <a:cs typeface="Times New Roman" panose="02020603050405020304" pitchFamily="18" charset="0"/>
              </a:rPr>
              <a:t>списке</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лишние</a:t>
            </a:r>
            <a:r>
              <a:rPr lang="en-US" sz="2000" b="1" dirty="0" smtClean="0">
                <a:latin typeface="Times New Roman" panose="02020603050405020304" pitchFamily="18" charset="0"/>
                <a:cs typeface="Times New Roman" panose="02020603050405020304" pitchFamily="18" charset="0"/>
              </a:rPr>
              <a:t>.</a:t>
            </a:r>
            <a:endParaRPr lang="ru-RU" sz="2000" b="1" dirty="0" smtClean="0">
              <a:latin typeface="Times New Roman" panose="02020603050405020304" pitchFamily="18" charset="0"/>
              <a:cs typeface="Times New Roman" panose="02020603050405020304" pitchFamily="18" charset="0"/>
            </a:endParaRPr>
          </a:p>
          <a:p>
            <a:pPr algn="ctr"/>
            <a:r>
              <a:rPr lang="en-US" sz="2000"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A Cap Seller and the Monkeys </a:t>
            </a:r>
            <a:endParaRPr lang="ru-RU" sz="2000" b="1"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There </a:t>
            </a:r>
            <a:r>
              <a:rPr lang="en-US" sz="2000" dirty="0">
                <a:latin typeface="Times New Roman" panose="02020603050405020304" pitchFamily="18" charset="0"/>
                <a:cs typeface="Times New Roman" panose="02020603050405020304" pitchFamily="18" charset="0"/>
              </a:rPr>
              <a:t>was a cap seller in a city. He used to go from village to village to sell his caps. His way lay </a:t>
            </a:r>
            <a:r>
              <a:rPr lang="en-US" sz="2000" b="1"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____ a forest. It was a hot summer day and he got tired. To get some rest he sat under a tree. Soon he fell </a:t>
            </a:r>
            <a:r>
              <a:rPr lang="en-US" sz="2000" b="1" dirty="0">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____ . Many monkeys lived on that tree. When they saw the caps, they climbed down the tree and took the caps. Then they climbed up the tree </a:t>
            </a:r>
            <a:r>
              <a:rPr lang="en-US" sz="2000" b="1"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____ . The cap seller woke up after some time. He found that his caps were missing. He looked up and saw the monkeys wearing his caps. He tried his best to get his caps </a:t>
            </a:r>
            <a:r>
              <a:rPr lang="en-US" sz="2000" b="1" dirty="0">
                <a:latin typeface="Times New Roman" panose="02020603050405020304" pitchFamily="18" charset="0"/>
                <a:cs typeface="Times New Roman" panose="02020603050405020304" pitchFamily="18" charset="0"/>
              </a:rPr>
              <a:t>D</a:t>
            </a:r>
            <a:r>
              <a:rPr lang="en-US" sz="2000" dirty="0">
                <a:latin typeface="Times New Roman" panose="02020603050405020304" pitchFamily="18" charset="0"/>
                <a:cs typeface="Times New Roman" panose="02020603050405020304" pitchFamily="18" charset="0"/>
              </a:rPr>
              <a:t>____ but he couldn’t. Suddenly an idea occurred to him. He took off his own cap and threw it on the ground. The monkeys did the same, since they are imitators. The cap seller collected all his caps and went </a:t>
            </a:r>
            <a:r>
              <a:rPr lang="en-US" sz="2000" b="1" dirty="0">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____ happily.</a:t>
            </a:r>
            <a:endParaRPr lang="ru-RU" sz="2000"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a:xfrm>
            <a:off x="8894618" y="1641765"/>
            <a:ext cx="2867890" cy="4904508"/>
          </a:xfrm>
        </p:spPr>
        <p:txBody>
          <a:bodyPr>
            <a:normAutofit/>
          </a:bodyPr>
          <a:lstStyle/>
          <a:p>
            <a:r>
              <a:rPr lang="ru-RU" sz="3200" b="1" dirty="0" smtClean="0"/>
              <a:t>1</a:t>
            </a:r>
            <a:r>
              <a:rPr lang="en-US" sz="3200" b="1" dirty="0" smtClean="0"/>
              <a:t>. </a:t>
            </a:r>
            <a:r>
              <a:rPr lang="en-US" sz="3200" b="1" dirty="0" smtClean="0">
                <a:latin typeface="Times New Roman" panose="02020603050405020304" pitchFamily="18" charset="0"/>
                <a:cs typeface="Times New Roman" panose="02020603050405020304" pitchFamily="18" charset="0"/>
              </a:rPr>
              <a:t>again</a:t>
            </a:r>
            <a:endParaRPr lang="ru-RU"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 </a:t>
            </a:r>
            <a:r>
              <a:rPr lang="en-US" sz="3200" b="1" dirty="0" smtClean="0">
                <a:latin typeface="Times New Roman" panose="02020603050405020304" pitchFamily="18" charset="0"/>
                <a:cs typeface="Times New Roman" panose="02020603050405020304" pitchFamily="18" charset="0"/>
              </a:rPr>
              <a:t>asleep</a:t>
            </a:r>
            <a:endParaRPr lang="ru-RU"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3. around </a:t>
            </a:r>
            <a:endParaRPr lang="ru-RU"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4</a:t>
            </a:r>
            <a:r>
              <a:rPr lang="en-US" sz="3200" b="1" dirty="0">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away</a:t>
            </a:r>
            <a:endParaRPr lang="ru-RU"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5. </a:t>
            </a:r>
            <a:r>
              <a:rPr lang="en-US" sz="3200" b="1" dirty="0" smtClean="0">
                <a:latin typeface="Times New Roman" panose="02020603050405020304" pitchFamily="18" charset="0"/>
                <a:cs typeface="Times New Roman" panose="02020603050405020304" pitchFamily="18" charset="0"/>
              </a:rPr>
              <a:t>back</a:t>
            </a:r>
            <a:endParaRPr lang="ru-RU"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6. </a:t>
            </a:r>
            <a:r>
              <a:rPr lang="en-US" sz="3200" b="1" dirty="0" smtClean="0">
                <a:latin typeface="Times New Roman" panose="02020603050405020304" pitchFamily="18" charset="0"/>
                <a:cs typeface="Times New Roman" panose="02020603050405020304" pitchFamily="18" charset="0"/>
              </a:rPr>
              <a:t>thorough</a:t>
            </a:r>
            <a:endParaRPr lang="ru-RU" sz="3200" b="1"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7. through</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6019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77333" y="1039091"/>
            <a:ext cx="10669539" cy="5652654"/>
          </a:xfrm>
        </p:spPr>
        <p:txBody>
          <a:bodyPr>
            <a:normAutofit/>
          </a:bodyPr>
          <a:lstStyle/>
          <a:p>
            <a:pPr marL="0" indent="0" algn="ctr">
              <a:buNone/>
            </a:pPr>
            <a:r>
              <a:rPr lang="ru-RU" sz="8800" dirty="0" smtClean="0">
                <a:solidFill>
                  <a:schemeClr val="accent2"/>
                </a:solidFill>
                <a:latin typeface="Times New Roman" panose="02020603050405020304" pitchFamily="18" charset="0"/>
              </a:rPr>
              <a:t>Сайт ВПР </a:t>
            </a:r>
            <a:r>
              <a:rPr lang="en-US" sz="8800" dirty="0" smtClean="0">
                <a:solidFill>
                  <a:schemeClr val="accent2"/>
                </a:solidFill>
                <a:latin typeface="Times New Roman" panose="02020603050405020304" pitchFamily="18" charset="0"/>
              </a:rPr>
              <a:t>https</a:t>
            </a:r>
            <a:r>
              <a:rPr lang="ru-RU" sz="8800" dirty="0" smtClean="0">
                <a:solidFill>
                  <a:schemeClr val="accent2"/>
                </a:solidFill>
                <a:latin typeface="Times New Roman" panose="02020603050405020304" pitchFamily="18" charset="0"/>
              </a:rPr>
              <a:t>://</a:t>
            </a:r>
            <a:r>
              <a:rPr lang="en-US" sz="8800" dirty="0" smtClean="0">
                <a:solidFill>
                  <a:schemeClr val="accent2"/>
                </a:solidFill>
                <a:latin typeface="Times New Roman" panose="02020603050405020304" pitchFamily="18" charset="0"/>
              </a:rPr>
              <a:t>English-study-cafe.ru/.</a:t>
            </a:r>
            <a:endParaRPr lang="ru-RU" sz="8800" dirty="0">
              <a:solidFill>
                <a:schemeClr val="accent2"/>
              </a:solidFill>
            </a:endParaRPr>
          </a:p>
        </p:txBody>
      </p:sp>
    </p:spTree>
    <p:extLst>
      <p:ext uri="{BB962C8B-B14F-4D97-AF65-F5344CB8AC3E}">
        <p14:creationId xmlns:p14="http://schemas.microsoft.com/office/powerpoint/2010/main" val="7772061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3940" y="588818"/>
            <a:ext cx="11770975" cy="1320800"/>
          </a:xfrm>
        </p:spPr>
        <p:txBody>
          <a:bodyPr>
            <a:normAutofit/>
          </a:bodyPr>
          <a:lstStyle/>
          <a:p>
            <a:pPr algn="ctr"/>
            <a:r>
              <a:rPr lang="ru-RU" sz="7200" dirty="0" smtClean="0">
                <a:solidFill>
                  <a:schemeClr val="accent4"/>
                </a:solidFill>
                <a:latin typeface="Times New Roman" panose="02020603050405020304" pitchFamily="18" charset="0"/>
                <a:ea typeface="Times New Roman" panose="02020603050405020304" pitchFamily="18" charset="0"/>
                <a:cs typeface="+mn-cs"/>
              </a:rPr>
              <a:t>Виссарион Белинский</a:t>
            </a:r>
            <a:endParaRPr lang="ru-RU" sz="7200" dirty="0">
              <a:solidFill>
                <a:schemeClr val="accent4"/>
              </a:solidFill>
            </a:endParaRPr>
          </a:p>
        </p:txBody>
      </p:sp>
      <p:sp>
        <p:nvSpPr>
          <p:cNvPr id="3" name="Объект 2"/>
          <p:cNvSpPr>
            <a:spLocks noGrp="1"/>
          </p:cNvSpPr>
          <p:nvPr>
            <p:ph idx="1"/>
          </p:nvPr>
        </p:nvSpPr>
        <p:spPr>
          <a:xfrm>
            <a:off x="677334" y="2160589"/>
            <a:ext cx="10939702" cy="4697411"/>
          </a:xfrm>
        </p:spPr>
        <p:txBody>
          <a:bodyPr>
            <a:noAutofit/>
          </a:bodyPr>
          <a:lstStyle/>
          <a:p>
            <a:pPr marL="0" indent="0">
              <a:buNone/>
            </a:pPr>
            <a:r>
              <a:rPr lang="ru-RU" sz="6600" dirty="0" smtClean="0">
                <a:latin typeface="Times New Roman" panose="02020603050405020304" pitchFamily="18" charset="0"/>
                <a:ea typeface="Times New Roman" panose="02020603050405020304" pitchFamily="18" charset="0"/>
              </a:rPr>
              <a:t> «Человек страшится </a:t>
            </a:r>
            <a:r>
              <a:rPr lang="ru-RU" sz="6600" dirty="0">
                <a:latin typeface="Times New Roman" panose="02020603050405020304" pitchFamily="18" charset="0"/>
                <a:ea typeface="Times New Roman" panose="02020603050405020304" pitchFamily="18" charset="0"/>
              </a:rPr>
              <a:t>только того, чего не знает, знанием побеждается всякий страх!»</a:t>
            </a:r>
            <a:endParaRPr lang="ru-RU" sz="6600" b="1" dirty="0"/>
          </a:p>
        </p:txBody>
      </p:sp>
    </p:spTree>
    <p:extLst>
      <p:ext uri="{BB962C8B-B14F-4D97-AF65-F5344CB8AC3E}">
        <p14:creationId xmlns:p14="http://schemas.microsoft.com/office/powerpoint/2010/main" val="1000588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1022830" cy="1320800"/>
          </a:xfrm>
        </p:spPr>
        <p:txBody>
          <a:bodyPr>
            <a:noAutofit/>
          </a:bodyPr>
          <a:lstStyle/>
          <a:p>
            <a:pPr algn="ctr"/>
            <a:r>
              <a:rPr lang="en-US" sz="8000" dirty="0" smtClean="0">
                <a:solidFill>
                  <a:schemeClr val="accent4"/>
                </a:solidFill>
              </a:rPr>
              <a:t>Thank you for your attention</a:t>
            </a:r>
            <a:r>
              <a:rPr lang="ru-RU" sz="8000" dirty="0" smtClean="0">
                <a:solidFill>
                  <a:schemeClr val="accent4"/>
                </a:solidFill>
              </a:rPr>
              <a:t>!</a:t>
            </a:r>
            <a:endParaRPr lang="ru-RU" sz="8000" dirty="0">
              <a:solidFill>
                <a:schemeClr val="accent4"/>
              </a:solidFill>
            </a:endParaRPr>
          </a:p>
        </p:txBody>
      </p:sp>
      <p:sp>
        <p:nvSpPr>
          <p:cNvPr id="3" name="Объект 2"/>
          <p:cNvSpPr>
            <a:spLocks noGrp="1"/>
          </p:cNvSpPr>
          <p:nvPr>
            <p:ph idx="1"/>
          </p:nvPr>
        </p:nvSpPr>
        <p:spPr>
          <a:xfrm>
            <a:off x="677334" y="3366655"/>
            <a:ext cx="11022830" cy="3325090"/>
          </a:xfrm>
        </p:spPr>
        <p:txBody>
          <a:bodyPr>
            <a:normAutofit/>
          </a:bodyPr>
          <a:lstStyle/>
          <a:p>
            <a:pPr marL="0" indent="0" algn="ctr">
              <a:buNone/>
            </a:pPr>
            <a:r>
              <a:rPr lang="en-US" sz="9600" dirty="0" smtClean="0">
                <a:latin typeface="Times New Roman" panose="02020603050405020304" pitchFamily="18" charset="0"/>
                <a:cs typeface="Times New Roman" panose="02020603050405020304" pitchFamily="18" charset="0"/>
              </a:rPr>
              <a:t>GOOD LUCK</a:t>
            </a:r>
            <a:endParaRPr lang="ru-RU" sz="9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0636536"/>
      </p:ext>
    </p:extLst>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296</TotalTime>
  <Words>1198</Words>
  <Application>Microsoft Office PowerPoint</Application>
  <PresentationFormat>Широкоэкранный</PresentationFormat>
  <Paragraphs>72</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Times New Roman</vt:lpstr>
      <vt:lpstr>Trebuchet MS</vt:lpstr>
      <vt:lpstr>Wingdings 3</vt:lpstr>
      <vt:lpstr>Грань</vt:lpstr>
      <vt:lpstr>Презентация PowerPoint</vt:lpstr>
      <vt:lpstr>Подготовка к ВПР по английскому языку</vt:lpstr>
      <vt:lpstr>Презентация PowerPoint</vt:lpstr>
      <vt:lpstr>Презентация PowerPoint</vt:lpstr>
      <vt:lpstr>Аудирование</vt:lpstr>
      <vt:lpstr>Чтение текста вслух</vt:lpstr>
      <vt:lpstr>Описание фотографий</vt:lpstr>
      <vt:lpstr>Чтение текста на соответствие</vt:lpstr>
      <vt:lpstr>Грамматика</vt:lpstr>
      <vt:lpstr>Лексика</vt:lpstr>
      <vt:lpstr>Презентация PowerPoint</vt:lpstr>
      <vt:lpstr>Виссарион Белинский</vt:lpstr>
      <vt:lpstr>Thank you for your attention!</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Подготовка к ВПР по английскому языку: стратегии и приемы</dc:title>
  <dc:creator>Ришат</dc:creator>
  <cp:lastModifiedBy>oiya</cp:lastModifiedBy>
  <cp:revision>35</cp:revision>
  <dcterms:created xsi:type="dcterms:W3CDTF">2019-03-25T10:39:44Z</dcterms:created>
  <dcterms:modified xsi:type="dcterms:W3CDTF">2021-03-24T17:36:16Z</dcterms:modified>
</cp:coreProperties>
</file>