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3" r:id="rId5"/>
    <p:sldId id="264" r:id="rId6"/>
    <p:sldId id="265" r:id="rId7"/>
    <p:sldId id="266" r:id="rId8"/>
    <p:sldId id="268" r:id="rId9"/>
    <p:sldId id="267" r:id="rId10"/>
    <p:sldId id="270" r:id="rId11"/>
    <p:sldId id="269" r:id="rId12"/>
    <p:sldId id="273" r:id="rId13"/>
    <p:sldId id="271" r:id="rId14"/>
    <p:sldId id="279" r:id="rId15"/>
    <p:sldId id="280" r:id="rId16"/>
    <p:sldId id="275" r:id="rId17"/>
    <p:sldId id="278" r:id="rId18"/>
    <p:sldId id="276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03548" y="3789040"/>
            <a:ext cx="8280920" cy="3068960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второй группе раннего возраста «Капелька»</a:t>
            </a:r>
          </a:p>
          <a:p>
            <a:pPr algn="ctr">
              <a:spcBef>
                <a:spcPts val="0"/>
              </a:spcBef>
              <a:buNone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Воспитатель: Абрамова С.Н.</a:t>
            </a:r>
          </a:p>
          <a:p>
            <a:pPr algn="ctr">
              <a:spcBef>
                <a:spcPts val="0"/>
              </a:spcBef>
              <a:buNone/>
            </a:pP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Ноябрь 2020г.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403648" y="1772816"/>
            <a:ext cx="684076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Проект «Игрушки»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12776"/>
            <a:ext cx="835292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  <a:endParaRPr lang="ru-RU" sz="1200" dirty="0" smtClean="0"/>
          </a:p>
          <a:p>
            <a:pPr algn="ctr"/>
            <a:r>
              <a:rPr lang="ru-RU" sz="1200" dirty="0" smtClean="0"/>
              <a:t>КОМИТЕТ ПО ОБРАЗОВАНИЮ </a:t>
            </a:r>
          </a:p>
          <a:p>
            <a:pPr algn="ctr"/>
            <a:r>
              <a:rPr lang="ru-RU" sz="1200" dirty="0" smtClean="0"/>
              <a:t>АДМИНИСТРАЦИИ СРЕДНЕАХТУБИНСКОГО МУНИЦИПАЛЬНОГО РАЙОНА ВОЛГОГРАДСКОЙ ОБЛАСТИ</a:t>
            </a:r>
            <a:br>
              <a:rPr lang="ru-RU" sz="1200" dirty="0" smtClean="0"/>
            </a:br>
            <a:r>
              <a:rPr lang="ru-RU" sz="1200" dirty="0" smtClean="0"/>
              <a:t>МУНИЦИПАЛЬНОЕ ДОШКОЛЬНОЕ ОБРАЗОВАТЕЛЬНОЕ УЧРЕЖДЕНИЕ</a:t>
            </a:r>
          </a:p>
          <a:p>
            <a:pPr algn="ctr"/>
            <a:r>
              <a:rPr lang="ru-RU" sz="1200" dirty="0" smtClean="0"/>
              <a:t>«ДЕТСКИЙ САД «СОЛНЫШКО» П. КУЙБЫШЕВ СРЕДНЕАХТУБИНСКОГО РАЙОНА ВОЛГОГРАДСКОЙ ОБЛАСТИ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2867891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Дети 2-3 лет, </a:t>
            </a:r>
            <a:r>
              <a:rPr lang="ru-RU" sz="20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воспитатель, </a:t>
            </a:r>
            <a:r>
              <a:rPr lang="ru-RU" sz="20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родители воспитанников</a:t>
            </a:r>
            <a:endParaRPr lang="ru-RU" sz="2000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237402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Участники проекта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D:\user\Desktop\фото проект игрушки\IMG20201117100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988840"/>
            <a:ext cx="3060717" cy="40809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980728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000" b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Актуальность проекта</a:t>
            </a:r>
          </a:p>
          <a:p>
            <a:pPr algn="ctr"/>
            <a:endParaRPr lang="ru-RU" altLang="ru-RU" sz="1400" b="1" u="sng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2400" dirty="0">
                <a:latin typeface="Constantia" panose="02030602050306030303" pitchFamily="18" charset="0"/>
              </a:rPr>
              <a:t>Поводом организовать и провести этот проект послужило то, что замыкаясь на телевизорах, компьютерах, дети стали меньше общаться со взрослыми и сверстниками, а ведь общение в значительной степени обогащает чувственную форму. Современные дети стали менее чувствительны к чувствам других. Поэтому работа, направленная на развитие эмоциональной сферы, очень актуальна и важна. Большие возможности для развития эмоциональной сферы малыша предоставляет игра. </a:t>
            </a:r>
          </a:p>
          <a:p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539552" y="1196752"/>
            <a:ext cx="8064896" cy="345638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altLang="ru-RU" sz="4000" b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Цель проекта</a:t>
            </a:r>
          </a:p>
          <a:p>
            <a:pPr lvl="0" algn="ctr">
              <a:spcBef>
                <a:spcPct val="0"/>
              </a:spcBef>
              <a:defRPr/>
            </a:pPr>
            <a:endParaRPr lang="ru-RU" altLang="ru-RU" sz="1400" dirty="0" smtClean="0">
              <a:solidFill>
                <a:srgbClr val="00B050"/>
              </a:solidFill>
              <a:latin typeface="Monotype Corsiva" panose="03010101010201010101" pitchFamily="66" charset="0"/>
            </a:endParaRPr>
          </a:p>
          <a:p>
            <a:pPr marL="342900" lvl="0" indent="-342900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ru-RU" altLang="ru-RU" sz="2400" dirty="0" smtClean="0">
                <a:latin typeface="Constantia" panose="02030602050306030303" pitchFamily="18" charset="0"/>
              </a:rPr>
              <a:t>Формирование у детей социально-нравственных качеств через организацию разных видов деятельности: игровой, познавательной, продуктивной. Овладение детьми игровыми действиями, отражающие известные им жизненные ситуации.</a:t>
            </a:r>
          </a:p>
          <a:p>
            <a:pPr lvl="0" algn="ctr">
              <a:spcBef>
                <a:spcPct val="0"/>
              </a:spcBef>
              <a:defRPr/>
            </a:pPr>
            <a:endParaRPr lang="ru-RU" altLang="ru-RU" sz="4000" b="1" u="sng" dirty="0" smtClean="0">
              <a:solidFill>
                <a:srgbClr val="00B050"/>
              </a:solidFill>
              <a:latin typeface="Monotype Corsiva" panose="03010101010201010101" pitchFamily="66" charset="0"/>
            </a:endParaRPr>
          </a:p>
          <a:p>
            <a:pPr lvl="0" algn="ctr">
              <a:spcBef>
                <a:spcPct val="0"/>
              </a:spcBef>
              <a:defRPr/>
            </a:pPr>
            <a:endParaRPr kumimoji="0" lang="ru-RU" sz="4000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j-ea"/>
              <a:cs typeface="Times New Roman" pitchFamily="18" charset="0"/>
            </a:endParaRPr>
          </a:p>
        </p:txBody>
      </p:sp>
      <p:pic>
        <p:nvPicPr>
          <p:cNvPr id="1028" name="Picture 4" descr="http://minecraftics.ru/photos/59554f410bbf4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839523" y="4653136"/>
            <a:ext cx="1695888" cy="172819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hilt.com.ua/admin/bindata/_0540568_imag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251520" y="4509120"/>
            <a:ext cx="1460203" cy="2041744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variety-store.ru/static/productimage/name/27692-myagkaya-igrushka-lava-8573-slonik-v-koftochke-22-sm-izdaet-zvuki-3dd8e6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325091" y="4509121"/>
            <a:ext cx="2007465" cy="224084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96768" y="1340768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Задачи проекта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1974968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Знакомство детей с понятием «игрушка», расширить представление об игрушках.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Вызвать желание и интерес использовать игрушку по назначению.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Развивать речевую активность детей при описании игрушек, рассказывании об игрушках.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Научить использовать различные игрушки в сюжетно-ролевых играх.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Воспитывать бережное отношение к игрушкам и привычку убирать их на место.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Constantia" panose="02030602050306030303" pitchFamily="18" charset="0"/>
              </a:rPr>
              <a:t>Учить детей играть вместе, не мешать друг другу, не ссориться.</a:t>
            </a: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353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59832" y="1548624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Задачи проекта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260988"/>
            <a:ext cx="7488832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400" dirty="0">
                <a:latin typeface="Constantia" panose="02030602050306030303" pitchFamily="18" charset="0"/>
              </a:rPr>
              <a:t>Для педагогов:</a:t>
            </a:r>
          </a:p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Constantia" panose="02030602050306030303" pitchFamily="18" charset="0"/>
              </a:rPr>
              <a:t>Поддерживать </a:t>
            </a:r>
            <a:r>
              <a:rPr lang="ru-RU" altLang="ru-RU" sz="2400" dirty="0">
                <a:latin typeface="Constantia" panose="02030602050306030303" pitchFamily="18" charset="0"/>
              </a:rPr>
              <a:t>стремление ребёнка активно вступать в общение, высказываться.</a:t>
            </a:r>
          </a:p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Constantia" panose="02030602050306030303" pitchFamily="18" charset="0"/>
              </a:rPr>
              <a:t> </a:t>
            </a:r>
            <a:r>
              <a:rPr lang="ru-RU" altLang="ru-RU" sz="2400" dirty="0">
                <a:latin typeface="Constantia" panose="02030602050306030303" pitchFamily="18" charset="0"/>
              </a:rPr>
              <a:t>Развивать эмоциональный отклик на любимое литературное произведение посредством сюжетно-отобразительной игры; стимулировать ребёнка повторять за воспитателем слова и фразы из знакомых стихотворений.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76996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203848" y="1298667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37741" y="1136938"/>
            <a:ext cx="49728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Ожидаемые результаты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0335" y="1844824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Ребёнок интересуется окружающими предметами и активно действует с ними.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Эмоционально вовлечен в действия с игрушками и другими предметами, стремится проявлять настойчивость в достижении результата своих действий.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 Пополнять и расширять пассивный и словарный запас: игрушки, мягкие, деревянные, убираю, готовлю, и т.д..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Умеет рассматривать картинку, узнавать в изображенном знакомые игрушки.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Умеет понимать обращенную речь с опорой и без опоры на наглядность.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Стремится к общению со взрослыми и активно подражает им в движениях и действиях.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altLang="ru-RU" dirty="0"/>
              <a:t>Проявляют доброту, заботу, бережное отношение к игрушкам.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>
                <a:latin typeface="Constantia" panose="02030602050306030303" pitchFamily="18" charset="0"/>
              </a:rPr>
              <a:t>Эмоционально откликается на игру, предложенную взрослым, принимает игровую задачу.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altLang="ru-RU" dirty="0"/>
              <a:t>Повышение компетентности родителей при выборе игрушки. </a:t>
            </a:r>
          </a:p>
        </p:txBody>
      </p:sp>
    </p:spTree>
    <p:extLst>
      <p:ext uri="{BB962C8B-B14F-4D97-AF65-F5344CB8AC3E}">
        <p14:creationId xmlns:p14="http://schemas.microsoft.com/office/powerpoint/2010/main" xmlns="" val="31575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52224" y="1028926"/>
            <a:ext cx="55515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Этапы реализации проекта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5273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947056"/>
            <a:ext cx="8064896" cy="4136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800" dirty="0" smtClean="0">
                <a:latin typeface="Constantia" panose="02030602050306030303" pitchFamily="18" charset="0"/>
              </a:rPr>
              <a:t>1. </a:t>
            </a:r>
            <a:r>
              <a:rPr lang="ru-RU" altLang="ru-RU" sz="2800" b="1" dirty="0" smtClean="0">
                <a:latin typeface="Constantia" panose="02030602050306030303" pitchFamily="18" charset="0"/>
              </a:rPr>
              <a:t>Подготовительный </a:t>
            </a:r>
            <a:r>
              <a:rPr lang="ru-RU" altLang="ru-RU" sz="2800" b="1" dirty="0">
                <a:latin typeface="Constantia" panose="02030602050306030303" pitchFamily="18" charset="0"/>
              </a:rPr>
              <a:t>этап:</a:t>
            </a:r>
          </a:p>
          <a:p>
            <a:pPr>
              <a:lnSpc>
                <a:spcPct val="90000"/>
              </a:lnSpc>
            </a:pPr>
            <a:r>
              <a:rPr lang="ru-RU" altLang="ru-RU" dirty="0">
                <a:latin typeface="Constantia" panose="02030602050306030303" pitchFamily="18" charset="0"/>
              </a:rPr>
              <a:t>-</a:t>
            </a:r>
            <a:r>
              <a:rPr lang="ru-RU" altLang="ru-RU" sz="2400" dirty="0">
                <a:latin typeface="Constantia" panose="02030602050306030303" pitchFamily="18" charset="0"/>
              </a:rPr>
              <a:t>определение темы, целей, задач и содержания проекта, прогнозирование результата;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latin typeface="Constantia" panose="02030602050306030303" pitchFamily="18" charset="0"/>
              </a:rPr>
              <a:t>-изучение психолого-педагогической литературы на </a:t>
            </a:r>
            <a:r>
              <a:rPr lang="ru-RU" altLang="ru-RU" sz="2400" dirty="0" smtClean="0">
                <a:latin typeface="Constantia" panose="02030602050306030303" pitchFamily="18" charset="0"/>
              </a:rPr>
              <a:t>тему « </a:t>
            </a:r>
            <a:r>
              <a:rPr lang="ru-RU" altLang="ru-RU" sz="2400" dirty="0">
                <a:latin typeface="Constantia" panose="02030602050306030303" pitchFamily="18" charset="0"/>
              </a:rPr>
              <a:t>Особенности развития предметно-отобразительной игры детей младшего возраста</a:t>
            </a:r>
            <a:r>
              <a:rPr lang="ru-RU" altLang="ru-RU" sz="2400" dirty="0" smtClean="0">
                <a:latin typeface="Constantia" panose="02030602050306030303" pitchFamily="18" charset="0"/>
              </a:rPr>
              <a:t>»;</a:t>
            </a:r>
            <a:endParaRPr lang="ru-RU" altLang="ru-RU" sz="2400" dirty="0">
              <a:latin typeface="Constantia" panose="02030602050306030303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Constantia" panose="02030602050306030303" pitchFamily="18" charset="0"/>
              </a:rPr>
              <a:t>-пополнение предметно-развивающей среды;</a:t>
            </a:r>
            <a:endParaRPr lang="ru-RU" altLang="ru-RU" sz="2400" dirty="0">
              <a:latin typeface="Constantia" panose="02030602050306030303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400" dirty="0">
                <a:latin typeface="Constantia" panose="02030602050306030303" pitchFamily="18" charset="0"/>
              </a:rPr>
              <a:t>-подбор </a:t>
            </a:r>
            <a:r>
              <a:rPr lang="ru-RU" altLang="ru-RU" sz="2400" dirty="0" smtClean="0">
                <a:latin typeface="Constantia" panose="02030602050306030303" pitchFamily="18" charset="0"/>
              </a:rPr>
              <a:t>игрушек;</a:t>
            </a: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Constantia" panose="02030602050306030303" pitchFamily="18" charset="0"/>
              </a:rPr>
              <a:t>-составление картотеки стихотворений Агни Барто из цикла «Игрушки»;</a:t>
            </a:r>
            <a:endParaRPr lang="ru-RU" altLang="ru-RU" sz="2400" dirty="0">
              <a:latin typeface="Constantia" panose="02030602050306030303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400" dirty="0">
                <a:latin typeface="Constantia" panose="02030602050306030303" pitchFamily="18" charset="0"/>
              </a:rPr>
              <a:t>-консультации для родителей : «Роль игрушки в развитии ребенка</a:t>
            </a:r>
            <a:r>
              <a:rPr lang="ru-RU" altLang="ru-RU" sz="2400" dirty="0" smtClean="0">
                <a:latin typeface="Constantia" panose="02030602050306030303" pitchFamily="18" charset="0"/>
              </a:rPr>
              <a:t>».</a:t>
            </a: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29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9358" y="1100702"/>
            <a:ext cx="33116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800" b="1" dirty="0" smtClean="0">
                <a:latin typeface="Constantia" panose="02030602050306030303" pitchFamily="18" charset="0"/>
              </a:rPr>
              <a:t>2. Основной этап</a:t>
            </a:r>
            <a:r>
              <a:rPr lang="ru-RU" altLang="ru-RU" sz="2800" b="1" dirty="0">
                <a:latin typeface="Constantia" panose="02030602050306030303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8123" y="1545844"/>
            <a:ext cx="2003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dirty="0">
                <a:solidFill>
                  <a:srgbClr val="FF0000"/>
                </a:solidFill>
                <a:latin typeface="Constantia" panose="02030602050306030303" pitchFamily="18" charset="0"/>
              </a:rPr>
              <a:t>«Наша Таня»</a:t>
            </a:r>
            <a:endParaRPr lang="ru-RU" sz="24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5935" y="1948190"/>
            <a:ext cx="42232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Constantia" panose="02030602050306030303" pitchFamily="18" charset="0"/>
              </a:rPr>
              <a:t>Экспериментальная</a:t>
            </a:r>
            <a:r>
              <a:rPr lang="ru-RU" altLang="ru-RU" b="1" dirty="0">
                <a:solidFill>
                  <a:schemeClr val="tx2"/>
                </a:solidFill>
              </a:rPr>
              <a:t> деятельность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2564904"/>
            <a:ext cx="39604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2400" dirty="0">
                <a:latin typeface="Constantia" panose="02030602050306030303" pitchFamily="18" charset="0"/>
              </a:rPr>
              <a:t>Чтение и обыгрывание стихотворения А.Барто «Наша Таня»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2400" dirty="0">
                <a:latin typeface="Constantia" panose="02030602050306030303" pitchFamily="18" charset="0"/>
              </a:rPr>
              <a:t>Обследование мяча, определение его качеств, в виде экспериментальной деятельности </a:t>
            </a:r>
            <a:r>
              <a:rPr lang="ru-RU" altLang="ru-RU" sz="2400" dirty="0" smtClean="0">
                <a:latin typeface="Constantia" panose="02030602050306030303" pitchFamily="18" charset="0"/>
              </a:rPr>
              <a:t>выяснить-тонет </a:t>
            </a:r>
            <a:r>
              <a:rPr lang="ru-RU" altLang="ru-RU" sz="2400" dirty="0">
                <a:latin typeface="Constantia" panose="02030602050306030303" pitchFamily="18" charset="0"/>
              </a:rPr>
              <a:t>или нет</a:t>
            </a:r>
          </a:p>
        </p:txBody>
      </p:sp>
      <p:pic>
        <p:nvPicPr>
          <p:cNvPr id="1026" name="Picture 2" descr="D:\user\Desktop\фото проект игрушки\IMG20201110094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196752"/>
            <a:ext cx="3248128" cy="2436096"/>
          </a:xfrm>
          <a:prstGeom prst="rect">
            <a:avLst/>
          </a:prstGeom>
          <a:noFill/>
        </p:spPr>
      </p:pic>
      <p:pic>
        <p:nvPicPr>
          <p:cNvPr id="1027" name="Picture 3" descr="D:\user\Desktop\фото проект игрушки\IMG20201110094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89040"/>
            <a:ext cx="3456384" cy="2592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097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60032" y="4077072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Сюжетно-ролевая игра  </a:t>
            </a:r>
            <a:r>
              <a:rPr lang="ru-RU" sz="2400" dirty="0">
                <a:solidFill>
                  <a:srgbClr val="FF0000"/>
                </a:solidFill>
                <a:latin typeface="Constantia" panose="02030602050306030303" pitchFamily="18" charset="0"/>
              </a:rPr>
              <a:t>«Угостим </a:t>
            </a:r>
            <a:r>
              <a:rPr lang="ru-RU" sz="2400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Таню </a:t>
            </a:r>
            <a:r>
              <a:rPr lang="ru-RU" sz="2400" dirty="0">
                <a:solidFill>
                  <a:srgbClr val="FF0000"/>
                </a:solidFill>
                <a:latin typeface="Constantia" panose="02030602050306030303" pitchFamily="18" charset="0"/>
              </a:rPr>
              <a:t>чаем»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68735" y="5339983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Сюжетно-ролевая игра «Магазин игрушек</a:t>
            </a:r>
            <a:endParaRPr lang="ru-RU" sz="24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47" y="1140713"/>
            <a:ext cx="49484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Constantia" panose="02030602050306030303" pitchFamily="18" charset="0"/>
              </a:rPr>
              <a:t>Социально-личностная деятельность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7982" y="1536636"/>
            <a:ext cx="45100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Дать детям представление о жизненной логике сюжетно-ролевой игры, учить относится к </a:t>
            </a:r>
            <a:r>
              <a:rPr lang="ru-RU" altLang="ru-RU" sz="2000" dirty="0" smtClean="0">
                <a:latin typeface="Constantia" panose="02030602050306030303" pitchFamily="18" charset="0"/>
              </a:rPr>
              <a:t>игрушкам </a:t>
            </a:r>
            <a:r>
              <a:rPr lang="ru-RU" altLang="ru-RU" sz="2000" dirty="0">
                <a:latin typeface="Constantia" panose="02030602050306030303" pitchFamily="18" charset="0"/>
              </a:rPr>
              <a:t>как к живому существу, вовлекать в ролевое взаимодействие, развивать речь и мышление</a:t>
            </a:r>
            <a:endParaRPr lang="ru-RU" altLang="ru-RU" dirty="0">
              <a:latin typeface="Constantia" panose="02030602050306030303" pitchFamily="18" charset="0"/>
            </a:endParaRPr>
          </a:p>
        </p:txBody>
      </p:sp>
      <p:pic>
        <p:nvPicPr>
          <p:cNvPr id="2050" name="Picture 2" descr="D:\user\Desktop\фото проект игрушки\IMG20201112093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836712"/>
            <a:ext cx="2520280" cy="3360373"/>
          </a:xfrm>
          <a:prstGeom prst="rect">
            <a:avLst/>
          </a:prstGeom>
          <a:noFill/>
        </p:spPr>
      </p:pic>
      <p:pic>
        <p:nvPicPr>
          <p:cNvPr id="4" name="Picture 2" descr="D:\user\Desktop\фото проект игрушки\IMG20201118093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436768"/>
            <a:ext cx="2376264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1008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9980" y="1505979"/>
            <a:ext cx="16882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dirty="0">
                <a:solidFill>
                  <a:srgbClr val="FF0000"/>
                </a:solidFill>
                <a:latin typeface="Constantia" panose="02030602050306030303" pitchFamily="18" charset="0"/>
              </a:rPr>
              <a:t>«Машина»</a:t>
            </a:r>
            <a:endParaRPr lang="ru-RU" sz="24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905506"/>
            <a:ext cx="33123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Обследование </a:t>
            </a:r>
            <a:r>
              <a:rPr lang="ru-RU" altLang="ru-RU" sz="2000" dirty="0" smtClean="0">
                <a:latin typeface="Constantia" panose="02030602050306030303" pitchFamily="18" charset="0"/>
              </a:rPr>
              <a:t>машины</a:t>
            </a:r>
            <a:endParaRPr lang="ru-RU" altLang="ru-RU" sz="2000" dirty="0">
              <a:latin typeface="Constantia" panose="0203060205030603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Чтение и обыгрывание стихотворения А.Барто «Грузовик»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71491"/>
            <a:ext cx="42862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Constantia" panose="02030602050306030303" pitchFamily="18" charset="0"/>
              </a:rPr>
              <a:t>Коммуникативная деятельность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216513" y="4005064"/>
            <a:ext cx="3563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Обследование мягкой игрушки, составление </a:t>
            </a:r>
            <a:r>
              <a:rPr lang="ru-RU" altLang="ru-RU" sz="2000" dirty="0" smtClean="0">
                <a:latin typeface="Constantia" panose="02030602050306030303" pitchFamily="18" charset="0"/>
              </a:rPr>
              <a:t>рассказа </a:t>
            </a:r>
            <a:r>
              <a:rPr lang="ru-RU" altLang="ru-RU" sz="2000" dirty="0">
                <a:latin typeface="Constantia" panose="02030602050306030303" pitchFamily="18" charset="0"/>
              </a:rPr>
              <a:t>2-3 предложения с опорой на вопросы воспитателя</a:t>
            </a: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Подвижная игра «Зайка серенький сидит…»</a:t>
            </a: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Чтение стихотворения А.Барто «Зайка»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4168" y="335699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«Зайка»</a:t>
            </a:r>
            <a:endParaRPr lang="ru-RU" sz="24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pic>
        <p:nvPicPr>
          <p:cNvPr id="3074" name="Picture 2" descr="D:\user\Desktop\фото проект игрушки\IMG202011100939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429000"/>
            <a:ext cx="4211960" cy="3158970"/>
          </a:xfrm>
          <a:prstGeom prst="rect">
            <a:avLst/>
          </a:prstGeom>
          <a:noFill/>
        </p:spPr>
      </p:pic>
      <p:pic>
        <p:nvPicPr>
          <p:cNvPr id="6" name="Picture 2" descr="D:\user\Desktop\фото проект игрушки\IMG20201118093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08720"/>
            <a:ext cx="2304256" cy="30723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6141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268760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Constantia" panose="02030602050306030303" pitchFamily="18" charset="0"/>
              </a:rPr>
              <a:t>Продуктивная деятельность</a:t>
            </a:r>
            <a:endParaRPr lang="ru-RU" sz="2000" b="1" dirty="0">
              <a:solidFill>
                <a:schemeClr val="tx2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3" y="5877272"/>
            <a:ext cx="7776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Рисование «Колеса для грузовика»</a:t>
            </a:r>
            <a:endParaRPr lang="ru-RU" sz="20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pic>
        <p:nvPicPr>
          <p:cNvPr id="4098" name="Picture 2" descr="D:\user\Desktop\фото проект игрушки\IMG20201112094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2871696" cy="3828928"/>
          </a:xfrm>
          <a:prstGeom prst="rect">
            <a:avLst/>
          </a:prstGeom>
          <a:noFill/>
        </p:spPr>
      </p:pic>
      <p:pic>
        <p:nvPicPr>
          <p:cNvPr id="4099" name="Picture 3" descr="D:\user\Desktop\фото проект игрушки\IMG202011120953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3936437" cy="29523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1341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123728" y="1052736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>
                <a:solidFill>
                  <a:schemeClr val="accent4"/>
                </a:solidFill>
                <a:latin typeface="Constantia" panose="02030602050306030303" pitchFamily="18" charset="0"/>
              </a:rPr>
              <a:t>Подвижные игры</a:t>
            </a:r>
            <a:br>
              <a:rPr lang="ru-RU" sz="2800" b="1" dirty="0">
                <a:solidFill>
                  <a:schemeClr val="accent4"/>
                </a:solidFill>
                <a:latin typeface="Constantia" panose="02030602050306030303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Constantia" panose="02030602050306030303" pitchFamily="18" charset="0"/>
              </a:rPr>
              <a:t>Физическая деятельность</a:t>
            </a:r>
          </a:p>
          <a:p>
            <a:pPr lvl="0" algn="ctr">
              <a:spcBef>
                <a:spcPct val="0"/>
              </a:spcBef>
              <a:defRPr/>
            </a:pP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2128154"/>
            <a:ext cx="8424936" cy="114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Constantia" panose="02030602050306030303" pitchFamily="18" charset="0"/>
              </a:rPr>
              <a:t>Мы шоферы</a:t>
            </a:r>
            <a:endParaRPr lang="ru-RU" altLang="ru-RU" sz="2000" dirty="0">
              <a:latin typeface="Constantia" panose="02030602050306030303" pitchFamily="18" charset="0"/>
            </a:endParaRPr>
          </a:p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ru-RU" altLang="ru-RU" sz="2000" dirty="0">
                <a:latin typeface="Constantia" panose="02030602050306030303" pitchFamily="18" charset="0"/>
              </a:rPr>
              <a:t>У медведя во бору…</a:t>
            </a:r>
          </a:p>
          <a:p>
            <a:pPr algn="ctr">
              <a:lnSpc>
                <a:spcPct val="90000"/>
              </a:lnSpc>
            </a:pPr>
            <a:r>
              <a:rPr lang="ru-RU" altLang="ru-RU" dirty="0"/>
              <a:t>Учить соблюдать простые правила игры, подбирать нужные атрибуты, взаимодействовать в игре со сверстниками </a:t>
            </a:r>
          </a:p>
        </p:txBody>
      </p:sp>
      <p:pic>
        <p:nvPicPr>
          <p:cNvPr id="4098" name="Picture 2" descr="D:\user\Desktop\фото проект игрушки\IMG20201118094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56992"/>
            <a:ext cx="2314901" cy="3086535"/>
          </a:xfrm>
          <a:prstGeom prst="rect">
            <a:avLst/>
          </a:prstGeom>
          <a:noFill/>
        </p:spPr>
      </p:pic>
      <p:pic>
        <p:nvPicPr>
          <p:cNvPr id="4099" name="Picture 3" descr="D:\user\Desktop\фото проект игрушки\IMG20201118094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236978"/>
            <a:ext cx="2520280" cy="33603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2461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Constantia" panose="02030602050306030303" pitchFamily="18" charset="0"/>
              </a:rPr>
              <a:t>«Я играю дома»</a:t>
            </a:r>
            <a:r>
              <a:rPr lang="ru-RU" sz="2800" b="1" dirty="0">
                <a:solidFill>
                  <a:srgbClr val="7030A0"/>
                </a:solidFill>
                <a:latin typeface="Constantia" panose="02030602050306030303" pitchFamily="18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Constantia" panose="02030602050306030303" pitchFamily="18" charset="0"/>
              </a:rPr>
            </a:br>
            <a:endParaRPr lang="ru-RU" sz="2800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pic>
        <p:nvPicPr>
          <p:cNvPr id="5122" name="Picture 2" descr="D:\user\Desktop\фото проект игрушки\IMG-90e21bd083c7f5f580f59393aabad5d1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2540854" cy="3744416"/>
          </a:xfrm>
          <a:prstGeom prst="rect">
            <a:avLst/>
          </a:prstGeom>
          <a:noFill/>
        </p:spPr>
      </p:pic>
      <p:pic>
        <p:nvPicPr>
          <p:cNvPr id="5123" name="Picture 3" descr="D:\user\Desktop\фото проект игрушки\IMG-5f24644610e79b668a097a3bf6d3363d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708920"/>
            <a:ext cx="2646294" cy="3528392"/>
          </a:xfrm>
          <a:prstGeom prst="rect">
            <a:avLst/>
          </a:prstGeom>
          <a:noFill/>
        </p:spPr>
      </p:pic>
      <p:pic>
        <p:nvPicPr>
          <p:cNvPr id="5124" name="Picture 4" descr="D:\user\Desktop\фото проект игрушки\IMG-103ab0cf83daee3772b7f073c4ac1f76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708920"/>
            <a:ext cx="2232248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98577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Constantia" panose="02030602050306030303" pitchFamily="18" charset="0"/>
              </a:rPr>
              <a:t>«Я играю дома»</a:t>
            </a:r>
            <a:r>
              <a:rPr lang="ru-RU" sz="2800" b="1" dirty="0">
                <a:solidFill>
                  <a:srgbClr val="7030A0"/>
                </a:solidFill>
                <a:latin typeface="Constantia" panose="02030602050306030303" pitchFamily="18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Constantia" panose="02030602050306030303" pitchFamily="18" charset="0"/>
              </a:rPr>
            </a:br>
            <a:endParaRPr lang="ru-RU" sz="2800" b="1" dirty="0"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pic>
        <p:nvPicPr>
          <p:cNvPr id="6146" name="Picture 2" descr="D:\user\Desktop\фото проект игрушки\IMG-4ea8aa5c3b806d865f8e902a667a2767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645024"/>
            <a:ext cx="3888432" cy="2761395"/>
          </a:xfrm>
          <a:prstGeom prst="rect">
            <a:avLst/>
          </a:prstGeom>
          <a:noFill/>
        </p:spPr>
      </p:pic>
      <p:pic>
        <p:nvPicPr>
          <p:cNvPr id="6147" name="Picture 3" descr="D:\user\Desktop\фото проект игрушки\IMG-1866a8ba941852b5046cf34a001d11e9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7696" y="1052736"/>
            <a:ext cx="2736304" cy="364840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916832"/>
            <a:ext cx="2736304" cy="3648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198577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63688" y="1124744"/>
            <a:ext cx="6192688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1262508"/>
            <a:ext cx="53442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4"/>
                </a:solidFill>
                <a:latin typeface="Constantia" panose="02030602050306030303" pitchFamily="18" charset="0"/>
              </a:rPr>
              <a:t>Консультация </a:t>
            </a:r>
            <a:r>
              <a:rPr lang="ru-RU" sz="2800" b="1" dirty="0">
                <a:solidFill>
                  <a:schemeClr val="accent4"/>
                </a:solidFill>
                <a:latin typeface="Constantia" panose="02030602050306030303" pitchFamily="18" charset="0"/>
              </a:rPr>
              <a:t>для родителей</a:t>
            </a:r>
          </a:p>
        </p:txBody>
      </p:sp>
      <p:pic>
        <p:nvPicPr>
          <p:cNvPr id="5" name="Содержимое 7" descr="img015 (2)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98020" y="2060848"/>
            <a:ext cx="2377748" cy="3322159"/>
          </a:xfrm>
          <a:prstGeom prst="roundRect">
            <a:avLst>
              <a:gd name="adj" fmla="val 16667"/>
            </a:avLst>
          </a:prstGeom>
          <a:effectLst>
            <a:glow rad="2286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7210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63688" y="1124744"/>
            <a:ext cx="6192688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289955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Constantia" panose="02030602050306030303" pitchFamily="18" charset="0"/>
              </a:rPr>
              <a:t>3. Заключительный этап:</a:t>
            </a:r>
            <a:endParaRPr lang="ru-RU" sz="2800" b="1" dirty="0">
              <a:latin typeface="Constantia" panose="0203060205030603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2132856"/>
            <a:ext cx="6552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Constantia" panose="02030602050306030303" pitchFamily="18" charset="0"/>
              </a:rPr>
              <a:t>Выставка детских рисунков:  «Колеса для грузовика»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 err="1" smtClean="0">
                <a:latin typeface="Constantia" panose="02030602050306030303" pitchFamily="18" charset="0"/>
              </a:rPr>
              <a:t>Фотоотчет</a:t>
            </a:r>
            <a:r>
              <a:rPr lang="ru-RU" sz="2000" dirty="0" smtClean="0">
                <a:latin typeface="Constantia" panose="02030602050306030303" pitchFamily="18" charset="0"/>
              </a:rPr>
              <a:t>: «Я играю дома»</a:t>
            </a:r>
            <a:endParaRPr lang="ru-RU" sz="2000" dirty="0">
              <a:latin typeface="Constantia" panose="02030602050306030303" pitchFamily="18" charset="0"/>
            </a:endParaRPr>
          </a:p>
        </p:txBody>
      </p:sp>
      <p:pic>
        <p:nvPicPr>
          <p:cNvPr id="5122" name="Picture 2" descr="D:\user\Desktop\фото проект игрушки\IMG202011180943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348880"/>
            <a:ext cx="3057804" cy="4077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107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12849" y="1268760"/>
            <a:ext cx="4030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Результат проекта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976646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000" dirty="0">
                <a:latin typeface="Constantia" panose="02030602050306030303" pitchFamily="18" charset="0"/>
              </a:rPr>
              <a:t>Анализируя проделанную работу можно сделать следующие выводы: </a:t>
            </a:r>
          </a:p>
          <a:p>
            <a:pPr>
              <a:lnSpc>
                <a:spcPct val="90000"/>
              </a:lnSpc>
            </a:pPr>
            <a:r>
              <a:rPr lang="ru-RU" altLang="ru-RU" sz="2000" dirty="0">
                <a:latin typeface="Constantia" panose="02030602050306030303" pitchFamily="18" charset="0"/>
              </a:rPr>
              <a:t>1. Тема была выбрана с учетом возрастных особенностей детей младшего возраста и объема информации, которая может быть ими воспринята, что положительно повлияло на различные виды их деятельности.</a:t>
            </a:r>
          </a:p>
          <a:p>
            <a:pPr>
              <a:lnSpc>
                <a:spcPct val="90000"/>
              </a:lnSpc>
            </a:pPr>
            <a:r>
              <a:rPr lang="ru-RU" altLang="ru-RU" sz="2000" dirty="0">
                <a:latin typeface="Constantia" panose="02030602050306030303" pitchFamily="18" charset="0"/>
              </a:rPr>
              <a:t>2. Отмечалась положительная реакция и эмоциональный отклик детей на знакомство с разным видом игрушек. Дети проявляли интерес и желание играть с игрушками.</a:t>
            </a:r>
          </a:p>
          <a:p>
            <a:pPr>
              <a:lnSpc>
                <a:spcPct val="90000"/>
              </a:lnSpc>
            </a:pPr>
            <a:r>
              <a:rPr lang="ru-RU" altLang="ru-RU" sz="2000" dirty="0">
                <a:latin typeface="Constantia" panose="02030602050306030303" pitchFamily="18" charset="0"/>
              </a:rPr>
              <a:t>3.Возросла речевая активность детей. Что положительно повлияло на самостоятельную игровую деятельность детей, дети включают в сюжет игры различные игрушки и пытаются осуществить ролевой диалог.</a:t>
            </a:r>
          </a:p>
        </p:txBody>
      </p:sp>
    </p:spTree>
    <p:extLst>
      <p:ext uri="{BB962C8B-B14F-4D97-AF65-F5344CB8AC3E}">
        <p14:creationId xmlns:p14="http://schemas.microsoft.com/office/powerpoint/2010/main" xmlns="" val="311655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1340768"/>
            <a:ext cx="489654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5856" y="1367480"/>
            <a:ext cx="1944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4000" b="1" u="sng" dirty="0">
                <a:solidFill>
                  <a:srgbClr val="00B050"/>
                </a:solidFill>
                <a:latin typeface="Monotype Corsiva" panose="03010101010201010101" pitchFamily="66" charset="0"/>
              </a:rPr>
              <a:t>Итоги</a:t>
            </a:r>
            <a:endParaRPr lang="ru-RU" sz="4000" b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132856"/>
            <a:ext cx="8136904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400" dirty="0">
                <a:latin typeface="Constantia" panose="02030602050306030303" pitchFamily="18" charset="0"/>
              </a:rPr>
              <a:t>Считаю, что удалось достигнуть хороших результатов взаимодействия педагог-родители. Родители познакомились с особенностями игровой деятельности детей младшего возраста, с играми , которые можно сделать своими руками для развития </a:t>
            </a:r>
            <a:r>
              <a:rPr lang="ru-RU" altLang="ru-RU" sz="2400" dirty="0" smtClean="0">
                <a:latin typeface="Constantia" panose="02030602050306030303" pitchFamily="18" charset="0"/>
              </a:rPr>
              <a:t>сенсорике, </a:t>
            </a:r>
            <a:r>
              <a:rPr lang="ru-RU" altLang="ru-RU" sz="2400" dirty="0">
                <a:latin typeface="Constantia" panose="02030602050306030303" pitchFamily="18" charset="0"/>
              </a:rPr>
              <a:t>с ролью игрушки в жизни ребенка.</a:t>
            </a: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Constantia" panose="02030602050306030303" pitchFamily="18" charset="0"/>
              </a:rPr>
              <a:t>Проект </a:t>
            </a:r>
            <a:r>
              <a:rPr lang="ru-RU" altLang="ru-RU" sz="2400" dirty="0">
                <a:latin typeface="Constantia" panose="02030602050306030303" pitchFamily="18" charset="0"/>
              </a:rPr>
              <a:t>оказался </a:t>
            </a:r>
            <a:r>
              <a:rPr lang="ru-RU" altLang="ru-RU" sz="2400" dirty="0" smtClean="0">
                <a:latin typeface="Constantia" panose="02030602050306030303" pitchFamily="18" charset="0"/>
              </a:rPr>
              <a:t>актуальным т.к</a:t>
            </a:r>
            <a:r>
              <a:rPr lang="ru-RU" altLang="ru-RU" sz="2400" dirty="0">
                <a:latin typeface="Constantia" panose="02030602050306030303" pitchFamily="18" charset="0"/>
              </a:rPr>
              <a:t>. помог развить </a:t>
            </a:r>
            <a:r>
              <a:rPr lang="ru-RU" altLang="ru-RU" sz="2400" dirty="0" smtClean="0">
                <a:latin typeface="Constantia" panose="02030602050306030303" pitchFamily="18" charset="0"/>
              </a:rPr>
              <a:t>познавательную </a:t>
            </a:r>
            <a:r>
              <a:rPr lang="ru-RU" altLang="ru-RU" sz="2400" dirty="0">
                <a:latin typeface="Constantia" panose="02030602050306030303" pitchFamily="18" charset="0"/>
              </a:rPr>
              <a:t>сферу ребенка, расширить кругозор детей на базе ближайшего окружения, создать условия для развития самостоятельной познавательной деятельности детей.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31121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772</Words>
  <Application>Microsoft Office PowerPoint</Application>
  <PresentationFormat>Экран (4:3)</PresentationFormat>
  <Paragraphs>86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«Я играю дома» </vt:lpstr>
      <vt:lpstr>«Я играю дома» 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user</cp:lastModifiedBy>
  <cp:revision>55</cp:revision>
  <dcterms:created xsi:type="dcterms:W3CDTF">2013-07-29T17:42:42Z</dcterms:created>
  <dcterms:modified xsi:type="dcterms:W3CDTF">2020-11-20T05:18:33Z</dcterms:modified>
</cp:coreProperties>
</file>