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70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93" r:id="rId21"/>
    <p:sldId id="294" r:id="rId22"/>
    <p:sldId id="291" r:id="rId23"/>
    <p:sldId id="292" r:id="rId24"/>
    <p:sldId id="290" r:id="rId25"/>
    <p:sldId id="295" r:id="rId26"/>
    <p:sldId id="296" r:id="rId27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C8B7F3DA-283E-4262-A6F5-92F788D652DF}">
          <p14:sldIdLst>
            <p14:sldId id="287"/>
            <p14:sldId id="288"/>
            <p14:sldId id="289"/>
          </p14:sldIdLst>
        </p14:section>
        <p14:section name="Раздел без заголовка" id="{BDF7618A-FE56-4A21-99FA-B52595524D92}">
          <p14:sldIdLst>
            <p14:sldId id="277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70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  <p14:sldId id="293"/>
            <p14:sldId id="294"/>
            <p14:sldId id="276"/>
          </p14:sldIdLst>
        </p14:section>
        <p14:section name="Раздел без заголовка" id="{1BB8BB2A-5B1C-4DE5-96AB-BDA40980FA64}">
          <p14:sldIdLst>
            <p14:sldId id="291"/>
            <p14:sldId id="292"/>
            <p14:sldId id="290"/>
            <p14:sldId id="295"/>
            <p14:sldId id="29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404" y="-5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07A219-E27A-482E-A761-1755E1618E0C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E44AE-BF24-4992-87F0-024349105A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0205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77C5CF-E459-4100-850C-770E908182D3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22126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Workbook page 7 ex 4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E44AE-BF24-4992-87F0-024349105AEE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030520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DDE9E-0BF1-4ACC-9B0F-F1FBD1CAB424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61699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gif"/><Relationship Id="rId5" Type="http://schemas.openxmlformats.org/officeDocument/2006/relationships/image" Target="../media/image31.png"/><Relationship Id="rId4" Type="http://schemas.openxmlformats.org/officeDocument/2006/relationships/image" Target="../media/image30.gif"/><Relationship Id="rId9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gif"/><Relationship Id="rId5" Type="http://schemas.openxmlformats.org/officeDocument/2006/relationships/image" Target="../media/image31.png"/><Relationship Id="rId4" Type="http://schemas.openxmlformats.org/officeDocument/2006/relationships/image" Target="../media/image30.gif"/><Relationship Id="rId9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9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9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9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9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microsoft.com/office/2007/relationships/hdphoto" Target="../media/hdphoto5.wdp"/><Relationship Id="rId5" Type="http://schemas.openxmlformats.org/officeDocument/2006/relationships/image" Target="../media/image42.png"/><Relationship Id="rId4" Type="http://schemas.microsoft.com/office/2007/relationships/hdphoto" Target="../media/hdphoto4.wdp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6431" y="1707654"/>
            <a:ext cx="4300226" cy="1102519"/>
          </a:xfrm>
        </p:spPr>
        <p:txBody>
          <a:bodyPr>
            <a:noAutofit/>
          </a:bodyPr>
          <a:lstStyle/>
          <a:p>
            <a:pPr algn="l"/>
            <a:r>
              <a:rPr lang="en-US" sz="4800" dirty="0" smtClean="0">
                <a:solidFill>
                  <a:srgbClr val="0070C0"/>
                </a:solidFill>
                <a:latin typeface="Berlin Sans FB Demi" panose="020E0802020502020306" pitchFamily="34" charset="0"/>
              </a:rPr>
              <a:t>Landmarks of </a:t>
            </a:r>
            <a:br>
              <a:rPr lang="en-US" sz="4800" dirty="0" smtClean="0">
                <a:solidFill>
                  <a:srgbClr val="0070C0"/>
                </a:solidFill>
                <a:latin typeface="Berlin Sans FB Demi" panose="020E0802020502020306" pitchFamily="34" charset="0"/>
              </a:rPr>
            </a:br>
            <a:r>
              <a:rPr lang="en-US" sz="4800" dirty="0" smtClean="0">
                <a:solidFill>
                  <a:srgbClr val="0070C0"/>
                </a:solidFill>
                <a:latin typeface="Berlin Sans FB Demi" panose="020E0802020502020306" pitchFamily="34" charset="0"/>
              </a:rPr>
              <a:t>the British Isles</a:t>
            </a:r>
            <a:endParaRPr lang="ru-RU" sz="4800" dirty="0">
              <a:solidFill>
                <a:srgbClr val="0070C0"/>
              </a:solidFill>
            </a:endParaRPr>
          </a:p>
        </p:txBody>
      </p:sp>
      <p:sp>
        <p:nvSpPr>
          <p:cNvPr id="1026" name="AutoShape 2" descr="Картинки по запросу Bette Landmarks of the British Isles"/>
          <p:cNvSpPr>
            <a:spLocks noChangeAspect="1" noChangeArrowheads="1"/>
          </p:cNvSpPr>
          <p:nvPr/>
        </p:nvSpPr>
        <p:spPr bwMode="auto">
          <a:xfrm>
            <a:off x="155575" y="-108347"/>
            <a:ext cx="304800" cy="228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617544" y="0"/>
            <a:ext cx="213552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Lesson</a:t>
            </a:r>
            <a:endParaRPr lang="ru-RU" sz="4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705312" y="72598"/>
            <a:ext cx="914400" cy="685800"/>
          </a:xfrm>
          <a:prstGeom prst="roundRect">
            <a:avLst/>
          </a:prstGeom>
          <a:solidFill>
            <a:schemeClr val="tx2"/>
          </a:solidFill>
          <a:ln w="762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27512" y="50126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</a:rPr>
              <a:t>1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</a:endParaRPr>
          </a:p>
        </p:txBody>
      </p:sp>
      <p:sp>
        <p:nvSpPr>
          <p:cNvPr id="15" name="Ромб 14"/>
          <p:cNvSpPr/>
          <p:nvPr/>
        </p:nvSpPr>
        <p:spPr>
          <a:xfrm>
            <a:off x="3397512" y="262022"/>
            <a:ext cx="927799" cy="597041"/>
          </a:xfrm>
          <a:prstGeom prst="diamond">
            <a:avLst/>
          </a:prstGeom>
          <a:solidFill>
            <a:schemeClr val="tx2"/>
          </a:solidFill>
          <a:ln w="571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d</a:t>
            </a:r>
            <a:endParaRPr lang="ru-RU" sz="4800" dirty="0"/>
          </a:p>
        </p:txBody>
      </p:sp>
      <p:sp>
        <p:nvSpPr>
          <p:cNvPr id="16" name="Заголовок 3"/>
          <p:cNvSpPr txBox="1">
            <a:spLocks/>
          </p:cNvSpPr>
          <p:nvPr/>
        </p:nvSpPr>
        <p:spPr>
          <a:xfrm>
            <a:off x="683568" y="4592240"/>
            <a:ext cx="3307904" cy="5512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625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1" u="none" strike="noStrike" kern="1200" cap="none" spc="0" normalizeH="0" baseline="0" noProof="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Module</a:t>
            </a:r>
            <a:endParaRPr kumimoji="0" lang="ru-RU" sz="5400" b="1" i="1" u="none" strike="noStrike" kern="1200" cap="none" spc="0" normalizeH="0" baseline="0" noProof="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387041" y="4637534"/>
            <a:ext cx="520410" cy="465516"/>
          </a:xfrm>
          <a:prstGeom prst="roundRect">
            <a:avLst/>
          </a:prstGeom>
          <a:solidFill>
            <a:schemeClr val="tx2"/>
          </a:solidFill>
          <a:ln w="762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439587" y="4661993"/>
            <a:ext cx="626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</a:rPr>
              <a:t>1</a:t>
            </a:r>
          </a:p>
        </p:txBody>
      </p:sp>
      <p:pic>
        <p:nvPicPr>
          <p:cNvPr id="3" name="Picture 2" descr="Learning languages – Culture Corner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2778"/>
          <a:stretch/>
        </p:blipFill>
        <p:spPr bwMode="auto">
          <a:xfrm>
            <a:off x="6964977" y="72598"/>
            <a:ext cx="2031558" cy="833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 Guide to Britain and Ireland : Pettman, Kevin: Amazon.co.uk: Books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909"/>
          <a:stretch/>
        </p:blipFill>
        <p:spPr bwMode="auto">
          <a:xfrm>
            <a:off x="5343834" y="970129"/>
            <a:ext cx="3242285" cy="3897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50704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3270" y="136311"/>
            <a:ext cx="56110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The British Isles</a:t>
            </a:r>
            <a:endParaRPr lang="ru-RU" sz="4400" dirty="0">
              <a:solidFill>
                <a:srgbClr val="7030A0"/>
              </a:solidFill>
            </a:endParaRPr>
          </a:p>
        </p:txBody>
      </p:sp>
      <p:sp>
        <p:nvSpPr>
          <p:cNvPr id="3" name="Стрелка вниз 2"/>
          <p:cNvSpPr/>
          <p:nvPr/>
        </p:nvSpPr>
        <p:spPr>
          <a:xfrm rot="1927470">
            <a:off x="1974272" y="702044"/>
            <a:ext cx="231488" cy="1483795"/>
          </a:xfrm>
          <a:prstGeom prst="downArrow">
            <a:avLst/>
          </a:prstGeom>
          <a:solidFill>
            <a:schemeClr val="accent5">
              <a:lumMod val="60000"/>
              <a:lumOff val="4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589556" y="1977684"/>
            <a:ext cx="2269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>
                    <a:lumMod val="50000"/>
                  </a:schemeClr>
                </a:solidFill>
                <a:latin typeface="Bookman Old Style" panose="02050604050505020204" pitchFamily="18" charset="0"/>
              </a:rPr>
              <a:t>England</a:t>
            </a:r>
          </a:p>
          <a:p>
            <a:r>
              <a:rPr lang="en-US" sz="3600" dirty="0" smtClean="0">
                <a:solidFill>
                  <a:schemeClr val="bg1">
                    <a:lumMod val="50000"/>
                  </a:schemeClr>
                </a:solidFill>
                <a:latin typeface="Bookman Old Style" panose="02050604050505020204" pitchFamily="18" charset="0"/>
              </a:rPr>
              <a:t>(London)</a:t>
            </a:r>
            <a:endParaRPr lang="ru-RU" sz="3600" dirty="0">
              <a:solidFill>
                <a:schemeClr val="bg1">
                  <a:lumMod val="50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098" name="Picture 2" descr="https://upload.wikimedia.org/wikipedia/en/thumb/b/be/Flag_of_England.svg/1280px-Flag_of_England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6802" y="3673855"/>
            <a:ext cx="1894884" cy="113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upload.wikimedia.org/wikipedia/commons/thumb/1/17/Union_flag_1606_(Kings_Colors).svg/2000px-Union_flag_1606_(Kings_Colors)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71493" y="136311"/>
            <a:ext cx="1530520" cy="91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649987" y="2039239"/>
            <a:ext cx="23314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00B0F0"/>
                </a:solidFill>
                <a:latin typeface="Bookman Old Style" panose="02050604050505020204" pitchFamily="18" charset="0"/>
              </a:rPr>
              <a:t>Scotland</a:t>
            </a:r>
          </a:p>
          <a:p>
            <a:r>
              <a:rPr lang="en-US" sz="3200" dirty="0" smtClean="0">
                <a:solidFill>
                  <a:srgbClr val="00B0F0"/>
                </a:solidFill>
                <a:latin typeface="Bookman Old Style" panose="02050604050505020204" pitchFamily="18" charset="0"/>
              </a:rPr>
              <a:t>(</a:t>
            </a:r>
            <a:r>
              <a:rPr lang="en-US" sz="2800" dirty="0" smtClean="0">
                <a:solidFill>
                  <a:srgbClr val="00B0F0"/>
                </a:solidFill>
                <a:latin typeface="Bookman Old Style" panose="02050604050505020204" pitchFamily="18" charset="0"/>
              </a:rPr>
              <a:t>Edinburgh</a:t>
            </a:r>
            <a:r>
              <a:rPr lang="en-US" sz="3200" dirty="0" smtClean="0">
                <a:solidFill>
                  <a:srgbClr val="00B0F0"/>
                </a:solidFill>
                <a:latin typeface="Bookman Old Style" panose="02050604050505020204" pitchFamily="18" charset="0"/>
              </a:rPr>
              <a:t>)</a:t>
            </a:r>
            <a:endParaRPr lang="ru-RU" sz="3200" dirty="0">
              <a:solidFill>
                <a:srgbClr val="00B0F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102" name="Picture 6" descr="http://data.freehdw.com/scotland-flag-simp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37038" y="3673854"/>
            <a:ext cx="1705397" cy="113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992357" y="2039239"/>
            <a:ext cx="16556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00B050"/>
                </a:solidFill>
                <a:latin typeface="Bookman Old Style" panose="02050604050505020204" pitchFamily="18" charset="0"/>
              </a:rPr>
              <a:t>Wales</a:t>
            </a:r>
          </a:p>
          <a:p>
            <a:r>
              <a:rPr lang="en-US" sz="3200" dirty="0" smtClean="0">
                <a:solidFill>
                  <a:srgbClr val="00B050"/>
                </a:solidFill>
                <a:latin typeface="Bookman Old Style" panose="02050604050505020204" pitchFamily="18" charset="0"/>
              </a:rPr>
              <a:t>(</a:t>
            </a:r>
            <a:r>
              <a:rPr lang="en-US" sz="2800" dirty="0" smtClean="0">
                <a:solidFill>
                  <a:srgbClr val="00B050"/>
                </a:solidFill>
                <a:latin typeface="Bookman Old Style" panose="02050604050505020204" pitchFamily="18" charset="0"/>
              </a:rPr>
              <a:t>Cardiff</a:t>
            </a:r>
            <a:r>
              <a:rPr lang="en-US" sz="3200" dirty="0" smtClean="0">
                <a:solidFill>
                  <a:srgbClr val="00B050"/>
                </a:solidFill>
                <a:latin typeface="Bookman Old Style" panose="02050604050505020204" pitchFamily="18" charset="0"/>
              </a:rPr>
              <a:t>)</a:t>
            </a:r>
            <a:endParaRPr lang="ru-RU" sz="3200" dirty="0">
              <a:solidFill>
                <a:srgbClr val="00B05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104" name="Picture 8" descr="https://upload.wikimedia.org/wikipedia/commons/thumb/d/dc/Flag_of_Wales.svg/1024px-Flag_of_Wales.sv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66929" y="3673855"/>
            <a:ext cx="1704564" cy="113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6533281" y="1820890"/>
            <a:ext cx="2494967" cy="181588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Northern Ireland</a:t>
            </a:r>
          </a:p>
          <a:p>
            <a:pPr algn="ctr"/>
            <a:r>
              <a:rPr lang="en-US" sz="3600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(</a:t>
            </a:r>
            <a:r>
              <a:rPr lang="en-US" sz="3200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Belfast</a:t>
            </a:r>
            <a:r>
              <a:rPr lang="en-US" sz="3600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)</a:t>
            </a:r>
            <a:endParaRPr lang="ru-RU" sz="3600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AutoShape 10" descr="Картинки по запросу northern ireland flag"/>
          <p:cNvSpPr>
            <a:spLocks noChangeAspect="1" noChangeArrowheads="1"/>
          </p:cNvSpPr>
          <p:nvPr/>
        </p:nvSpPr>
        <p:spPr bwMode="auto">
          <a:xfrm>
            <a:off x="7201031" y="3839212"/>
            <a:ext cx="1091755" cy="1091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2" descr="data:image/jpeg;base64,/9j/4AAQSkZJRgABAQAAAQABAAD/2wCEAAkGBxAHBhMRBw8WERAUDRYSGRMXDRsXFRIRIB0iFhgVHxUkKCghGBolJxcWLTEkJikrOjQ6GiE/OjMuNyotLi0BCgoKDg0OGxAQGjcmHyQtNzQyKy43Miw3KywwNzUsLTQtLCw3LDUsMiwtNywsLS4sLDQtLDAsLCssLS00NywsL//AABEIAK4BIQMBEQACEQEDEQH/xAAcAAEAAgMBAQEAAAAAAAAAAAAAAwQFBwgGAgH/xABBEAACAQEDBA4JBAIBBQAAAAAAAQIDBAUREhRS0QYHExchMTQ2UZGTorGyQVNhcnN0gZKUIkJUcRYyIxUzoaPB/8QAGwEBAAEFAQAAAAAAAAAAAAAAAAQBAgMFBwb/xAA4EQEAAQICBQoEBgMBAQEAAAAAAQIDBBEFEhMhURUxMjRBUmFxobEzcpHRFCJTgcHwBhZC4WIj/9oADAMBAAIRAxEAPwDctls8alBOaxbb4cp9LAlzSno95gM0p6PeYDNKej3mAzSno95gM0p6PeYDNKej3mAzSno95gM0p6PeYDNKej3mAzSno95gM0p6PeYDNKej3mAzSno95gM0p6PeYFG/qMaFx2idHGMo2WrJSUnipKLaa9pbV0ZZ8LTFV6imeaao92g/8nt/8yt2zIG0r4vfcl4P9OD/ACe3/wAyt2zK7Svicl4P9OD/ACe3/wAyt2zG0r4nJeD/AE4P8nt/8yt2zG0r4nJeD/Thu7YQs92KWepa251JUm3JzbbeL9JMtTM0RMvEaSt028VXRRGURPMzmaU9HvMyIJmlPR7zAZpT0e8wGaU9HvMBmlPR7zAZpT0e8wGaU9HvMBmlPR7zAZpT0e8wGaU9HvMBmlPR7zAZpT0e8wGaU9HvMBmlPR7zA+K9lgqEmlw5L/c+gCHLfS+soLNi5Mvr4sqJwAAAAAAAAAAAAAAAGO2Sc3bV8nW8jLa+jKRg+sW/mj3c0mth0wKgAA6F2vOZdl+C/MydY+HDnmluuXPN6IytcAAAAAAAAAAAAAAAR2jk8vcfgBRKC3YuTL6+LKicAAAAAAAAAAAAAAABjtknN21fJ1vIy2voykYPrFv5o93NJrYdMCoAAOhdrzmXZfgvzMnWPhw55pbrlzzeiMrXAAAAAAAAAAAAAAAEdo5PL3H4AUSgt2Lky+viyonAAAAAAAAAAAAAAAAY7ZJzdtXydbyMtr6MpGD6xb+aPdzSa2HTAqAADoXa85l2X4L8zJ1j4cOeaW65c83ojK1wAAAAAAAAAAAAAABHaOTy9x+AFEoLdi5Mvr4sqJwAAAAAAAAAAAAAAAGO2Sc3bV8nW8jLa+jKRg+sW/mj3c0mtdMW7ps8bVeEIVVJxcuFRjlcC4XisVhHpePAsTFfr1Lcznl/ezjPCO2dyJjr1VmxVXTzxx/svm8qCs1unCCkkpcUo5L6eLF8HRw8WBWzXr0RVn/f7z+K7CXZu2aa6ueeH9j91YypLoXa85l2X4L8zJ1j4cOeaW65c83ojK1wAAAAAAAAAAAAAABHaOTy9x+AFEoLdi5Mvr4sqJwAAAAAAAAAAAAAAAGO2Sc3bV8nW8jLa+jKRg+sW/mj3aC/47pu6EqlNVKtWDf64tRjTaXBk+njxUo4cb6OHUzNU1atO7dnn59kZ7uzPN7OquvFX6qYr1aKJ7O2Y/uUxOfYvXDeFC1XvT3ShkVZSa/TFOE3J4tODwSWGUkljhwcZhxNNdVuaat8TMb4/LMb44c/ohaQw163h5/PnRGW6rn3c2U9vijvm86FnvWo6NBTqqpg3OKUItKUMlQXA44OPBwPFY8BXDxXFumKd0cZ/NM/Xm9V2Bwt6vD0xNzKjhTz78p3zx+6pVjTvO651aFNU6tJxylCLcZU2lCLS/Ylg8W8W3JcLx4M1M1a001b92cT4c059njn28E23XXhr9NuqvWprzyz7J5/3z3REbsuDdu15zLsvwX5mbKx8OHk9Ldcueb0Rla4AAAAAAAAAAAAAAAjtHJ5e4/ACiUFuxcmX18WVE4AAAAAAAAAAAAAAADHbJObtq+TreRltfRlIwfWLfzR7tBQyLyumMXkwqUVhlOcIRlF4tv0N4KMV6W3JdOBprlU0VRVEdmU/wAZR+85zwje9pXrYTFTXz019m+Zzj+/RkbFYaNnv2zuhWhwKnjGKqPdJYqMpReS+NOTTSw4HxED8Rdrt1RVGW/pTllT2xnGfZuzjn80C5jK72GuUVUzMZzv3bu2I/j2R1bBRr3paHXrwxkpNKUai3KpKWCynk/t9LfpfpwKziLtFuiKaZ5+eMvzRHDf29nhwX042u1ZtUU0zG+OG+I58lC0ZFgujco4Sq1nGUpqcJRjGLeCTWLTfBxNelNcRPtVTVVNUx4R/Ocdk5+m9Ns62JxW15qaN2W+JzmO3+8G7trzmXZfgvzM2tj4cPJ6W65c83ojK1wAAAAAAAAAAAAAABHaOTy9x+AFEoLdi5Mvr4sqJwAAAAAAAAAAAAAAAGO2Sc3bV8nW8jLa+jKRg+sW/mj3aJ2FQhO8qitFWEKbs0lJTwxqLFPJim0nLFJ4Y8KT4zT3sLGIiKdbLKc8/wC+D2OnIqmzTqRMzn2dnm9TaL5u7cZxnbaqaWFOcbO45PBhgnkPJweOGKlxmCNE4amYnOfHdz+f/jztOjcZVnujf4x931C+LtdKEKNrqyTjk1JOyuTm8MFilFZWLxbwyeH0dCdE4eqZmJnw3c3l7b+wq0bjKcpnKMv/AKj7vIbMMlXvhQqQnBUYqOR+xcP6JYNrLTxxwfR6cSRZw0YeJpic9+eb02hKaow35omJz7e3xjwbp2vOZdl+C/MzaWPhw8npbrlzzeiMrXAAAAAAAAAAAAAAAEdo5PL3H4AUSgwc9nt3XdUlRtdaSqU5yjJbhN4STfpS4THN6iJyls7OiMXdoi5RTunxh+b5V1+vl+PPUU29DJyFje76wb5V1+vl+PPUNvQchY3u+sG+Vdfr5fjz1Db0HIWN7vrBvlXX6+X489Q29ByFje76wb5V1+vl+PPUNvQchY3u+sG+Vdfr5fjz1Db0HIWN7vrBvlXX6+X489Q29ByFje76wb5V1+vl+PPUNvQchY3u+sG+Vdfr5fjz1Db0HIWN7vrBvlXX6+X489Q29ByFje76wb5V1+vl+PPUNvQchY3u+sG+Vdfr5fjz1Db0HIWN7vrBvlXX6+X489Q29ByFje76w+6W2LdteeFGrOT6FZajfUkNvQtr0Ni6IzqiIjxmPuhvrZjZLXc9enQVZznZqkIrMqqxk4tJY5PtKVXaZiY3/SVcPgLtF6iqqacomJ6VPHzaWo3TaK1WMadnqOUpKKW5S4W+BeghxTM7sntasZh6Ymqa43eMN0WavYdgNwQoWycXXVF1nBYZdafpax9qwWPoj7CbE02qcpeIrov6RvzcpjdM5eEcM0N8Rsu2BsYnG6JRdeEI1YxxSlTqNY5EsODh/Un7f6FWV2jcvw83dG4mKrkbs5ifGI3Tl5c7Tbuy0J8Nnq9jLUQsp4PbfirE/wDcfWG39h+ymzXXsZoUbZGtGpCnhJZnVeDxb41HB8ZKtXIpoiJ9peO0hgrl3E13KJpyme9T92RqbY92UptVK04yXGnZqia+mBft6GCnQuLqjOmmJjzj7vnfKuv18vx56ht6F3IWN7vrBvlXX6+X489Q29ByFje76wb5V1+vl+PPUNvQchY3u+sG+Vdfr5fjz1Db0HIWN7vrBvlXX6+X489Q29ByFje76wb5V1+vl+PPUNvQchY3u+sG+Vdfr5fjz1Db0HIWN7vrBvlXX6+X489Q29ByFje76wb5V1+vl+PPUNvQchY3u+sG+Vdfr5fjz1Db0HIWN7vrBvlXX6+X489Q29ByFje76wb5V1+vl+PPUNvQchY3u+sG+Vdfr5fjz1Db0HIWN7vrD5ntjXZWi4068sqSyV/wT43wL0Db0LatC4ymmapp3R4w9DksytVm5+2W857V81PxIFzpy6LovqdvyYksTwAAAAAAAAAAAAAFy57yqXRedOvZHhOnNS4+CS9MX7GsV9SsTNM5wwYrD04i1Vaq5p9OE/s6Pue8qd73ZTr2X/SpBSS9MX6Yv2p4p/0bGmqKozhze9Zqs3Jt1c8TkuFWJzbsqvStel81Hb6jm4VZ04tpLJgptqPB0Ys11VU1TvdDwGHt2bFOpGWeU/vlD2W0jUSva0RfG6CfVLh8UZsP0p8mo/yOP/ztz4y3AS3k2M2SXzC4bmqWi0ftj+mOnN8EY9f/ANLa6oppzlIwuGqxF2m1Tzz/AGXONttU7da51bVJyqTm5Sb9LZrs5nfLpFm1Taoi3RG6EIZAAAAAAAAAAAAAAEtj5XD4kfERzwwYn4Nfyz7OlTZOYOe9lvOe1fNT8SBc6cuj6L6nb8mJLE8AAAAAAAAAAAAAAA2VtOX9KjbZWKti4TTqQ4G8ma/2Xsi0ute0kYevKdV5f/IsHGrGIjn5p8eH2bdfES3k3MN6PKvOs+mvN95ms7ZdNw0ZWaPKPZndr6/6Wxy+ale25Tjmk4qMVi5TcotLoX+r4WZLVcUTnLX6XwlzFW6bdvn1s/KN7buwi8bde1hnXvqnClCpJOjCMWpKn6W8Xwp8GH1fE0S7VVVUZ1PI4+zh7NcW7NUzlzz2Z+DXO25f7t99ZrSxVOz8foy6rSbeHQk8F/b6SNfrzq1eD0f+P4OKLW3nnq5vCI+8vBGF6IAAAAAAAAAAAAAAAlsfK4fEj4iOeGDE/Br+WfZ0qbJzBz3st5z2r5qfiQLnTl0fRfU7fkxJYngAAAAAAAAAAAAAAG5NqLY5mN2u2WqP/JWWEOmNDjx9mU1j/SiS8PRlGtPb7PFaex22u7Gmfy08/wA3/nN9WwyQ0Dm3ZVd07q2RV6VfDFVnJNcTjL9UX1NGurp1aph0fR1+m9hqK6eGX7xulktr3Y5/kN+pVcNxpNVKib/2jjwQS9OLXD7MS61Rr1eEIumMd+Fs5U9KrdH8z9m/0sFwE94JrHbh2ObpSjbrLHhjhCrguOPFCf04n/cegjYij/qHpf8AH8dq1zh6uaebz7Y/dqcivXgAAAAAAAAAAAAAAEtj5XD4kfERzwwYn4Nfyz7OlTZOYOfdlsG9k9qwT5VP0e0gXOnLo2i5j8Hb8mJyH0PqLE/WgyH0PqBrQZD6H1A1oMh9D6ga0GQ+h9QNaDIfQ+oGtBkPofUDWgyH0PqBrQZD6H1A1oMh9D6ga0GQ+h9QNaDIfQ+oGtBkPofUDWheuOz0q1601es3ToZac5ZDbyFwuKSXG+L6laYiZ38yLjLlymzVsYzq7Pv+zdlPZ/ddKmo06+EUkklQngkuJcRN2tHF4jknGT/x6x933R2wLsrVoxhaeGUlFY0ppYt4LF4YJe0rtqOKlWicZTE1TbnKPJg9le1zUv8Av+paIWmNOM1HCLpOTxSUeldBjuWZqqzzTsBpqMLYi1qZ7+OX8MrsF2IPYkqztFeNTdFHhVPJyVHHHFtvg4f/AAXWrc0Z5yi6T0l+NmnKnLLPtz58kr2xLrT5V/6Z6iu2o4rI0RjP059EVq2dXTbLLKnaK2XTnBxknQm04vga4hN2iYyzXU6LxtFUVRRMTHjDSN4WeFC2zjY5urSU2ozyGsqPoeHoZBmMpyh7nD3Kq7dNVyMqu2PFXyH0PqDNrQZD6H1A1oMh9D6ga0GQ+h9QNaDIfQ+oGtBkPofUDWgyH0PqBrQZD6H1A1oMh9D6ga0GQ+h9QNaDIfQ+oGtBkPofUDWgyH0PqBrQlskGrXDFP/uR9HtEc8MOJmNjX8s+zpM2TmD7sdGMrOm4rHF/tXSyrJrTxTbhDQj9qGRr1cTcIaEftQyNeribhDQj9qGRr1cTcIaEftQyNeribhDQj9qGRr1cTcIaEftQyNeribhDQj9qGRr1cTcIaEftQyNeribhDQj9qGRr1cTcIaEftQyNeribhDQj9qGRr1cTcIaEftQyNeribhDQj9qGRr1cTcIaEftQyNerix2yOjFbHrThFcjq/tWgy2voykYSqr8Rb3/9R7ubTWulN67WGyP/AK3cap2mWNeglCWL4Zw/ZP2vgwftXtJ1mvWpynnh4LTGB/DX86Y/LVvjw4x+3spbbWyT/pt1qy2WWFauv1NccKPp+suL+sopfryjVjtZtBYHb3trVH5afWez6c/0aXIb27oLa+pRlsMsrlFN7i/2rSZOs/Dhz3StUxjLm/teh3CGhH7UZcmv16uJuENCP2oZGvVxNwhoR+1DI16uJuENCP2oZGvVxNwhoR+1DI16uJuENCP2oZGvVxNwhoR+1DI16uJuENCP2oZGvVxNwhoR+1DI16uJuENCP2oZGvVxNwhoR+1DI16uJuENCP2oZGvVxNwhoR+1DI16uJuENCP2oZGvVxR2ijBUJfoX+j/augoa1XFVC1bsXJl9fFlROAAAAAAAAAAAAAAAAx2yTm7avk63kZbX0ZSMH1i380e7mk1sOmMvsUvyex2+4V6Sbiv0zin/AL03/tHwa9qRfRVq1ZoOkMHGLsTb7eeJ4Sgv+9ql+XvUtFp45y4F6Iw4oxXsSwKVVTVOcsmDwtOGs02qez1ntY8olOhdrzmXZfgvzMnWPhw55pbrlzzeiMrXAAAAAAAAAAAAAAAEdo5PL3H4AUSgt2Lky+viyonAAAAAAAAAAAAAAAAY7ZJzdtXydbyMtr6MpGD6xb+aPdzSa2HTAqAADoXa85l2X4L8zJ1j4cOeaW65c83ojK1wAAAAAAAAAAAAAABHaOTy9x+AFEoLdi5Mvr4sqJwAAAAAAAAAAAAAAAGO2Sc3bV8nW8jLa+jKRg+sW/mj3c0mth0wKgAA6F2vOZdl+C/MydY+HDnmluuXPN6IytcAAAAAAAAAAAAAAAR2jk8vcfgBRKC3YuTL6+LKicAAAAAAAAAAAAAAABjtknN21fJ1vIy2voykYPrFv5o93NJrYdMCoAAOhdrzmXZfgvzMnWPhw55pbrlzzeiMrXAAAAAAAAAAAAAAAEdo5PL3H4AUSgt2Lky+viyonAAAAAAAAAAAAAAAAY7ZJzdtXydbyMtr6MpGD6xb+aPdzSa2HTAqAADoXa85l2X4L8zJ1j4cOeaW65c83ojK1wAAAAAAAAAAAAAABHaOTy9x+AFEoLdi5Mvr4sqJwAAAAAAAAAAAAAAAGO2Sc3bV8nW8jLa+jKRg+sW/mj3c0mth0wKgAA6F2vOZdl+C/MydY+HDnmluuXPN6IytcAAAAAAAAAAAAAAAR2jk8vcfgBRKC3YuTL6+LKicAAAAAAAAAAAAAAABjtknN21fJ1vIy2voykYPrFv5o93NJrYdMCoAAOhdrzmXZfgvzMnWPhw55pbrlzzeiMrXAAAAAAAAAAAAAAAEdo5PL3H4AUSg+6VaVGGTkp4N8OW+n+io+87loLtHqAZ3LQXaPUAzuWgu0eoBnctBdo9QDO5aC7R6gGdy0F2j1AM7loLtHqAZ3LQXaPUAzuWgu0eoBnctBdo9QDO5aC7R6gGdy0F2j1AM7loLtHqAZ3LQXaPUBWvRzt12VaUYxTqUJ003N4Jyi448XtLZ3xky2bmzuU1z2TE/RqzeqtX8ij3tRF/DVcXqP9mt/pz9TeqtX8ij3tRX8NVxP9mt/pz9TeqtX8ij3tQ/DVcT/Zrf6c/U3qrV/Io97UPw1XE/2a3+nP1bJ2NWapctxUbPVUZypwyXJTaT4W+j2ki3Tq0xDzeMxEYi/VdiMs2TzuWgu0eovRjO5aC7R6gGdy0F2j1AM7loLtHqAZ3LQXaPUAzuWgu0eoBnctBdo9QDO5aC7R6gGdy0F2j1AM7loLtHqAZ3LQXaPUAzuWgu0eoBnctBdo9QDO5aC7R6gPmpaZzptZC4U1/3HqKD6zd9KKj/2Q=="/>
          <p:cNvSpPr>
            <a:spLocks noChangeAspect="1" noChangeArrowheads="1"/>
          </p:cNvSpPr>
          <p:nvPr/>
        </p:nvSpPr>
        <p:spPr bwMode="auto">
          <a:xfrm>
            <a:off x="7477300" y="3839212"/>
            <a:ext cx="1003205" cy="100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10" name="Picture 14" descr="https://upload.wikimedia.org/wikipedia/commons/thumb/2/20/St_Patrick's_saltire.svg/2000px-St_Patrick's_saltire.svg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76202" y="3673855"/>
            <a:ext cx="1894883" cy="113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Стрелка вниз 18"/>
          <p:cNvSpPr/>
          <p:nvPr/>
        </p:nvSpPr>
        <p:spPr>
          <a:xfrm>
            <a:off x="3241274" y="754084"/>
            <a:ext cx="231488" cy="1390592"/>
          </a:xfrm>
          <a:prstGeom prst="downArrow">
            <a:avLst/>
          </a:prstGeom>
          <a:solidFill>
            <a:schemeClr val="accent5">
              <a:lumMod val="60000"/>
              <a:lumOff val="4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 rot="20314544">
            <a:off x="5351019" y="798136"/>
            <a:ext cx="231488" cy="1384264"/>
          </a:xfrm>
          <a:prstGeom prst="downArrow">
            <a:avLst/>
          </a:prstGeom>
          <a:solidFill>
            <a:schemeClr val="accent5">
              <a:lumMod val="60000"/>
              <a:lumOff val="4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низ 20"/>
          <p:cNvSpPr/>
          <p:nvPr/>
        </p:nvSpPr>
        <p:spPr>
          <a:xfrm rot="18121966">
            <a:off x="6352308" y="55927"/>
            <a:ext cx="231488" cy="2408768"/>
          </a:xfrm>
          <a:prstGeom prst="downArrow">
            <a:avLst/>
          </a:prstGeom>
          <a:solidFill>
            <a:schemeClr val="accent5">
              <a:lumMod val="60000"/>
              <a:lumOff val="4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963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2" grpId="0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59585"/>
            <a:ext cx="8229600" cy="85725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dirty="0" smtClean="0">
                <a:solidFill>
                  <a:srgbClr val="7030A0"/>
                </a:solidFill>
                <a:latin typeface="Brush Script MT" panose="03060802040406070304" pitchFamily="66" charset="0"/>
              </a:rPr>
              <a:t>The capital of England is London</a:t>
            </a:r>
            <a:endParaRPr lang="ru-RU" sz="6000" b="1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1545636"/>
            <a:ext cx="4389120" cy="292608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8064" y="1545636"/>
            <a:ext cx="3901440" cy="292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556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0498" y="627534"/>
            <a:ext cx="8229600" cy="115212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b="1" dirty="0" smtClean="0">
                <a:solidFill>
                  <a:srgbClr val="7030A0"/>
                </a:solidFill>
                <a:latin typeface="Brush Script MT" panose="03060802040406070304" pitchFamily="66" charset="0"/>
              </a:rPr>
              <a:t>Landmarks of England: </a:t>
            </a:r>
            <a:br>
              <a:rPr lang="en-US" sz="5400" b="1" dirty="0" smtClean="0">
                <a:solidFill>
                  <a:srgbClr val="7030A0"/>
                </a:solidFill>
                <a:latin typeface="Brush Script MT" panose="03060802040406070304" pitchFamily="66" charset="0"/>
              </a:rPr>
            </a:br>
            <a:r>
              <a:rPr lang="en-US" sz="5400" b="1" dirty="0" smtClean="0">
                <a:solidFill>
                  <a:srgbClr val="7030A0"/>
                </a:solidFill>
                <a:latin typeface="Brush Script MT" panose="03060802040406070304" pitchFamily="66" charset="0"/>
              </a:rPr>
              <a:t>Tower, Big Ben</a:t>
            </a:r>
            <a:endParaRPr lang="ru-RU" sz="5400" b="1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383"/>
          <a:stretch/>
        </p:blipFill>
        <p:spPr>
          <a:xfrm>
            <a:off x="966158" y="2067693"/>
            <a:ext cx="2742608" cy="226255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7906" y="2067693"/>
            <a:ext cx="3145801" cy="22625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103"/>
          <a:stretch/>
        </p:blipFill>
        <p:spPr>
          <a:xfrm>
            <a:off x="6836571" y="2067693"/>
            <a:ext cx="2143527" cy="2262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1240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1131" y="987574"/>
            <a:ext cx="822960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b="1" dirty="0" smtClean="0">
                <a:solidFill>
                  <a:srgbClr val="7030A0"/>
                </a:solidFill>
                <a:latin typeface="Colonna MT" panose="04020805060202030203" pitchFamily="82" charset="0"/>
              </a:rPr>
              <a:t>Edinburgh is the capital of Scotland</a:t>
            </a:r>
            <a:endParaRPr lang="ru-RU" sz="4800" b="1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290"/>
          <a:stretch/>
        </p:blipFill>
        <p:spPr>
          <a:xfrm>
            <a:off x="984044" y="2211710"/>
            <a:ext cx="3672625" cy="260729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082"/>
          <a:stretch/>
        </p:blipFill>
        <p:spPr>
          <a:xfrm>
            <a:off x="4644008" y="2211710"/>
            <a:ext cx="4336723" cy="260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1339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2214" y="771550"/>
            <a:ext cx="7886700" cy="994172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smtClean="0">
                <a:solidFill>
                  <a:srgbClr val="7030A0"/>
                </a:solidFill>
                <a:latin typeface="Colonna MT" panose="04020805060202030203" pitchFamily="82" charset="0"/>
              </a:rPr>
              <a:t>Edinburgh castle</a:t>
            </a:r>
            <a:endParaRPr lang="ru-RU" sz="4800" b="1" dirty="0">
              <a:solidFill>
                <a:srgbClr val="7030A0"/>
              </a:solidFill>
            </a:endParaRPr>
          </a:p>
        </p:txBody>
      </p:sp>
      <p:pic>
        <p:nvPicPr>
          <p:cNvPr id="1026" name="Picture 2" descr="Эдинбургский замок, Шотландия - Все самое интересное о странствиях и  туризме | Edinburgh castle, Cool places to visit, Edinburgh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160" r="19888"/>
          <a:stretch/>
        </p:blipFill>
        <p:spPr bwMode="auto">
          <a:xfrm>
            <a:off x="3635896" y="1871932"/>
            <a:ext cx="5193018" cy="302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You can now visit Edinburgh Castle from anywhere in the world thanks to new  3D model - Daily Record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160"/>
          <a:stretch/>
        </p:blipFill>
        <p:spPr bwMode="auto">
          <a:xfrm>
            <a:off x="1074393" y="1871932"/>
            <a:ext cx="3407817" cy="302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684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6812" y="915566"/>
            <a:ext cx="8229600" cy="85725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dirty="0" smtClean="0">
                <a:solidFill>
                  <a:srgbClr val="7030A0"/>
                </a:solidFill>
                <a:latin typeface="DilleniaUPC" panose="02020603050405020304" pitchFamily="18" charset="-34"/>
                <a:cs typeface="DilleniaUPC" panose="02020603050405020304" pitchFamily="18" charset="-34"/>
              </a:rPr>
              <a:t>Cardiff is the capital of Wales</a:t>
            </a:r>
            <a:endParaRPr lang="ru-RU" sz="6000" b="1" dirty="0">
              <a:solidFill>
                <a:srgbClr val="7030A0"/>
              </a:solidFill>
              <a:cs typeface="DilleniaUPC" panose="02020603050405020304" pitchFamily="18" charset="-34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4572000" y="2067695"/>
            <a:ext cx="4449733" cy="2736304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2067695"/>
            <a:ext cx="3695385" cy="2736305"/>
          </a:xfrm>
        </p:spPr>
      </p:pic>
    </p:spTree>
    <p:extLst>
      <p:ext uri="{BB962C8B-B14F-4D97-AF65-F5344CB8AC3E}">
        <p14:creationId xmlns:p14="http://schemas.microsoft.com/office/powerpoint/2010/main" xmlns="" val="175914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5526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en-US" sz="6600" b="1" dirty="0" smtClean="0">
                <a:solidFill>
                  <a:srgbClr val="7030A0"/>
                </a:solidFill>
                <a:latin typeface="DilleniaUPC" panose="02020603050405020304" pitchFamily="18" charset="-34"/>
                <a:ea typeface="Batang" panose="02030600000101010101" pitchFamily="18" charset="-127"/>
                <a:cs typeface="DilleniaUPC" panose="02020603050405020304" pitchFamily="18" charset="-34"/>
              </a:rPr>
              <a:t>Conway Castle in Wales</a:t>
            </a:r>
            <a:endParaRPr lang="ru-RU" sz="6600" b="1" dirty="0">
              <a:solidFill>
                <a:srgbClr val="7030A0"/>
              </a:solidFill>
              <a:latin typeface="Batang" panose="02030600000101010101" pitchFamily="18" charset="-127"/>
              <a:ea typeface="Batang" panose="02030600000101010101" pitchFamily="18" charset="-127"/>
              <a:cs typeface="DilleniaUPC" panose="02020603050405020304" pitchFamily="18" charset="-34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990" y="1779662"/>
            <a:ext cx="3774915" cy="294731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1779662"/>
            <a:ext cx="3555546" cy="294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0307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83518"/>
            <a:ext cx="8229600" cy="85725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b="1" dirty="0" smtClean="0">
                <a:solidFill>
                  <a:srgbClr val="7030A0"/>
                </a:solidFill>
                <a:latin typeface="Blackadder ITC" panose="04020505051007020D02" pitchFamily="82" charset="0"/>
              </a:rPr>
              <a:t>Belfast is the capital of the Northern Ireland</a:t>
            </a:r>
            <a:endParaRPr lang="ru-RU" sz="5400" b="1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1668233"/>
            <a:ext cx="3758075" cy="296972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1668233"/>
            <a:ext cx="4056576" cy="2969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440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555526"/>
            <a:ext cx="7886700" cy="99417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dirty="0" smtClean="0">
                <a:solidFill>
                  <a:srgbClr val="7030A0"/>
                </a:solidFill>
                <a:latin typeface="Blackadder ITC" panose="04020505051007020D02" pitchFamily="82" charset="0"/>
              </a:rPr>
              <a:t>Malahide Castle in Ireland</a:t>
            </a:r>
            <a:endParaRPr lang="ru-RU" sz="6000" b="1" dirty="0">
              <a:solidFill>
                <a:srgbClr val="7030A0"/>
              </a:solidFill>
            </a:endParaRPr>
          </a:p>
        </p:txBody>
      </p:sp>
      <p:pic>
        <p:nvPicPr>
          <p:cNvPr id="2050" name="Picture 2" descr="Malahide Castle&amp;#39;s Heartbroken Ghost | IrishShop.com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038" t="-293" r="-4057" b="293"/>
          <a:stretch/>
        </p:blipFill>
        <p:spPr bwMode="auto">
          <a:xfrm>
            <a:off x="2843808" y="1724882"/>
            <a:ext cx="6375196" cy="301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reland&amp;#39;s East Coast: Malahide Castle &amp;amp; Gardens Day Trip - Withlocals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68"/>
          <a:stretch/>
        </p:blipFill>
        <p:spPr bwMode="auto">
          <a:xfrm>
            <a:off x="987213" y="1724882"/>
            <a:ext cx="3124709" cy="301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3671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210510"/>
            <a:ext cx="4608512" cy="4761218"/>
          </a:xfrm>
          <a:prstGeom prst="rect">
            <a:avLst/>
          </a:prstGeo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5796136" y="1419622"/>
            <a:ext cx="2505472" cy="2520280"/>
          </a:xfrm>
        </p:spPr>
        <p:txBody>
          <a:bodyPr>
            <a:normAutofit lnSpcReduction="10000"/>
          </a:bodyPr>
          <a:lstStyle/>
          <a:p>
            <a:r>
              <a:rPr lang="en-US" sz="3500" b="1" dirty="0" smtClean="0">
                <a:solidFill>
                  <a:schemeClr val="accent5">
                    <a:lumMod val="50000"/>
                  </a:schemeClr>
                </a:solidFill>
                <a:latin typeface="Rockwell Condensed" panose="02060603050405020104" pitchFamily="18" charset="0"/>
                <a:cs typeface="Times New Roman" pitchFamily="18" charset="0"/>
              </a:rPr>
              <a:t>- Map</a:t>
            </a:r>
          </a:p>
          <a:p>
            <a:r>
              <a:rPr lang="en-US" sz="3500" b="1" dirty="0" smtClean="0">
                <a:solidFill>
                  <a:schemeClr val="accent5">
                    <a:lumMod val="50000"/>
                  </a:schemeClr>
                </a:solidFill>
                <a:latin typeface="Rockwell Condensed" panose="02060603050405020104" pitchFamily="18" charset="0"/>
                <a:cs typeface="Times New Roman" pitchFamily="18" charset="0"/>
              </a:rPr>
              <a:t>-</a:t>
            </a:r>
            <a:r>
              <a:rPr lang="en-US" sz="3500" b="1" dirty="0">
                <a:solidFill>
                  <a:schemeClr val="accent5">
                    <a:lumMod val="50000"/>
                  </a:schemeClr>
                </a:solidFill>
                <a:latin typeface="Rockwell Condensed" panose="02060603050405020104" pitchFamily="18" charset="0"/>
                <a:cs typeface="Times New Roman" pitchFamily="18" charset="0"/>
              </a:rPr>
              <a:t> </a:t>
            </a:r>
            <a:r>
              <a:rPr lang="en-US" sz="3500" b="1" dirty="0" smtClean="0">
                <a:solidFill>
                  <a:schemeClr val="accent5">
                    <a:lumMod val="50000"/>
                  </a:schemeClr>
                </a:solidFill>
                <a:latin typeface="Rockwell Condensed" panose="02060603050405020104" pitchFamily="18" charset="0"/>
                <a:cs typeface="Times New Roman" pitchFamily="18" charset="0"/>
              </a:rPr>
              <a:t>Capital</a:t>
            </a:r>
          </a:p>
          <a:p>
            <a:r>
              <a:rPr lang="en-US" sz="3500" b="1" dirty="0" smtClean="0">
                <a:solidFill>
                  <a:schemeClr val="accent5">
                    <a:lumMod val="50000"/>
                  </a:schemeClr>
                </a:solidFill>
                <a:latin typeface="Rockwell Condensed" panose="02060603050405020104" pitchFamily="18" charset="0"/>
                <a:cs typeface="Times New Roman" pitchFamily="18" charset="0"/>
              </a:rPr>
              <a:t>- Country </a:t>
            </a:r>
          </a:p>
          <a:p>
            <a:r>
              <a:rPr lang="en-US" sz="3500" b="1" dirty="0" smtClean="0">
                <a:solidFill>
                  <a:schemeClr val="accent5">
                    <a:lumMod val="50000"/>
                  </a:schemeClr>
                </a:solidFill>
                <a:latin typeface="Rockwell Condensed" panose="02060603050405020104" pitchFamily="18" charset="0"/>
                <a:cs typeface="Times New Roman" pitchFamily="18" charset="0"/>
              </a:rPr>
              <a:t>- Landmark</a:t>
            </a:r>
          </a:p>
          <a:p>
            <a:pPr marL="285750" indent="-285750"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1312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483518"/>
            <a:ext cx="6912768" cy="406827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Date back-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относитс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я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 к (о времени)</a:t>
            </a: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Fortress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- крепость</a:t>
            </a:r>
            <a:endParaRPr lang="en-US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Spooky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- страшный</a:t>
            </a:r>
            <a:endParaRPr lang="en-US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Ghosts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- привидение</a:t>
            </a:r>
            <a:endParaRPr lang="en-US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Unique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-уникальный</a:t>
            </a:r>
            <a:endParaRPr lang="en-US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Extinct volcano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-потухший вулкан</a:t>
            </a:r>
            <a:endParaRPr lang="en-US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Medieval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-средневековый</a:t>
            </a:r>
            <a:endParaRPr lang="en-US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Guarded by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-охран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я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ется</a:t>
            </a:r>
            <a:endParaRPr lang="en-US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Ravens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-вороны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David" panose="020E0502060401010101" pitchFamily="34" charset="-79"/>
            </a:endParaRPr>
          </a:p>
        </p:txBody>
      </p:sp>
      <p:pic>
        <p:nvPicPr>
          <p:cNvPr id="3074" name="Picture 2" descr="F:\ДЛЯ ПРЕЗЕНТАЦИЙ\Новая папка\new word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192" b="89222" l="9539" r="953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530" t="-5402" r="5252" b="11304"/>
          <a:stretch/>
        </p:blipFill>
        <p:spPr bwMode="auto">
          <a:xfrm>
            <a:off x="5874591" y="-120770"/>
            <a:ext cx="3191774" cy="2082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0899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468"/>
            <a:ext cx="8229600" cy="666074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54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Remember the words</a:t>
            </a:r>
            <a:endParaRPr lang="ru-RU" sz="5400" b="1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Aharoni" pitchFamily="2" charset="-79"/>
            </a:endParaRPr>
          </a:p>
        </p:txBody>
      </p:sp>
      <p:sp>
        <p:nvSpPr>
          <p:cNvPr id="4" name="Объект 3"/>
          <p:cNvSpPr txBox="1">
            <a:spLocks/>
          </p:cNvSpPr>
          <p:nvPr/>
        </p:nvSpPr>
        <p:spPr>
          <a:xfrm>
            <a:off x="4951901" y="794343"/>
            <a:ext cx="2592289" cy="33753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a.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шедевр</a:t>
            </a:r>
            <a:endParaRPr lang="en-US" sz="24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Объект 3"/>
          <p:cNvSpPr txBox="1">
            <a:spLocks/>
          </p:cNvSpPr>
          <p:nvPr/>
        </p:nvSpPr>
        <p:spPr>
          <a:xfrm>
            <a:off x="1475656" y="794343"/>
            <a:ext cx="2880320" cy="351039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date back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fortress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spooky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ghost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medieval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tower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view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raven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volcano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masterpiece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Заголовок 1"/>
          <p:cNvSpPr txBox="1">
            <a:spLocks/>
          </p:cNvSpPr>
          <p:nvPr/>
        </p:nvSpPr>
        <p:spPr>
          <a:xfrm>
            <a:off x="467544" y="4299942"/>
            <a:ext cx="8229600" cy="7020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Do the quiz</a:t>
            </a:r>
            <a:endParaRPr lang="ru-RU" sz="5400" b="1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Aharoni" pitchFamily="2" charset="-79"/>
            </a:endParaRPr>
          </a:p>
        </p:txBody>
      </p:sp>
      <p:sp>
        <p:nvSpPr>
          <p:cNvPr id="35" name="Объект 3"/>
          <p:cNvSpPr txBox="1">
            <a:spLocks/>
          </p:cNvSpPr>
          <p:nvPr/>
        </p:nvSpPr>
        <p:spPr>
          <a:xfrm>
            <a:off x="5023908" y="3784958"/>
            <a:ext cx="2880320" cy="5197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j.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крепость</a:t>
            </a:r>
          </a:p>
        </p:txBody>
      </p:sp>
      <p:sp>
        <p:nvSpPr>
          <p:cNvPr id="36" name="Объект 3"/>
          <p:cNvSpPr txBox="1">
            <a:spLocks/>
          </p:cNvSpPr>
          <p:nvPr/>
        </p:nvSpPr>
        <p:spPr>
          <a:xfrm>
            <a:off x="5023907" y="3440636"/>
            <a:ext cx="2880320" cy="5197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i.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призрак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4998224" y="3116601"/>
            <a:ext cx="26179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h.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жуткий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Объект 3"/>
          <p:cNvSpPr txBox="1">
            <a:spLocks/>
          </p:cNvSpPr>
          <p:nvPr/>
        </p:nvSpPr>
        <p:spPr>
          <a:xfrm>
            <a:off x="4981251" y="2775635"/>
            <a:ext cx="2151856" cy="4860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g.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вулкан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4956112" y="2446316"/>
            <a:ext cx="35961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f.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средневековый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4951901" y="2144492"/>
            <a:ext cx="10999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e.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вид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4916208" y="1798243"/>
            <a:ext cx="14758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d.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ворон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4923247" y="1469417"/>
            <a:ext cx="29092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c.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относиться к …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4951900" y="1131880"/>
            <a:ext cx="15263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b.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башня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373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9.89367E-7 C -0.0257 0.00208 -0.04896 0.00809 -0.07448 0.01133 C -0.079 0.01318 -0.08264 0.01826 -0.08716 0.01988 C -0.09271 0.02196 -0.09844 0.02173 -0.10417 0.02265 C -0.10695 0.02843 -0.10973 0.03398 -0.11268 0.03976 C -0.11407 0.04253 -0.11702 0.04808 -0.11702 0.04808 C -0.11893 0.05848 -0.12136 0.06889 -0.12344 0.07929 C -0.12657 0.12275 -0.12882 0.16597 -0.13195 0.20966 C -0.13125 0.30698 -0.13108 0.40407 -0.12969 0.50139 C -0.12969 0.50578 -0.12379 0.52866 -0.12344 0.52982 C -0.12136 0.53837 -0.1191 0.54669 -0.11702 0.55525 C -0.11615 0.55918 -0.1125 0.56079 -0.11059 0.5638 C -0.08681 0.60217 -0.03073 0.58923 -0.00209 0.58923 C 0.00138 0.58923 0.00503 0.58923 0.0085 0.58923 " pathEditMode="relative" ptsTypes="ffffffff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27 -1.62275E-6 C -0.06857 -0.02196 -0.03923 -0.00994 -0.16388 -1.62275E-6 C -0.16614 0.00023 -0.17326 0.02289 -0.17447 0.02543 C -0.175 0.03468 -0.17777 0.09154 -0.17882 0.10194 C -0.17986 0.11281 -0.1835 0.12506 -0.18524 0.13592 C -0.18454 0.17175 -0.18576 0.20781 -0.18298 0.24364 C -0.18281 0.24665 -0.17829 0.24457 -0.17656 0.24642 C -0.17465 0.2485 -0.17447 0.25312 -0.17239 0.25497 C -0.16336 0.2626 -0.14149 0.26283 -0.13402 0.26352 C -0.12066 0.26468 -0.10711 0.26537 -0.09375 0.2663 C -0.06701 0.26468 -0.04097 0.26352 -0.01493 0.25775 C 0.00643 0.25312 -0.00034 0.26144 0.00625 0.25197 " pathEditMode="relative" rAng="0" ptsTypes="fffffffffffA">
                                      <p:cBhvr>
                                        <p:cTn id="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49" y="1220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19787E-6 C -0.0802 0.00277 -0.16024 -0.00023 -0.24045 0.00277 C -0.27152 0.00208 -0.3467 0.02751 -0.38715 -0.00856 C -0.39687 -0.02774 -0.39357 -0.01803 -0.39357 -0.05964 C -0.39357 -0.09848 -0.39114 -0.10819 -0.38715 -0.13893 C -0.30434 -0.13731 -0.22795 -0.1313 -0.14687 -0.1276 C -0.1085 -0.12853 -0.07031 -0.12899 -0.03194 -0.13038 C -0.01979 -0.13084 0.00434 -0.13315 0.00434 -0.13315 " pathEditMode="relative" ptsTypes="fffffffA">
                                      <p:cBhvr>
                                        <p:cTn id="1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2.76468E-6 C -0.01702 0.00185 -0.0323 0.00463 -0.04896 0.00833 C -0.0889 0.00648 -0.12848 0.00509 -0.16806 -0.003 C -0.18699 -0.01109 -0.2066 -0.01733 -0.22553 -0.02565 C -0.23681 -0.02473 -0.24827 -0.0245 -0.25955 -0.02288 C -0.26893 -0.02149 -0.28733 -0.0171 -0.28733 -0.0171 C -0.2915 -0.01525 -0.30018 -0.01756 -0.30001 -0.01155 C -0.29775 0.07259 -0.30018 0.03953 -0.29584 0.08761 C -0.29462 0.13084 -0.29376 0.16783 -0.28942 0.20944 C -0.28872 0.22747 -0.28994 0.24573 -0.28733 0.2633 C -0.28681 0.26676 -0.28351 0.26884 -0.28091 0.26907 C -0.24844 0.27347 -0.21563 0.27231 -0.18299 0.27462 C -0.17605 0.27786 -0.16893 0.27994 -0.16181 0.28318 C -0.15053 0.28225 -0.13907 0.28179 -0.12778 0.2804 C -0.12119 0.27971 -0.11511 0.27509 -0.10851 0.27462 C -0.0816 0.27277 -0.05469 0.27277 -0.02778 0.27185 C -0.0257 0.27 -0.02362 0.26769 -0.02136 0.2663 C -0.01719 0.26376 -0.00851 0.26052 -0.00851 0.26052 C 0.01128 0.2633 0.00416 0.2633 0.01267 0.2633 " pathEditMode="relative" ptsTypes="ffffffffffffffffffA">
                                      <p:cBhvr>
                                        <p:cTn id="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5405E-6 C -0.02986 -0.00093 -0.05955 -0.00116 -0.08941 -0.00301 C -0.09653 -0.00347 -0.10347 -0.0074 -0.11059 -0.00856 C -0.1375 -0.01272 -0.16458 -0.01595 -0.19149 -0.01988 C -0.21909 -0.01804 -0.22986 -0.02821 -0.24253 -0.00301 C -0.246 0.01086 -0.24896 0.02265 -0.25104 0.03675 C -0.25034 0.0631 -0.25173 0.08992 -0.24896 0.11604 C -0.24878 0.11742 -0.225 0.12436 -0.22344 0.12459 C -0.20712 0.12621 -0.1908 0.12644 -0.17448 0.12736 C -0.09844 0.12436 -0.06996 0.12182 0.01268 0.12182 " pathEditMode="relative" ptsTypes="fffffffffA">
                                      <p:cBhvr>
                                        <p:cTn id="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55 -2.73232E-6 C -0.00694 -0.00739 0.01371 -2.73232E-6 -0.00313 -2.73232E-6 C -0.03993 -2.73232E-6 -0.07691 -0.00439 -0.11372 -0.00578 C -0.15556 -0.00462 -0.19757 -2.73232E-6 -0.23941 -2.73232E-6 C -0.29375 -2.73232E-6 -0.34879 -0.00624 -0.40313 -0.00855 C -0.40747 -0.0104 -0.41163 -0.01225 -0.41597 -0.0141 C -0.42552 -0.01826 -0.41545 -0.04068 -0.41372 -0.05386 C -0.41319 -0.05709 -0.41181 -0.06102 -0.40955 -0.06241 C -0.40504 -0.06518 -0.39965 -0.06426 -0.39462 -0.06518 C -0.34201 -0.06287 -0.28976 -0.05917 -0.23715 -0.05663 C -0.17813 -0.04577 -0.11788 -0.05501 -0.05851 -0.05941 C -0.05069 -0.06102 -0.04306 -0.06518 -0.03507 -0.06518 C -0.02222 -0.06518 -0.00955 -0.06241 0.0033 -0.06241 " pathEditMode="relative" rAng="0" ptsTypes="ffffffffffffA">
                                      <p:cBhvr>
                                        <p:cTn id="1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45" y="-325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25 -2.63523E-6 C -0.02152 -0.03144 -0.00538 -0.00346 -0.07013 -0.00578 C -0.07604 -0.00601 -0.08142 -0.00947 -0.08715 -0.01132 C -0.11128 -0.01918 -0.1368 -0.01317 -0.16163 -0.0141 C -0.17343 -0.01988 -0.17204 -0.01988 -0.19132 -0.01988 C -0.23385 -0.01988 -0.27656 -0.01803 -0.31909 -0.0171 C -0.32552 0.00902 -0.32118 0.03213 -0.31909 0.05941 C -0.31753 0.08022 -0.31475 0.12182 -0.31475 0.12206 C -0.27604 0.12021 -0.24357 0.11766 -0.20625 0.1246 C -0.19079 0.1313 -0.2092 0.1239 -0.17864 0.13038 C -0.16684 0.13292 -0.15694 0.13685 -0.14461 0.1387 C -0.11197 0.13777 -0.07934 0.13731 -0.0467 0.13592 C -0.03611 0.13546 -0.02534 0.13523 -0.01475 0.13315 C 0.02188 0.12622 -0.01961 0.12737 0.0066 0.12737 " pathEditMode="relative" rAng="0" ptsTypes="fffffffffffffA">
                                      <p:cBhvr>
                                        <p:cTn id="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66" y="536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3.94822E-6 C -0.0151 -0.01018 -0.00503 -0.00416 -0.01875 -0.00301 C -0.03785 -0.00139 -0.05712 -0.00093 -0.07621 3.94822E-6 C -0.15937 -0.00208 -0.21875 -0.00601 -0.29965 -0.00856 C -0.30069 -0.07236 -0.30208 -0.12391 -0.30608 -0.18424 C -0.30538 -0.23047 -0.31354 -0.27855 -0.30382 -0.32294 C -0.30121 -0.33472 -0.28542 -0.32016 -0.27621 -0.32016 C -0.25208 -0.32016 -0.22795 -0.3227 -0.20382 -0.32294 C -0.13437 -0.32363 -0.06476 -0.32294 0.00469 -0.32294 " pathEditMode="relative" rAng="0" ptsTypes="ffffffffA">
                                      <p:cBhvr>
                                        <p:cTn id="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69" y="-1673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85576E-6 C -0.02257 -0.00971 -0.04705 -0.00231 -0.07031 -0.00832 C -0.12569 -0.00647 -0.1809 -0.00416 -0.23628 -3.85576E-6 C -0.26892 0.00647 -0.26042 0.00601 -0.31493 -3.85576E-6 C -0.31944 -0.00046 -0.32778 -0.00555 -0.32778 -0.00555 C -0.33455 -0.03352 -0.3342 -0.09339 -0.3342 -0.09339 C -0.33298 -0.14263 -0.33298 -0.17221 -0.32778 -0.21521 C -0.32639 -0.22654 -0.32483 -0.23786 -0.32344 -0.24919 C -0.32274 -0.25497 -0.32135 -0.2663 -0.32135 -0.2663 C -0.32205 -0.2804 -0.32222 -0.2945 -0.32344 -0.3086 C -0.32344 -0.30952 -0.32899 -0.32478 -0.32344 -0.3257 C -0.30312 -0.3294 -0.28229 -0.32755 -0.2618 -0.32848 C -0.25608 -0.3301 -0.25069 -0.33426 -0.24479 -0.33426 C -0.22239 -0.33426 -0.20278 -0.33125 -0.1809 -0.32848 C -0.15608 -0.31785 -0.12309 -0.32108 -0.1 -0.31993 C -0.08351 -0.31253 -0.06632 -0.31322 -0.04896 -0.3116 C 0.00104 -0.31715 -0.01163 -0.30166 0.00208 -0.31993 " pathEditMode="relative" ptsTypes="ffffffffffffffffA">
                                      <p:cBhvr>
                                        <p:cTn id="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-2.92187E-6 C -0.09653 -0.00162 -0.14809 -0.00416 -0.24375 -0.00832 C -0.25903 -0.01017 -0.27934 -0.00809 -0.29271 -0.01965 C -0.29375 -0.16643 -0.30087 -0.31322 -0.28629 -0.45885 C -0.28559 -0.48058 -0.29809 -0.51248 -0.2842 -0.52404 C -0.26372 -0.54114 -0.23594 -0.52149 -0.21181 -0.52103 C -0.14097 -0.51965 -0.06997 -0.51826 0.00087 -0.51826 " pathEditMode="relative" rAng="0" ptsTypes="ffffffA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33" y="-27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321657" y="1815666"/>
            <a:ext cx="531622" cy="166132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7474"/>
            <a:ext cx="8229600" cy="857250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60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Question</a:t>
            </a:r>
            <a:r>
              <a:rPr lang="en-US" sz="54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n-US" sz="80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1</a:t>
            </a:r>
            <a:endParaRPr lang="ru-RU" sz="8000" b="1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Aharoni" pitchFamily="2" charset="-79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439483" y="1204784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Where ‘s Malahide Castle?</a:t>
            </a:r>
            <a:endParaRPr lang="ru-RU" sz="4800" b="1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Aharoni" pitchFamily="2" charset="-79"/>
            </a:endParaRPr>
          </a:p>
        </p:txBody>
      </p:sp>
      <p:grpSp>
        <p:nvGrpSpPr>
          <p:cNvPr id="28" name="Группа 27"/>
          <p:cNvGrpSpPr/>
          <p:nvPr/>
        </p:nvGrpSpPr>
        <p:grpSpPr>
          <a:xfrm>
            <a:off x="5076056" y="3435846"/>
            <a:ext cx="2967826" cy="1080000"/>
            <a:chOff x="5220071" y="4581128"/>
            <a:chExt cx="2967826" cy="1440000"/>
          </a:xfrm>
        </p:grpSpPr>
        <p:grpSp>
          <p:nvGrpSpPr>
            <p:cNvPr id="15" name="Группа 14"/>
            <p:cNvGrpSpPr/>
            <p:nvPr/>
          </p:nvGrpSpPr>
          <p:grpSpPr>
            <a:xfrm>
              <a:off x="5220071" y="4581128"/>
              <a:ext cx="2967826" cy="1440000"/>
              <a:chOff x="0" y="4750360"/>
              <a:chExt cx="7231795" cy="1440000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16" name="Прямоугольник с двумя скругленными противолежащими углами 15"/>
              <p:cNvSpPr/>
              <p:nvPr/>
            </p:nvSpPr>
            <p:spPr>
              <a:xfrm>
                <a:off x="0" y="4750360"/>
                <a:ext cx="7231795" cy="1440000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7" name="Прямоугольник 16"/>
              <p:cNvSpPr/>
              <p:nvPr/>
            </p:nvSpPr>
            <p:spPr>
              <a:xfrm>
                <a:off x="2845189" y="4750360"/>
                <a:ext cx="4386604" cy="1440000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Ireland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350763" y="4836521"/>
              <a:ext cx="949429" cy="568367"/>
            </a:xfrm>
            <a:prstGeom prst="rect">
              <a:avLst/>
            </a:prstGeom>
          </p:spPr>
        </p:pic>
      </p:grpSp>
      <p:grpSp>
        <p:nvGrpSpPr>
          <p:cNvPr id="25" name="Группа 24"/>
          <p:cNvGrpSpPr/>
          <p:nvPr/>
        </p:nvGrpSpPr>
        <p:grpSpPr>
          <a:xfrm>
            <a:off x="1108503" y="2281367"/>
            <a:ext cx="2967826" cy="1080000"/>
            <a:chOff x="1108503" y="3041823"/>
            <a:chExt cx="2967826" cy="1440000"/>
          </a:xfrm>
        </p:grpSpPr>
        <p:grpSp>
          <p:nvGrpSpPr>
            <p:cNvPr id="9" name="Группа 8"/>
            <p:cNvGrpSpPr/>
            <p:nvPr/>
          </p:nvGrpSpPr>
          <p:grpSpPr>
            <a:xfrm>
              <a:off x="1108503" y="3041823"/>
              <a:ext cx="2967826" cy="1440000"/>
              <a:chOff x="0" y="4750360"/>
              <a:chExt cx="7231795" cy="1440000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10" name="Прямоугольник с двумя скругленными противолежащими углами 9"/>
              <p:cNvSpPr/>
              <p:nvPr/>
            </p:nvSpPr>
            <p:spPr>
              <a:xfrm>
                <a:off x="0" y="4750360"/>
                <a:ext cx="7231795" cy="1440000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1" name="Прямоугольник 10"/>
              <p:cNvSpPr/>
              <p:nvPr/>
            </p:nvSpPr>
            <p:spPr>
              <a:xfrm>
                <a:off x="2845189" y="4750360"/>
                <a:ext cx="4386604" cy="1440000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Scotland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67720" y="3297000"/>
              <a:ext cx="948000" cy="568800"/>
            </a:xfrm>
            <a:prstGeom prst="rect">
              <a:avLst/>
            </a:prstGeom>
          </p:spPr>
        </p:pic>
      </p:grpSp>
      <p:grpSp>
        <p:nvGrpSpPr>
          <p:cNvPr id="27" name="Группа 26"/>
          <p:cNvGrpSpPr/>
          <p:nvPr/>
        </p:nvGrpSpPr>
        <p:grpSpPr>
          <a:xfrm>
            <a:off x="5076057" y="2281367"/>
            <a:ext cx="2967826" cy="1080000"/>
            <a:chOff x="5220072" y="3041823"/>
            <a:chExt cx="2967826" cy="1440000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5220072" y="3041823"/>
              <a:ext cx="2967826" cy="1440000"/>
              <a:chOff x="0" y="4750360"/>
              <a:chExt cx="7231795" cy="1440000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6" name="Прямоугольник с двумя скругленными противолежащими углами 5"/>
              <p:cNvSpPr/>
              <p:nvPr/>
            </p:nvSpPr>
            <p:spPr>
              <a:xfrm>
                <a:off x="0" y="4750360"/>
                <a:ext cx="7231795" cy="1440000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7" name="Прямоугольник 6"/>
              <p:cNvSpPr/>
              <p:nvPr/>
            </p:nvSpPr>
            <p:spPr>
              <a:xfrm>
                <a:off x="2845189" y="4750360"/>
                <a:ext cx="4386604" cy="1440000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England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350764" y="3301426"/>
              <a:ext cx="949428" cy="568800"/>
            </a:xfrm>
            <a:prstGeom prst="rect">
              <a:avLst/>
            </a:prstGeom>
          </p:spPr>
        </p:pic>
      </p:grpSp>
      <p:grpSp>
        <p:nvGrpSpPr>
          <p:cNvPr id="26" name="Группа 25"/>
          <p:cNvGrpSpPr/>
          <p:nvPr/>
        </p:nvGrpSpPr>
        <p:grpSpPr>
          <a:xfrm>
            <a:off x="1108503" y="3435846"/>
            <a:ext cx="2967826" cy="1080000"/>
            <a:chOff x="1108503" y="4581128"/>
            <a:chExt cx="2967826" cy="1440000"/>
          </a:xfrm>
        </p:grpSpPr>
        <p:grpSp>
          <p:nvGrpSpPr>
            <p:cNvPr id="12" name="Группа 11"/>
            <p:cNvGrpSpPr/>
            <p:nvPr/>
          </p:nvGrpSpPr>
          <p:grpSpPr>
            <a:xfrm>
              <a:off x="1108503" y="4581128"/>
              <a:ext cx="2967826" cy="1440000"/>
              <a:chOff x="0" y="4750360"/>
              <a:chExt cx="7231795" cy="1440000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13" name="Прямоугольник с двумя скругленными противолежащими углами 12"/>
              <p:cNvSpPr/>
              <p:nvPr/>
            </p:nvSpPr>
            <p:spPr>
              <a:xfrm>
                <a:off x="0" y="4750360"/>
                <a:ext cx="7231795" cy="1440000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4" name="Прямоугольник 13"/>
              <p:cNvSpPr/>
              <p:nvPr/>
            </p:nvSpPr>
            <p:spPr>
              <a:xfrm>
                <a:off x="2845189" y="4750360"/>
                <a:ext cx="4386604" cy="1440000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Wales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87624" y="4836521"/>
              <a:ext cx="948000" cy="568367"/>
            </a:xfrm>
            <a:prstGeom prst="rect">
              <a:avLst/>
            </a:prstGeom>
          </p:spPr>
        </p:pic>
      </p:grpSp>
      <p:pic>
        <p:nvPicPr>
          <p:cNvPr id="29" name="Рисунок 2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776864" y="1495"/>
            <a:ext cx="1367136" cy="1203289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15440"/>
            <a:ext cx="1691680" cy="123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5370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Рисунок 4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395813" y="1858708"/>
            <a:ext cx="531622" cy="166132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7474"/>
            <a:ext cx="8229600" cy="857250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60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Question</a:t>
            </a:r>
            <a:r>
              <a:rPr lang="en-US" sz="54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n-US" sz="80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2</a:t>
            </a:r>
            <a:endParaRPr lang="ru-RU" sz="8000" b="1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Aharoni" pitchFamily="2" charset="-79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467544" y="1204784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Where ‘s Conwy Castle?</a:t>
            </a:r>
            <a:endParaRPr lang="ru-RU" sz="4800" b="1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Aharoni" pitchFamily="2" charset="-79"/>
            </a:endParaRPr>
          </a:p>
        </p:txBody>
      </p:sp>
      <p:grpSp>
        <p:nvGrpSpPr>
          <p:cNvPr id="29" name="Группа 28"/>
          <p:cNvGrpSpPr/>
          <p:nvPr/>
        </p:nvGrpSpPr>
        <p:grpSpPr>
          <a:xfrm>
            <a:off x="5076056" y="3435846"/>
            <a:ext cx="2967826" cy="1080000"/>
            <a:chOff x="5220071" y="4581128"/>
            <a:chExt cx="2967826" cy="1440000"/>
          </a:xfrm>
        </p:grpSpPr>
        <p:grpSp>
          <p:nvGrpSpPr>
            <p:cNvPr id="30" name="Группа 29"/>
            <p:cNvGrpSpPr/>
            <p:nvPr/>
          </p:nvGrpSpPr>
          <p:grpSpPr>
            <a:xfrm>
              <a:off x="5220071" y="4581128"/>
              <a:ext cx="2967826" cy="1440000"/>
              <a:chOff x="0" y="4750360"/>
              <a:chExt cx="7231795" cy="1440000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32" name="Прямоугольник с двумя скругленными противолежащими углами 31"/>
              <p:cNvSpPr/>
              <p:nvPr/>
            </p:nvSpPr>
            <p:spPr>
              <a:xfrm>
                <a:off x="0" y="4750360"/>
                <a:ext cx="7231795" cy="1440000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3" name="Прямоугольник 32"/>
              <p:cNvSpPr/>
              <p:nvPr/>
            </p:nvSpPr>
            <p:spPr>
              <a:xfrm>
                <a:off x="2845189" y="4750360"/>
                <a:ext cx="4386604" cy="1440000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Ireland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31" name="Рисунок 30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350763" y="4836521"/>
              <a:ext cx="949429" cy="568367"/>
            </a:xfrm>
            <a:prstGeom prst="rect">
              <a:avLst/>
            </a:prstGeom>
          </p:spPr>
        </p:pic>
      </p:grpSp>
      <p:grpSp>
        <p:nvGrpSpPr>
          <p:cNvPr id="34" name="Группа 33"/>
          <p:cNvGrpSpPr/>
          <p:nvPr/>
        </p:nvGrpSpPr>
        <p:grpSpPr>
          <a:xfrm>
            <a:off x="1108503" y="2281367"/>
            <a:ext cx="2967826" cy="1080000"/>
            <a:chOff x="1108503" y="3041823"/>
            <a:chExt cx="2967826" cy="1440000"/>
          </a:xfrm>
        </p:grpSpPr>
        <p:grpSp>
          <p:nvGrpSpPr>
            <p:cNvPr id="35" name="Группа 34"/>
            <p:cNvGrpSpPr/>
            <p:nvPr/>
          </p:nvGrpSpPr>
          <p:grpSpPr>
            <a:xfrm>
              <a:off x="1108503" y="3041823"/>
              <a:ext cx="2967826" cy="1440000"/>
              <a:chOff x="0" y="4750360"/>
              <a:chExt cx="7231795" cy="1440000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37" name="Прямоугольник с двумя скругленными противолежащими углами 36"/>
              <p:cNvSpPr/>
              <p:nvPr/>
            </p:nvSpPr>
            <p:spPr>
              <a:xfrm>
                <a:off x="0" y="4750360"/>
                <a:ext cx="7231795" cy="1440000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8" name="Прямоугольник 37"/>
              <p:cNvSpPr/>
              <p:nvPr/>
            </p:nvSpPr>
            <p:spPr>
              <a:xfrm>
                <a:off x="2845189" y="4750360"/>
                <a:ext cx="4386604" cy="1440000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Scotland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36" name="Рисунок 3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67720" y="3297000"/>
              <a:ext cx="948000" cy="568800"/>
            </a:xfrm>
            <a:prstGeom prst="rect">
              <a:avLst/>
            </a:prstGeom>
          </p:spPr>
        </p:pic>
      </p:grpSp>
      <p:grpSp>
        <p:nvGrpSpPr>
          <p:cNvPr id="39" name="Группа 38"/>
          <p:cNvGrpSpPr/>
          <p:nvPr/>
        </p:nvGrpSpPr>
        <p:grpSpPr>
          <a:xfrm>
            <a:off x="5076057" y="2281367"/>
            <a:ext cx="2967826" cy="1080000"/>
            <a:chOff x="5220072" y="3041823"/>
            <a:chExt cx="2967826" cy="1440000"/>
          </a:xfrm>
        </p:grpSpPr>
        <p:grpSp>
          <p:nvGrpSpPr>
            <p:cNvPr id="40" name="Группа 39"/>
            <p:cNvGrpSpPr/>
            <p:nvPr/>
          </p:nvGrpSpPr>
          <p:grpSpPr>
            <a:xfrm>
              <a:off x="5220072" y="3041823"/>
              <a:ext cx="2967826" cy="1440000"/>
              <a:chOff x="0" y="4750360"/>
              <a:chExt cx="7231795" cy="1440000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42" name="Прямоугольник с двумя скругленными противолежащими углами 41"/>
              <p:cNvSpPr/>
              <p:nvPr/>
            </p:nvSpPr>
            <p:spPr>
              <a:xfrm>
                <a:off x="0" y="4750360"/>
                <a:ext cx="7231795" cy="1440000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3" name="Прямоугольник 42"/>
              <p:cNvSpPr/>
              <p:nvPr/>
            </p:nvSpPr>
            <p:spPr>
              <a:xfrm>
                <a:off x="2845189" y="4750360"/>
                <a:ext cx="4386604" cy="1440000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England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41" name="Рисунок 40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425862" y="3301426"/>
              <a:ext cx="874329" cy="568800"/>
            </a:xfrm>
            <a:prstGeom prst="rect">
              <a:avLst/>
            </a:prstGeom>
          </p:spPr>
        </p:pic>
      </p:grpSp>
      <p:grpSp>
        <p:nvGrpSpPr>
          <p:cNvPr id="44" name="Группа 43"/>
          <p:cNvGrpSpPr/>
          <p:nvPr/>
        </p:nvGrpSpPr>
        <p:grpSpPr>
          <a:xfrm>
            <a:off x="1108503" y="3435846"/>
            <a:ext cx="2967826" cy="1080000"/>
            <a:chOff x="1108503" y="4581128"/>
            <a:chExt cx="2967826" cy="1440000"/>
          </a:xfrm>
        </p:grpSpPr>
        <p:grpSp>
          <p:nvGrpSpPr>
            <p:cNvPr id="45" name="Группа 44"/>
            <p:cNvGrpSpPr/>
            <p:nvPr/>
          </p:nvGrpSpPr>
          <p:grpSpPr>
            <a:xfrm>
              <a:off x="1108503" y="4581128"/>
              <a:ext cx="2967826" cy="1440000"/>
              <a:chOff x="0" y="4750360"/>
              <a:chExt cx="7231795" cy="1440000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47" name="Прямоугольник с двумя скругленными противолежащими углами 46"/>
              <p:cNvSpPr/>
              <p:nvPr/>
            </p:nvSpPr>
            <p:spPr>
              <a:xfrm>
                <a:off x="0" y="4750360"/>
                <a:ext cx="7231795" cy="1440000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8" name="Прямоугольник 47"/>
              <p:cNvSpPr/>
              <p:nvPr/>
            </p:nvSpPr>
            <p:spPr>
              <a:xfrm>
                <a:off x="2845189" y="4750360"/>
                <a:ext cx="4386604" cy="1440000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Wales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46" name="Рисунок 4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87624" y="4836521"/>
              <a:ext cx="948000" cy="568367"/>
            </a:xfrm>
            <a:prstGeom prst="rect">
              <a:avLst/>
            </a:prstGeom>
          </p:spPr>
        </p:pic>
      </p:grpSp>
      <p:pic>
        <p:nvPicPr>
          <p:cNvPr id="26" name="Рисунок 2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776864" y="1495"/>
            <a:ext cx="1367136" cy="1203289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15440"/>
            <a:ext cx="1691680" cy="123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2985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260455" y="2106035"/>
            <a:ext cx="531622" cy="166132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7474"/>
            <a:ext cx="8229600" cy="857250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60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Question</a:t>
            </a:r>
            <a:r>
              <a:rPr lang="en-US" sz="54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n-US" sz="8000" b="1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3</a:t>
            </a:r>
            <a:endParaRPr lang="ru-RU" sz="8000" b="1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Aharoni" pitchFamily="2" charset="-79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467544" y="1066428"/>
            <a:ext cx="8229600" cy="12149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Which castle is </a:t>
            </a:r>
          </a:p>
          <a:p>
            <a:r>
              <a:rPr lang="en-US" sz="48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 spooky place?</a:t>
            </a:r>
            <a:endParaRPr lang="ru-RU" sz="4800" b="1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Aharoni" pitchFamily="2" charset="-79"/>
            </a:endParaRPr>
          </a:p>
        </p:txBody>
      </p:sp>
      <p:grpSp>
        <p:nvGrpSpPr>
          <p:cNvPr id="28" name="Группа 27"/>
          <p:cNvGrpSpPr/>
          <p:nvPr/>
        </p:nvGrpSpPr>
        <p:grpSpPr>
          <a:xfrm>
            <a:off x="4723130" y="3598588"/>
            <a:ext cx="3857299" cy="1080000"/>
            <a:chOff x="5220071" y="4581128"/>
            <a:chExt cx="2967826" cy="1079154"/>
          </a:xfrm>
        </p:grpSpPr>
        <p:grpSp>
          <p:nvGrpSpPr>
            <p:cNvPr id="15" name="Группа 14"/>
            <p:cNvGrpSpPr/>
            <p:nvPr/>
          </p:nvGrpSpPr>
          <p:grpSpPr>
            <a:xfrm>
              <a:off x="5220071" y="4581128"/>
              <a:ext cx="2967826" cy="1079154"/>
              <a:chOff x="0" y="4750360"/>
              <a:chExt cx="7231795" cy="1079154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16" name="Прямоугольник с двумя скругленными противолежащими углами 15"/>
              <p:cNvSpPr/>
              <p:nvPr/>
            </p:nvSpPr>
            <p:spPr>
              <a:xfrm>
                <a:off x="0" y="4750360"/>
                <a:ext cx="7231795" cy="1079154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7" name="Прямоугольник 16"/>
              <p:cNvSpPr/>
              <p:nvPr/>
            </p:nvSpPr>
            <p:spPr>
              <a:xfrm>
                <a:off x="3159693" y="4750360"/>
                <a:ext cx="4072101" cy="1079154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Malahide Castle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297949" y="4760525"/>
              <a:ext cx="1080120" cy="791135"/>
            </a:xfrm>
            <a:prstGeom prst="rect">
              <a:avLst/>
            </a:prstGeom>
            <a:ln w="50800">
              <a:solidFill>
                <a:schemeClr val="accent6">
                  <a:lumMod val="75000"/>
                </a:schemeClr>
              </a:solidFill>
            </a:ln>
          </p:spPr>
        </p:pic>
      </p:grpSp>
      <p:grpSp>
        <p:nvGrpSpPr>
          <p:cNvPr id="25" name="Группа 24"/>
          <p:cNvGrpSpPr/>
          <p:nvPr/>
        </p:nvGrpSpPr>
        <p:grpSpPr>
          <a:xfrm>
            <a:off x="611561" y="2444109"/>
            <a:ext cx="3857299" cy="1080000"/>
            <a:chOff x="1108503" y="3041823"/>
            <a:chExt cx="2967826" cy="1079154"/>
          </a:xfrm>
        </p:grpSpPr>
        <p:grpSp>
          <p:nvGrpSpPr>
            <p:cNvPr id="9" name="Группа 8"/>
            <p:cNvGrpSpPr/>
            <p:nvPr/>
          </p:nvGrpSpPr>
          <p:grpSpPr>
            <a:xfrm>
              <a:off x="1108503" y="3041823"/>
              <a:ext cx="2967826" cy="1079154"/>
              <a:chOff x="0" y="4750360"/>
              <a:chExt cx="7231795" cy="1079154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10" name="Прямоугольник с двумя скругленными противолежащими углами 9"/>
              <p:cNvSpPr/>
              <p:nvPr/>
            </p:nvSpPr>
            <p:spPr>
              <a:xfrm>
                <a:off x="0" y="4750360"/>
                <a:ext cx="7231795" cy="1079154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1" name="Прямоугольник 10"/>
              <p:cNvSpPr/>
              <p:nvPr/>
            </p:nvSpPr>
            <p:spPr>
              <a:xfrm>
                <a:off x="3105070" y="4750360"/>
                <a:ext cx="4126723" cy="1079154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Edinburgh Castle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83751" y="3169364"/>
              <a:ext cx="1088222" cy="809365"/>
            </a:xfrm>
            <a:prstGeom prst="rect">
              <a:avLst/>
            </a:prstGeom>
            <a:ln w="50800">
              <a:solidFill>
                <a:schemeClr val="accent6">
                  <a:lumMod val="75000"/>
                </a:schemeClr>
              </a:solidFill>
            </a:ln>
          </p:spPr>
        </p:pic>
      </p:grpSp>
      <p:grpSp>
        <p:nvGrpSpPr>
          <p:cNvPr id="27" name="Группа 26"/>
          <p:cNvGrpSpPr/>
          <p:nvPr/>
        </p:nvGrpSpPr>
        <p:grpSpPr>
          <a:xfrm>
            <a:off x="4723130" y="2444109"/>
            <a:ext cx="3857299" cy="1080000"/>
            <a:chOff x="5220072" y="3041823"/>
            <a:chExt cx="2967826" cy="1079154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5220072" y="3041823"/>
              <a:ext cx="2967826" cy="1079154"/>
              <a:chOff x="0" y="4750360"/>
              <a:chExt cx="7231795" cy="1079154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6" name="Прямоугольник с двумя скругленными противолежащими углами 5"/>
              <p:cNvSpPr/>
              <p:nvPr/>
            </p:nvSpPr>
            <p:spPr>
              <a:xfrm>
                <a:off x="0" y="4750360"/>
                <a:ext cx="7231795" cy="1079154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7" name="Прямоугольник 6"/>
              <p:cNvSpPr/>
              <p:nvPr/>
            </p:nvSpPr>
            <p:spPr>
              <a:xfrm>
                <a:off x="3159693" y="4750360"/>
                <a:ext cx="4072102" cy="1079154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Tower of London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297948" y="3169365"/>
              <a:ext cx="1080121" cy="809364"/>
            </a:xfrm>
            <a:prstGeom prst="rect">
              <a:avLst/>
            </a:prstGeom>
            <a:ln w="50800">
              <a:solidFill>
                <a:schemeClr val="accent6">
                  <a:lumMod val="75000"/>
                </a:schemeClr>
              </a:solidFill>
            </a:ln>
          </p:spPr>
        </p:pic>
      </p:grpSp>
      <p:grpSp>
        <p:nvGrpSpPr>
          <p:cNvPr id="26" name="Группа 25"/>
          <p:cNvGrpSpPr/>
          <p:nvPr/>
        </p:nvGrpSpPr>
        <p:grpSpPr>
          <a:xfrm>
            <a:off x="611561" y="3598588"/>
            <a:ext cx="3857299" cy="1080000"/>
            <a:chOff x="1108503" y="4581128"/>
            <a:chExt cx="2967826" cy="1079154"/>
          </a:xfrm>
        </p:grpSpPr>
        <p:grpSp>
          <p:nvGrpSpPr>
            <p:cNvPr id="12" name="Группа 11"/>
            <p:cNvGrpSpPr/>
            <p:nvPr/>
          </p:nvGrpSpPr>
          <p:grpSpPr>
            <a:xfrm>
              <a:off x="1108503" y="4581128"/>
              <a:ext cx="2967826" cy="1079154"/>
              <a:chOff x="0" y="4750360"/>
              <a:chExt cx="7231795" cy="1079154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13" name="Прямоугольник с двумя скругленными противолежащими углами 12"/>
              <p:cNvSpPr/>
              <p:nvPr/>
            </p:nvSpPr>
            <p:spPr>
              <a:xfrm>
                <a:off x="0" y="4750360"/>
                <a:ext cx="7231795" cy="1079154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4" name="Прямоугольник 13"/>
              <p:cNvSpPr/>
              <p:nvPr/>
            </p:nvSpPr>
            <p:spPr>
              <a:xfrm>
                <a:off x="3105070" y="4750360"/>
                <a:ext cx="4126723" cy="1079154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Conwy Castle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83751" y="4760525"/>
              <a:ext cx="1088222" cy="791135"/>
            </a:xfrm>
            <a:prstGeom prst="rect">
              <a:avLst/>
            </a:prstGeom>
            <a:ln w="50800">
              <a:solidFill>
                <a:schemeClr val="accent6">
                  <a:lumMod val="75000"/>
                </a:schemeClr>
              </a:solidFill>
            </a:ln>
          </p:spPr>
        </p:pic>
      </p:grpSp>
      <p:pic>
        <p:nvPicPr>
          <p:cNvPr id="30" name="Рисунок 2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776864" y="1495"/>
            <a:ext cx="1367136" cy="1203289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15440"/>
            <a:ext cx="1691680" cy="123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3132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6200000">
            <a:off x="3453526" y="1681465"/>
            <a:ext cx="418217" cy="232343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7474"/>
            <a:ext cx="8229600" cy="857250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60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Question</a:t>
            </a:r>
            <a:r>
              <a:rPr lang="en-US" sz="54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n-US" sz="8000" b="1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4</a:t>
            </a:r>
            <a:endParaRPr lang="ru-RU" sz="8000" b="1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Aharoni" pitchFamily="2" charset="-79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467544" y="1204784"/>
            <a:ext cx="8229600" cy="12149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Which castle will fall down</a:t>
            </a:r>
          </a:p>
          <a:p>
            <a:r>
              <a:rPr lang="en-US" sz="48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if the ravens fly away ?</a:t>
            </a:r>
            <a:endParaRPr lang="ru-RU" sz="4800" b="1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Aharoni" pitchFamily="2" charset="-79"/>
            </a:endParaRPr>
          </a:p>
        </p:txBody>
      </p:sp>
      <p:grpSp>
        <p:nvGrpSpPr>
          <p:cNvPr id="28" name="Группа 27"/>
          <p:cNvGrpSpPr/>
          <p:nvPr/>
        </p:nvGrpSpPr>
        <p:grpSpPr>
          <a:xfrm>
            <a:off x="4723130" y="3598588"/>
            <a:ext cx="3857299" cy="1080000"/>
            <a:chOff x="5220071" y="4581128"/>
            <a:chExt cx="2967826" cy="1079154"/>
          </a:xfrm>
        </p:grpSpPr>
        <p:grpSp>
          <p:nvGrpSpPr>
            <p:cNvPr id="15" name="Группа 14"/>
            <p:cNvGrpSpPr/>
            <p:nvPr/>
          </p:nvGrpSpPr>
          <p:grpSpPr>
            <a:xfrm>
              <a:off x="5220071" y="4581128"/>
              <a:ext cx="2967826" cy="1079154"/>
              <a:chOff x="0" y="4750360"/>
              <a:chExt cx="7231795" cy="1079154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16" name="Прямоугольник с двумя скругленными противолежащими углами 15"/>
              <p:cNvSpPr/>
              <p:nvPr/>
            </p:nvSpPr>
            <p:spPr>
              <a:xfrm>
                <a:off x="0" y="4750360"/>
                <a:ext cx="7231795" cy="1079154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7" name="Прямоугольник 16"/>
              <p:cNvSpPr/>
              <p:nvPr/>
            </p:nvSpPr>
            <p:spPr>
              <a:xfrm>
                <a:off x="3159693" y="4750360"/>
                <a:ext cx="4072101" cy="1079154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Malahide Castle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297949" y="4760525"/>
              <a:ext cx="1080120" cy="791135"/>
            </a:xfrm>
            <a:prstGeom prst="rect">
              <a:avLst/>
            </a:prstGeom>
            <a:ln w="50800">
              <a:solidFill>
                <a:schemeClr val="accent6">
                  <a:lumMod val="75000"/>
                </a:schemeClr>
              </a:solidFill>
            </a:ln>
          </p:spPr>
        </p:pic>
      </p:grpSp>
      <p:grpSp>
        <p:nvGrpSpPr>
          <p:cNvPr id="25" name="Группа 24"/>
          <p:cNvGrpSpPr/>
          <p:nvPr/>
        </p:nvGrpSpPr>
        <p:grpSpPr>
          <a:xfrm>
            <a:off x="611561" y="2444109"/>
            <a:ext cx="3857299" cy="1080000"/>
            <a:chOff x="1108503" y="3041823"/>
            <a:chExt cx="2967826" cy="1079154"/>
          </a:xfrm>
        </p:grpSpPr>
        <p:grpSp>
          <p:nvGrpSpPr>
            <p:cNvPr id="9" name="Группа 8"/>
            <p:cNvGrpSpPr/>
            <p:nvPr/>
          </p:nvGrpSpPr>
          <p:grpSpPr>
            <a:xfrm>
              <a:off x="1108503" y="3041823"/>
              <a:ext cx="2967826" cy="1079154"/>
              <a:chOff x="0" y="4750360"/>
              <a:chExt cx="7231795" cy="1079154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10" name="Прямоугольник с двумя скругленными противолежащими углами 9"/>
              <p:cNvSpPr/>
              <p:nvPr/>
            </p:nvSpPr>
            <p:spPr>
              <a:xfrm>
                <a:off x="0" y="4750360"/>
                <a:ext cx="7231795" cy="1079154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1" name="Прямоугольник 10"/>
              <p:cNvSpPr/>
              <p:nvPr/>
            </p:nvSpPr>
            <p:spPr>
              <a:xfrm>
                <a:off x="3105070" y="4750360"/>
                <a:ext cx="4126723" cy="1079154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Edinburgh Castle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83751" y="3169364"/>
              <a:ext cx="1088222" cy="809365"/>
            </a:xfrm>
            <a:prstGeom prst="rect">
              <a:avLst/>
            </a:prstGeom>
            <a:ln w="50800">
              <a:solidFill>
                <a:schemeClr val="accent6">
                  <a:lumMod val="75000"/>
                </a:schemeClr>
              </a:solidFill>
            </a:ln>
          </p:spPr>
        </p:pic>
      </p:grpSp>
      <p:grpSp>
        <p:nvGrpSpPr>
          <p:cNvPr id="27" name="Группа 26"/>
          <p:cNvGrpSpPr/>
          <p:nvPr/>
        </p:nvGrpSpPr>
        <p:grpSpPr>
          <a:xfrm>
            <a:off x="4723130" y="2444109"/>
            <a:ext cx="3857299" cy="1080000"/>
            <a:chOff x="5220072" y="3041823"/>
            <a:chExt cx="2967826" cy="1079154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5220072" y="3041823"/>
              <a:ext cx="2967826" cy="1079154"/>
              <a:chOff x="0" y="4750360"/>
              <a:chExt cx="7231795" cy="1079154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6" name="Прямоугольник с двумя скругленными противолежащими углами 5"/>
              <p:cNvSpPr/>
              <p:nvPr/>
            </p:nvSpPr>
            <p:spPr>
              <a:xfrm>
                <a:off x="0" y="4750360"/>
                <a:ext cx="7231795" cy="1079154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7" name="Прямоугольник 6"/>
              <p:cNvSpPr/>
              <p:nvPr/>
            </p:nvSpPr>
            <p:spPr>
              <a:xfrm>
                <a:off x="3159693" y="4750360"/>
                <a:ext cx="4072102" cy="1079154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Tower of London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297948" y="3169365"/>
              <a:ext cx="1080121" cy="809364"/>
            </a:xfrm>
            <a:prstGeom prst="rect">
              <a:avLst/>
            </a:prstGeom>
            <a:ln w="50800">
              <a:solidFill>
                <a:schemeClr val="accent6">
                  <a:lumMod val="75000"/>
                </a:schemeClr>
              </a:solidFill>
            </a:ln>
          </p:spPr>
        </p:pic>
      </p:grpSp>
      <p:grpSp>
        <p:nvGrpSpPr>
          <p:cNvPr id="26" name="Группа 25"/>
          <p:cNvGrpSpPr/>
          <p:nvPr/>
        </p:nvGrpSpPr>
        <p:grpSpPr>
          <a:xfrm>
            <a:off x="611561" y="3598588"/>
            <a:ext cx="3857299" cy="1080000"/>
            <a:chOff x="1108503" y="4581128"/>
            <a:chExt cx="2967826" cy="1079154"/>
          </a:xfrm>
        </p:grpSpPr>
        <p:grpSp>
          <p:nvGrpSpPr>
            <p:cNvPr id="12" name="Группа 11"/>
            <p:cNvGrpSpPr/>
            <p:nvPr/>
          </p:nvGrpSpPr>
          <p:grpSpPr>
            <a:xfrm>
              <a:off x="1108503" y="4581128"/>
              <a:ext cx="2967826" cy="1079154"/>
              <a:chOff x="0" y="4750360"/>
              <a:chExt cx="7231795" cy="1079154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13" name="Прямоугольник с двумя скругленными противолежащими углами 12"/>
              <p:cNvSpPr/>
              <p:nvPr/>
            </p:nvSpPr>
            <p:spPr>
              <a:xfrm>
                <a:off x="0" y="4750360"/>
                <a:ext cx="7231795" cy="1079154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4" name="Прямоугольник 13"/>
              <p:cNvSpPr/>
              <p:nvPr/>
            </p:nvSpPr>
            <p:spPr>
              <a:xfrm>
                <a:off x="3105070" y="4750360"/>
                <a:ext cx="4126723" cy="1079154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Conwy Castle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83751" y="4760525"/>
              <a:ext cx="1088222" cy="791135"/>
            </a:xfrm>
            <a:prstGeom prst="rect">
              <a:avLst/>
            </a:prstGeom>
            <a:ln w="50800">
              <a:solidFill>
                <a:schemeClr val="accent6">
                  <a:lumMod val="75000"/>
                </a:schemeClr>
              </a:solidFill>
            </a:ln>
          </p:spPr>
        </p:pic>
      </p:grpSp>
      <p:pic>
        <p:nvPicPr>
          <p:cNvPr id="30" name="Рисунок 2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776864" y="1495"/>
            <a:ext cx="1367136" cy="1203289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15440"/>
            <a:ext cx="1691680" cy="123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636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5400000">
            <a:off x="5294429" y="1796446"/>
            <a:ext cx="398717" cy="221509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7474"/>
            <a:ext cx="8229600" cy="857250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60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Question</a:t>
            </a:r>
            <a:r>
              <a:rPr lang="en-US" sz="54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n-US" sz="8000" b="1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5</a:t>
            </a:r>
            <a:endParaRPr lang="ru-RU" sz="8000" b="1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Aharoni" pitchFamily="2" charset="-79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467544" y="1204784"/>
            <a:ext cx="8229600" cy="12149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Which castle was built on top of the volcano?</a:t>
            </a:r>
            <a:endParaRPr lang="ru-RU" sz="4800" b="1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Aharoni" pitchFamily="2" charset="-79"/>
            </a:endParaRPr>
          </a:p>
        </p:txBody>
      </p:sp>
      <p:grpSp>
        <p:nvGrpSpPr>
          <p:cNvPr id="28" name="Группа 27"/>
          <p:cNvGrpSpPr/>
          <p:nvPr/>
        </p:nvGrpSpPr>
        <p:grpSpPr>
          <a:xfrm>
            <a:off x="4723130" y="3598588"/>
            <a:ext cx="3857299" cy="1080000"/>
            <a:chOff x="5220071" y="4581128"/>
            <a:chExt cx="2967826" cy="1079154"/>
          </a:xfrm>
        </p:grpSpPr>
        <p:grpSp>
          <p:nvGrpSpPr>
            <p:cNvPr id="15" name="Группа 14"/>
            <p:cNvGrpSpPr/>
            <p:nvPr/>
          </p:nvGrpSpPr>
          <p:grpSpPr>
            <a:xfrm>
              <a:off x="5220071" y="4581128"/>
              <a:ext cx="2967826" cy="1079154"/>
              <a:chOff x="0" y="4750360"/>
              <a:chExt cx="7231795" cy="1079154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16" name="Прямоугольник с двумя скругленными противолежащими углами 15"/>
              <p:cNvSpPr/>
              <p:nvPr/>
            </p:nvSpPr>
            <p:spPr>
              <a:xfrm>
                <a:off x="0" y="4750360"/>
                <a:ext cx="7231795" cy="1079154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7" name="Прямоугольник 16"/>
              <p:cNvSpPr/>
              <p:nvPr/>
            </p:nvSpPr>
            <p:spPr>
              <a:xfrm>
                <a:off x="3159693" y="4750360"/>
                <a:ext cx="4072101" cy="1079154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Malahide Castle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297949" y="4760525"/>
              <a:ext cx="1080120" cy="791135"/>
            </a:xfrm>
            <a:prstGeom prst="rect">
              <a:avLst/>
            </a:prstGeom>
            <a:ln w="50800">
              <a:solidFill>
                <a:schemeClr val="accent6">
                  <a:lumMod val="75000"/>
                </a:schemeClr>
              </a:solidFill>
            </a:ln>
          </p:spPr>
        </p:pic>
      </p:grpSp>
      <p:grpSp>
        <p:nvGrpSpPr>
          <p:cNvPr id="25" name="Группа 24"/>
          <p:cNvGrpSpPr/>
          <p:nvPr/>
        </p:nvGrpSpPr>
        <p:grpSpPr>
          <a:xfrm>
            <a:off x="611561" y="2444109"/>
            <a:ext cx="3857299" cy="1080000"/>
            <a:chOff x="1108503" y="3041823"/>
            <a:chExt cx="2967826" cy="1079154"/>
          </a:xfrm>
        </p:grpSpPr>
        <p:grpSp>
          <p:nvGrpSpPr>
            <p:cNvPr id="9" name="Группа 8"/>
            <p:cNvGrpSpPr/>
            <p:nvPr/>
          </p:nvGrpSpPr>
          <p:grpSpPr>
            <a:xfrm>
              <a:off x="1108503" y="3041823"/>
              <a:ext cx="2967826" cy="1079154"/>
              <a:chOff x="0" y="4750360"/>
              <a:chExt cx="7231795" cy="1079154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10" name="Прямоугольник с двумя скругленными противолежащими углами 9"/>
              <p:cNvSpPr/>
              <p:nvPr/>
            </p:nvSpPr>
            <p:spPr>
              <a:xfrm>
                <a:off x="0" y="4750360"/>
                <a:ext cx="7231795" cy="1079154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1" name="Прямоугольник 10"/>
              <p:cNvSpPr/>
              <p:nvPr/>
            </p:nvSpPr>
            <p:spPr>
              <a:xfrm>
                <a:off x="3105070" y="4750360"/>
                <a:ext cx="4126723" cy="1079154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Edinburgh Castle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83751" y="3169364"/>
              <a:ext cx="1088222" cy="809365"/>
            </a:xfrm>
            <a:prstGeom prst="rect">
              <a:avLst/>
            </a:prstGeom>
            <a:ln w="50800">
              <a:solidFill>
                <a:schemeClr val="accent6">
                  <a:lumMod val="75000"/>
                </a:schemeClr>
              </a:solidFill>
            </a:ln>
          </p:spPr>
        </p:pic>
      </p:grpSp>
      <p:grpSp>
        <p:nvGrpSpPr>
          <p:cNvPr id="27" name="Группа 26"/>
          <p:cNvGrpSpPr/>
          <p:nvPr/>
        </p:nvGrpSpPr>
        <p:grpSpPr>
          <a:xfrm>
            <a:off x="4723130" y="2444109"/>
            <a:ext cx="3857299" cy="1080000"/>
            <a:chOff x="5220072" y="3041823"/>
            <a:chExt cx="2967826" cy="1079154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5220072" y="3041823"/>
              <a:ext cx="2967826" cy="1079154"/>
              <a:chOff x="0" y="4750360"/>
              <a:chExt cx="7231795" cy="1079154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6" name="Прямоугольник с двумя скругленными противолежащими углами 5"/>
              <p:cNvSpPr/>
              <p:nvPr/>
            </p:nvSpPr>
            <p:spPr>
              <a:xfrm>
                <a:off x="0" y="4750360"/>
                <a:ext cx="7231795" cy="1079154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7" name="Прямоугольник 6"/>
              <p:cNvSpPr/>
              <p:nvPr/>
            </p:nvSpPr>
            <p:spPr>
              <a:xfrm>
                <a:off x="3159693" y="4750360"/>
                <a:ext cx="4072102" cy="1079154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Tower of London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297948" y="3169365"/>
              <a:ext cx="1080121" cy="809364"/>
            </a:xfrm>
            <a:prstGeom prst="rect">
              <a:avLst/>
            </a:prstGeom>
            <a:ln w="50800">
              <a:solidFill>
                <a:schemeClr val="accent6">
                  <a:lumMod val="75000"/>
                </a:schemeClr>
              </a:solidFill>
            </a:ln>
          </p:spPr>
        </p:pic>
      </p:grpSp>
      <p:grpSp>
        <p:nvGrpSpPr>
          <p:cNvPr id="26" name="Группа 25"/>
          <p:cNvGrpSpPr/>
          <p:nvPr/>
        </p:nvGrpSpPr>
        <p:grpSpPr>
          <a:xfrm>
            <a:off x="611561" y="3598588"/>
            <a:ext cx="3857299" cy="1080000"/>
            <a:chOff x="1108503" y="4581128"/>
            <a:chExt cx="2967826" cy="1079154"/>
          </a:xfrm>
        </p:grpSpPr>
        <p:grpSp>
          <p:nvGrpSpPr>
            <p:cNvPr id="12" name="Группа 11"/>
            <p:cNvGrpSpPr/>
            <p:nvPr/>
          </p:nvGrpSpPr>
          <p:grpSpPr>
            <a:xfrm>
              <a:off x="1108503" y="4581128"/>
              <a:ext cx="2967826" cy="1079154"/>
              <a:chOff x="0" y="4750360"/>
              <a:chExt cx="7231795" cy="1079154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13" name="Прямоугольник с двумя скругленными противолежащими углами 12"/>
              <p:cNvSpPr/>
              <p:nvPr/>
            </p:nvSpPr>
            <p:spPr>
              <a:xfrm>
                <a:off x="0" y="4750360"/>
                <a:ext cx="7231795" cy="1079154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4" name="Прямоугольник 13"/>
              <p:cNvSpPr/>
              <p:nvPr/>
            </p:nvSpPr>
            <p:spPr>
              <a:xfrm>
                <a:off x="3105070" y="4750360"/>
                <a:ext cx="4126723" cy="1079154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Conwy Castle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83751" y="4760525"/>
              <a:ext cx="1088222" cy="791135"/>
            </a:xfrm>
            <a:prstGeom prst="rect">
              <a:avLst/>
            </a:prstGeom>
            <a:ln w="50800">
              <a:solidFill>
                <a:schemeClr val="accent6">
                  <a:lumMod val="75000"/>
                </a:schemeClr>
              </a:solidFill>
            </a:ln>
          </p:spPr>
        </p:pic>
      </p:grpSp>
      <p:pic>
        <p:nvPicPr>
          <p:cNvPr id="30" name="Рисунок 2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776864" y="1495"/>
            <a:ext cx="1367136" cy="1203289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15440"/>
            <a:ext cx="1691680" cy="123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1653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321657" y="2098560"/>
            <a:ext cx="531622" cy="166132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7474"/>
            <a:ext cx="8229600" cy="857250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60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Question</a:t>
            </a:r>
            <a:r>
              <a:rPr lang="en-US" sz="54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n-US" sz="8000" b="1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6</a:t>
            </a:r>
            <a:endParaRPr lang="ru-RU" sz="8000" b="1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Aharoni" pitchFamily="2" charset="-79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518864" y="1204784"/>
            <a:ext cx="8229600" cy="12149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Which castle was used as a fortress and a family home?</a:t>
            </a:r>
            <a:endParaRPr lang="ru-RU" sz="4800" b="1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Aharoni" pitchFamily="2" charset="-79"/>
            </a:endParaRPr>
          </a:p>
        </p:txBody>
      </p:sp>
      <p:grpSp>
        <p:nvGrpSpPr>
          <p:cNvPr id="28" name="Группа 27"/>
          <p:cNvGrpSpPr/>
          <p:nvPr/>
        </p:nvGrpSpPr>
        <p:grpSpPr>
          <a:xfrm>
            <a:off x="4723130" y="3598588"/>
            <a:ext cx="3857299" cy="1080000"/>
            <a:chOff x="5220071" y="4581128"/>
            <a:chExt cx="2967826" cy="1079154"/>
          </a:xfrm>
        </p:grpSpPr>
        <p:grpSp>
          <p:nvGrpSpPr>
            <p:cNvPr id="15" name="Группа 14"/>
            <p:cNvGrpSpPr/>
            <p:nvPr/>
          </p:nvGrpSpPr>
          <p:grpSpPr>
            <a:xfrm>
              <a:off x="5220071" y="4581128"/>
              <a:ext cx="2967826" cy="1079154"/>
              <a:chOff x="0" y="4750360"/>
              <a:chExt cx="7231795" cy="1079154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16" name="Прямоугольник с двумя скругленными противолежащими углами 15"/>
              <p:cNvSpPr/>
              <p:nvPr/>
            </p:nvSpPr>
            <p:spPr>
              <a:xfrm>
                <a:off x="0" y="4750360"/>
                <a:ext cx="7231795" cy="1079154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7" name="Прямоугольник 16"/>
              <p:cNvSpPr/>
              <p:nvPr/>
            </p:nvSpPr>
            <p:spPr>
              <a:xfrm>
                <a:off x="3159693" y="4750360"/>
                <a:ext cx="4072101" cy="1079154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Malahide Castle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297949" y="4760525"/>
              <a:ext cx="1080120" cy="791135"/>
            </a:xfrm>
            <a:prstGeom prst="rect">
              <a:avLst/>
            </a:prstGeom>
            <a:ln w="50800">
              <a:solidFill>
                <a:schemeClr val="accent6">
                  <a:lumMod val="75000"/>
                </a:schemeClr>
              </a:solidFill>
            </a:ln>
          </p:spPr>
        </p:pic>
      </p:grpSp>
      <p:grpSp>
        <p:nvGrpSpPr>
          <p:cNvPr id="25" name="Группа 24"/>
          <p:cNvGrpSpPr/>
          <p:nvPr/>
        </p:nvGrpSpPr>
        <p:grpSpPr>
          <a:xfrm>
            <a:off x="611561" y="2444109"/>
            <a:ext cx="3857299" cy="1080000"/>
            <a:chOff x="1108503" y="3041823"/>
            <a:chExt cx="2967826" cy="1079154"/>
          </a:xfrm>
        </p:grpSpPr>
        <p:grpSp>
          <p:nvGrpSpPr>
            <p:cNvPr id="9" name="Группа 8"/>
            <p:cNvGrpSpPr/>
            <p:nvPr/>
          </p:nvGrpSpPr>
          <p:grpSpPr>
            <a:xfrm>
              <a:off x="1108503" y="3041823"/>
              <a:ext cx="2967826" cy="1079154"/>
              <a:chOff x="0" y="4750360"/>
              <a:chExt cx="7231795" cy="1079154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10" name="Прямоугольник с двумя скругленными противолежащими углами 9"/>
              <p:cNvSpPr/>
              <p:nvPr/>
            </p:nvSpPr>
            <p:spPr>
              <a:xfrm>
                <a:off x="0" y="4750360"/>
                <a:ext cx="7231795" cy="1079154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1" name="Прямоугольник 10"/>
              <p:cNvSpPr/>
              <p:nvPr/>
            </p:nvSpPr>
            <p:spPr>
              <a:xfrm>
                <a:off x="3105070" y="4750360"/>
                <a:ext cx="4126723" cy="1079154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Edinburgh Castle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83751" y="3169364"/>
              <a:ext cx="1088222" cy="809365"/>
            </a:xfrm>
            <a:prstGeom prst="rect">
              <a:avLst/>
            </a:prstGeom>
            <a:ln w="50800">
              <a:solidFill>
                <a:schemeClr val="accent6">
                  <a:lumMod val="75000"/>
                </a:schemeClr>
              </a:solidFill>
            </a:ln>
          </p:spPr>
        </p:pic>
      </p:grpSp>
      <p:grpSp>
        <p:nvGrpSpPr>
          <p:cNvPr id="27" name="Группа 26"/>
          <p:cNvGrpSpPr/>
          <p:nvPr/>
        </p:nvGrpSpPr>
        <p:grpSpPr>
          <a:xfrm>
            <a:off x="4723130" y="2444109"/>
            <a:ext cx="3857299" cy="1080000"/>
            <a:chOff x="5220072" y="3041823"/>
            <a:chExt cx="2967826" cy="1079154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5220072" y="3041823"/>
              <a:ext cx="2967826" cy="1079154"/>
              <a:chOff x="0" y="4750360"/>
              <a:chExt cx="7231795" cy="1079154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6" name="Прямоугольник с двумя скругленными противолежащими углами 5"/>
              <p:cNvSpPr/>
              <p:nvPr/>
            </p:nvSpPr>
            <p:spPr>
              <a:xfrm>
                <a:off x="0" y="4750360"/>
                <a:ext cx="7231795" cy="1079154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7" name="Прямоугольник 6"/>
              <p:cNvSpPr/>
              <p:nvPr/>
            </p:nvSpPr>
            <p:spPr>
              <a:xfrm>
                <a:off x="3159693" y="4750360"/>
                <a:ext cx="4072102" cy="1079154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Tower of London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297948" y="3169365"/>
              <a:ext cx="1080121" cy="809364"/>
            </a:xfrm>
            <a:prstGeom prst="rect">
              <a:avLst/>
            </a:prstGeom>
            <a:ln w="50800">
              <a:solidFill>
                <a:schemeClr val="accent6">
                  <a:lumMod val="75000"/>
                </a:schemeClr>
              </a:solidFill>
            </a:ln>
          </p:spPr>
        </p:pic>
      </p:grpSp>
      <p:grpSp>
        <p:nvGrpSpPr>
          <p:cNvPr id="26" name="Группа 25"/>
          <p:cNvGrpSpPr/>
          <p:nvPr/>
        </p:nvGrpSpPr>
        <p:grpSpPr>
          <a:xfrm>
            <a:off x="611561" y="3598588"/>
            <a:ext cx="3857299" cy="1080000"/>
            <a:chOff x="1108503" y="4581128"/>
            <a:chExt cx="2967826" cy="1079154"/>
          </a:xfrm>
        </p:grpSpPr>
        <p:grpSp>
          <p:nvGrpSpPr>
            <p:cNvPr id="12" name="Группа 11"/>
            <p:cNvGrpSpPr/>
            <p:nvPr/>
          </p:nvGrpSpPr>
          <p:grpSpPr>
            <a:xfrm>
              <a:off x="1108503" y="4581128"/>
              <a:ext cx="2967826" cy="1079154"/>
              <a:chOff x="0" y="4750360"/>
              <a:chExt cx="7231795" cy="1079154"/>
            </a:xfrm>
            <a:solidFill>
              <a:schemeClr val="accent6">
                <a:lumMod val="75000"/>
                <a:alpha val="29000"/>
              </a:schemeClr>
            </a:solidFill>
          </p:grpSpPr>
          <p:sp>
            <p:nvSpPr>
              <p:cNvPr id="13" name="Прямоугольник с двумя скругленными противолежащими углами 12"/>
              <p:cNvSpPr/>
              <p:nvPr/>
            </p:nvSpPr>
            <p:spPr>
              <a:xfrm>
                <a:off x="0" y="4750360"/>
                <a:ext cx="7231795" cy="1079154"/>
              </a:xfrm>
              <a:prstGeom prst="round2Diag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-9491525"/>
                  <a:satOff val="-6236"/>
                  <a:lumOff val="-12157"/>
                  <a:alphaOff val="0"/>
                </a:schemeClr>
              </a:fillRef>
              <a:effectRef idx="2">
                <a:schemeClr val="accent3">
                  <a:hueOff val="-9491525"/>
                  <a:satOff val="-6236"/>
                  <a:lumOff val="-12157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4" name="Прямоугольник 13"/>
              <p:cNvSpPr/>
              <p:nvPr/>
            </p:nvSpPr>
            <p:spPr>
              <a:xfrm>
                <a:off x="3105070" y="4750360"/>
                <a:ext cx="4126723" cy="1079154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4320" tIns="106680" rIns="106680" bIns="106680" numCol="1" spcCol="1270" anchor="ctr" anchorCtr="0">
                <a:noAutofit/>
              </a:bodyPr>
              <a:lstStyle/>
              <a:p>
                <a:pPr lvl="0" algn="ctr" defTabSz="914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i="0" kern="1200" dirty="0" smtClean="0">
                    <a:solidFill>
                      <a:schemeClr val="accent5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Conwy Castle</a:t>
                </a:r>
                <a:endParaRPr lang="ru-RU" sz="2400" b="1" i="0" kern="1200" dirty="0">
                  <a:solidFill>
                    <a:schemeClr val="accent5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83751" y="4760525"/>
              <a:ext cx="1088222" cy="791135"/>
            </a:xfrm>
            <a:prstGeom prst="rect">
              <a:avLst/>
            </a:prstGeom>
            <a:ln w="50800">
              <a:solidFill>
                <a:schemeClr val="accent6">
                  <a:lumMod val="75000"/>
                </a:schemeClr>
              </a:solidFill>
            </a:ln>
          </p:spPr>
        </p:pic>
      </p:grpSp>
      <p:pic>
        <p:nvPicPr>
          <p:cNvPr id="22" name="Рисунок 2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776864" y="1495"/>
            <a:ext cx="1367136" cy="120328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15440"/>
            <a:ext cx="1691680" cy="123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085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05978"/>
            <a:ext cx="7859216" cy="1141635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Bodoni MT Black" pitchFamily="18" charset="0"/>
              </a:rPr>
              <a:t>Complete the sentence with the correct phrasal verb.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81" t="43436" r="5546" b="3392"/>
          <a:stretch/>
        </p:blipFill>
        <p:spPr bwMode="auto">
          <a:xfrm>
            <a:off x="2051720" y="1851670"/>
            <a:ext cx="5372676" cy="243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888139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05978"/>
            <a:ext cx="4320480" cy="1104909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Bodoni MT Black" pitchFamily="18" charset="0"/>
              </a:rPr>
              <a:t>Listen and tick the correct picture.</a:t>
            </a:r>
            <a:endParaRPr lang="ru-RU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09" t="16585" r="4352" b="6517"/>
          <a:stretch/>
        </p:blipFill>
        <p:spPr bwMode="auto">
          <a:xfrm>
            <a:off x="827584" y="1310888"/>
            <a:ext cx="4072270" cy="3508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0" r="2634"/>
          <a:stretch/>
        </p:blipFill>
        <p:spPr bwMode="auto">
          <a:xfrm>
            <a:off x="5076056" y="123477"/>
            <a:ext cx="3965944" cy="469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593432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1248619"/>
            <a:ext cx="7772400" cy="1021556"/>
          </a:xfrm>
        </p:spPr>
        <p:txBody>
          <a:bodyPr/>
          <a:lstStyle/>
          <a:p>
            <a:pPr algn="r"/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Bauhaus 93" pitchFamily="82" charset="0"/>
              </a:rPr>
              <a:t>HOMETASK. TOPIC 1d.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body" idx="1"/>
          </p:nvPr>
        </p:nvSpPr>
        <p:spPr>
          <a:xfrm>
            <a:off x="755576" y="123478"/>
            <a:ext cx="7772400" cy="1125140"/>
          </a:xfrm>
        </p:spPr>
        <p:txBody>
          <a:bodyPr/>
          <a:lstStyle/>
          <a:p>
            <a:pPr algn="r"/>
            <a:r>
              <a:rPr lang="en-US" dirty="0" smtClean="0"/>
              <a:t>Students book page 11</a:t>
            </a:r>
            <a:endParaRPr lang="ru-RU" dirty="0"/>
          </a:p>
        </p:txBody>
      </p:sp>
      <p:pic>
        <p:nvPicPr>
          <p:cNvPr id="2050" name="Picture 2" descr="G:\ДЛЯ ПРЕЗЕНТАЦИЙ\КАРТИНКИ\learn english 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73604"/>
            <a:ext cx="6658154" cy="2769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50387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Ваше задание на следующий урок.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200151"/>
            <a:ext cx="7859216" cy="3394472"/>
          </a:xfrm>
        </p:spPr>
        <p:txBody>
          <a:bodyPr>
            <a:normAutofit fontScale="92500" lnSpcReduction="20000"/>
          </a:bodyPr>
          <a:lstStyle/>
          <a:p>
            <a:pPr>
              <a:buFont typeface="+mj-lt"/>
              <a:buAutoNum type="arabicPeriod"/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Повторить правило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сравнение времен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 Simple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 Continuous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ru-RU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Повторить правило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суффикс –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модальный глагол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should.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+mj-lt"/>
              <a:buAutoNum type="arabicPeriod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Выучить новые слова и повторить уже изученные (будет опрос).</a:t>
            </a:r>
          </a:p>
          <a:p>
            <a:pPr>
              <a:buFont typeface="+mj-lt"/>
              <a:buAutoNum type="arabicPeriod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Выполнить упражнения.</a:t>
            </a:r>
          </a:p>
          <a:p>
            <a:pPr>
              <a:buFont typeface="+mj-lt"/>
              <a:buAutoNum type="arabicPeriod"/>
            </a:pP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 ДОМАШНИЕ РАБОТЫ ВЫПОЛНЯЕМ В ТЕТРАДИ ДЛЯ ДОМАШНИХ РАБОТ.</a:t>
            </a:r>
          </a:p>
        </p:txBody>
      </p:sp>
    </p:spTree>
    <p:extLst>
      <p:ext uri="{BB962C8B-B14F-4D97-AF65-F5344CB8AC3E}">
        <p14:creationId xmlns:p14="http://schemas.microsoft.com/office/powerpoint/2010/main" xmlns="" val="2000458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483518"/>
            <a:ext cx="6912768" cy="406827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Date back-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относитс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я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 к (о времени)</a:t>
            </a: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Fortress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- крепость</a:t>
            </a:r>
            <a:endParaRPr lang="en-US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Spooky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- страшный</a:t>
            </a:r>
            <a:endParaRPr lang="en-US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Ghosts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- привидение</a:t>
            </a:r>
            <a:endParaRPr lang="en-US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Unique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-уникальный</a:t>
            </a:r>
            <a:endParaRPr lang="en-US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Extinct volcano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-потухший вулкан</a:t>
            </a:r>
            <a:endParaRPr lang="en-US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Medieval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-средневековый</a:t>
            </a:r>
            <a:endParaRPr lang="en-US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Guarded by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-охран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я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ется</a:t>
            </a:r>
            <a:endParaRPr lang="en-US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Ravens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avid" panose="020E0502060401010101" pitchFamily="34" charset="-79"/>
              </a:rPr>
              <a:t>-вороны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David" panose="020E0502060401010101" pitchFamily="34" charset="-79"/>
            </a:endParaRPr>
          </a:p>
        </p:txBody>
      </p:sp>
      <p:pic>
        <p:nvPicPr>
          <p:cNvPr id="3074" name="Picture 2" descr="F:\ДЛЯ ПРЕЗЕНТАЦИЙ\Новая папка\new word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192" b="89222" l="9539" r="953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530" t="-5402" r="5252" b="11304"/>
          <a:stretch/>
        </p:blipFill>
        <p:spPr bwMode="auto">
          <a:xfrm>
            <a:off x="5874591" y="-120770"/>
            <a:ext cx="3191774" cy="2082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7560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1357659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Bodoni MT Black" pitchFamily="18" charset="0"/>
              </a:rPr>
              <a:t>Task 1. Make sentences negative and interrogative. Use </a:t>
            </a:r>
            <a:r>
              <a:rPr lang="en-US" sz="3200" i="1" dirty="0" smtClean="0">
                <a:solidFill>
                  <a:schemeClr val="accent4">
                    <a:lumMod val="50000"/>
                  </a:schemeClr>
                </a:solidFill>
                <a:latin typeface="Bodoni MT Black" pitchFamily="18" charset="0"/>
              </a:rPr>
              <a:t>present simple 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Bodoni MT Black" pitchFamily="18" charset="0"/>
              </a:rPr>
              <a:t>or </a:t>
            </a:r>
            <a:r>
              <a:rPr lang="en-US" sz="3200" i="1" dirty="0" smtClean="0">
                <a:solidFill>
                  <a:schemeClr val="accent4">
                    <a:lumMod val="50000"/>
                  </a:schemeClr>
                </a:solidFill>
                <a:latin typeface="Bodoni MT Black" pitchFamily="18" charset="0"/>
              </a:rPr>
              <a:t>present continuous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Bodoni MT Black" pitchFamily="18" charset="0"/>
              </a:rPr>
              <a:t>.</a:t>
            </a:r>
            <a:endParaRPr lang="ru-RU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344" r="20077" b="7263"/>
          <a:stretch/>
        </p:blipFill>
        <p:spPr bwMode="auto">
          <a:xfrm>
            <a:off x="1043608" y="1851670"/>
            <a:ext cx="7357736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56554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9"/>
            <a:ext cx="8075240" cy="1069628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Bodoni MT Black" pitchFamily="18" charset="0"/>
              </a:rPr>
              <a:t>Task 2. Fill in </a:t>
            </a:r>
            <a:r>
              <a:rPr lang="en-US" sz="3200" i="1" dirty="0" smtClean="0">
                <a:solidFill>
                  <a:schemeClr val="accent4">
                    <a:lumMod val="50000"/>
                  </a:schemeClr>
                </a:solidFill>
                <a:latin typeface="Bodoni MT Black" pitchFamily="18" charset="0"/>
              </a:rPr>
              <a:t>should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Bodoni MT Black" pitchFamily="18" charset="0"/>
              </a:rPr>
              <a:t> or </a:t>
            </a:r>
            <a:r>
              <a:rPr lang="en-US" sz="3200" i="1" dirty="0" smtClean="0">
                <a:solidFill>
                  <a:schemeClr val="accent4">
                    <a:lumMod val="50000"/>
                  </a:schemeClr>
                </a:solidFill>
                <a:latin typeface="Bodoni MT Black" pitchFamily="18" charset="0"/>
              </a:rPr>
              <a:t>shouldn’t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Bodoni MT Black" pitchFamily="18" charset="0"/>
              </a:rPr>
              <a:t>.</a:t>
            </a:r>
            <a:endParaRPr lang="ru-RU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" t="11642" r="-103" b="3178"/>
          <a:stretch/>
        </p:blipFill>
        <p:spPr bwMode="auto">
          <a:xfrm>
            <a:off x="1043608" y="1377230"/>
            <a:ext cx="7093782" cy="2850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9396695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511</TotalTime>
  <Words>403</Words>
  <Application>Microsoft Office PowerPoint</Application>
  <PresentationFormat>Экран (16:9)</PresentationFormat>
  <Paragraphs>122</Paragraphs>
  <Slides>26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Landmarks of  the British Isles</vt:lpstr>
      <vt:lpstr>Слайд 2</vt:lpstr>
      <vt:lpstr>The capital of England is London</vt:lpstr>
      <vt:lpstr>Landmarks of England:  Tower, Big Ben</vt:lpstr>
      <vt:lpstr>Edinburgh is the capital of Scotland</vt:lpstr>
      <vt:lpstr>Edinburgh castle</vt:lpstr>
      <vt:lpstr>Cardiff is the capital of Wales</vt:lpstr>
      <vt:lpstr>Conway Castle in Wales</vt:lpstr>
      <vt:lpstr>Belfast is the capital of the Northern Ireland</vt:lpstr>
      <vt:lpstr>Malahide Castle in Ireland</vt:lpstr>
      <vt:lpstr>Слайд 11</vt:lpstr>
      <vt:lpstr>Слайд 12</vt:lpstr>
      <vt:lpstr>Remember the words</vt:lpstr>
      <vt:lpstr>Question 1</vt:lpstr>
      <vt:lpstr>Question 2</vt:lpstr>
      <vt:lpstr>Question 3</vt:lpstr>
      <vt:lpstr>Question 4</vt:lpstr>
      <vt:lpstr>Question 5</vt:lpstr>
      <vt:lpstr>Question 6</vt:lpstr>
      <vt:lpstr>Complete the sentence with the correct phrasal verb.</vt:lpstr>
      <vt:lpstr>Listen and tick the correct picture.</vt:lpstr>
      <vt:lpstr>HOMETASK. TOPIC 1d.</vt:lpstr>
      <vt:lpstr>Ваше задание на следующий урок.</vt:lpstr>
      <vt:lpstr>Слайд 24</vt:lpstr>
      <vt:lpstr>Task 1. Make sentences negative and interrogative. Use present simple or present continuous.</vt:lpstr>
      <vt:lpstr>Task 2. Fill in should or shouldn’t.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AsunaMoon</dc:creator>
  <cp:lastModifiedBy>User</cp:lastModifiedBy>
  <cp:revision>20</cp:revision>
  <dcterms:created xsi:type="dcterms:W3CDTF">2017-09-13T12:07:48Z</dcterms:created>
  <dcterms:modified xsi:type="dcterms:W3CDTF">2022-10-31T13:03:42Z</dcterms:modified>
</cp:coreProperties>
</file>