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6"/>
  </p:notesMasterIdLst>
  <p:sldIdLst>
    <p:sldId id="256" r:id="rId2"/>
    <p:sldId id="282" r:id="rId3"/>
    <p:sldId id="257" r:id="rId4"/>
    <p:sldId id="260" r:id="rId5"/>
    <p:sldId id="275" r:id="rId6"/>
    <p:sldId id="290" r:id="rId7"/>
    <p:sldId id="261" r:id="rId8"/>
    <p:sldId id="277" r:id="rId9"/>
    <p:sldId id="291" r:id="rId10"/>
    <p:sldId id="263" r:id="rId11"/>
    <p:sldId id="273" r:id="rId12"/>
    <p:sldId id="265" r:id="rId13"/>
    <p:sldId id="284" r:id="rId14"/>
    <p:sldId id="266" r:id="rId15"/>
    <p:sldId id="285" r:id="rId16"/>
    <p:sldId id="267" r:id="rId17"/>
    <p:sldId id="286" r:id="rId18"/>
    <p:sldId id="283" r:id="rId19"/>
    <p:sldId id="287" r:id="rId20"/>
    <p:sldId id="281" r:id="rId21"/>
    <p:sldId id="288" r:id="rId22"/>
    <p:sldId id="289" r:id="rId23"/>
    <p:sldId id="292" r:id="rId24"/>
    <p:sldId id="279" r:id="rId25"/>
  </p:sldIdLst>
  <p:sldSz cx="12192000" cy="6858000"/>
  <p:notesSz cx="6888163" cy="96234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D7AD"/>
    <a:srgbClr val="FF9966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02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482843"/>
          </a:xfrm>
          <a:prstGeom prst="rect">
            <a:avLst/>
          </a:prstGeom>
        </p:spPr>
        <p:txBody>
          <a:bodyPr vert="horz" lIns="94348" tIns="47174" rIns="94348" bIns="4717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482843"/>
          </a:xfrm>
          <a:prstGeom prst="rect">
            <a:avLst/>
          </a:prstGeom>
        </p:spPr>
        <p:txBody>
          <a:bodyPr vert="horz" lIns="94348" tIns="47174" rIns="94348" bIns="47174" rtlCol="0"/>
          <a:lstStyle>
            <a:lvl1pPr algn="r">
              <a:defRPr sz="1200"/>
            </a:lvl1pPr>
          </a:lstStyle>
          <a:p>
            <a:fld id="{2F86DCD6-8FF8-4ADD-9C5E-B93FC9C4C699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557213" y="1203325"/>
            <a:ext cx="5773737" cy="3248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348" tIns="47174" rIns="94348" bIns="4717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631273"/>
            <a:ext cx="5510530" cy="3789224"/>
          </a:xfrm>
          <a:prstGeom prst="rect">
            <a:avLst/>
          </a:prstGeom>
        </p:spPr>
        <p:txBody>
          <a:bodyPr vert="horz" lIns="94348" tIns="47174" rIns="94348" bIns="4717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140584"/>
            <a:ext cx="2984871" cy="482841"/>
          </a:xfrm>
          <a:prstGeom prst="rect">
            <a:avLst/>
          </a:prstGeom>
        </p:spPr>
        <p:txBody>
          <a:bodyPr vert="horz" lIns="94348" tIns="47174" rIns="94348" bIns="4717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140584"/>
            <a:ext cx="2984871" cy="482841"/>
          </a:xfrm>
          <a:prstGeom prst="rect">
            <a:avLst/>
          </a:prstGeom>
        </p:spPr>
        <p:txBody>
          <a:bodyPr vert="horz" lIns="94348" tIns="47174" rIns="94348" bIns="47174" rtlCol="0" anchor="b"/>
          <a:lstStyle>
            <a:lvl1pPr algn="r">
              <a:defRPr sz="1200"/>
            </a:lvl1pPr>
          </a:lstStyle>
          <a:p>
            <a:fld id="{FA664764-9D4C-4F5A-A7F7-7F910AF8E0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957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664764-9D4C-4F5A-A7F7-7F910AF8E06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690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668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388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5544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302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109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808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977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6962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069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0349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142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D0BF054-F1F5-4C77-8FB2-72FC2112916E}" type="datetimeFigureOut">
              <a:rPr lang="ru-RU" smtClean="0"/>
              <a:t>18.03.2026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00E9B74-ED0C-41FE-B7D1-F2E730B3ECE3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902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tionary.org/wiki/collectio#%D0%9B%D0%B0%D1%82%D0%B8%D0%BD%D1%81%D0%BA%D0%B8%D0%B9" TargetMode="External"/><Relationship Id="rId2" Type="http://schemas.openxmlformats.org/officeDocument/2006/relationships/hyperlink" Target="https://ru.wikipedia.org/wiki/%D0%9B%D0%B0%D1%82%D0%B8%D0%BD%D1%81%D0%BA%D0%B8%D0%B9_%D1%8F%D0%B7%D1%8B%D0%BA" TargetMode="Externa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am.ru/" TargetMode="External"/><Relationship Id="rId2" Type="http://schemas.openxmlformats.org/officeDocument/2006/relationships/hyperlink" Target="https://ppt-online.org/28638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0D8B82-9AC3-40E4-A463-D03AB7E6511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«Музей в чемодане: коллекционирование как средство формирования общероссийской гражданской идентичности у дошкольников»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3600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ru-RU" sz="36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260893B-F4FB-4D73-AEB4-BCAAE771D3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9406" y="4455620"/>
            <a:ext cx="4232365" cy="752106"/>
          </a:xfrm>
        </p:spPr>
        <p:txBody>
          <a:bodyPr>
            <a:no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Составитель: Мальчик </a:t>
            </a:r>
            <a:r>
              <a:rPr lang="ru-RU" sz="1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Любовь Анатольевна, </a:t>
            </a:r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старший воспитатель 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МАДОУ д/с № 60 города Тюмени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A8A3262-B48E-450A-B073-3BB1B2B8D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98111" y="259112"/>
            <a:ext cx="9853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Муниципальное автономное дошкольное образовательное учреждение д/с № 60 города Тюмени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3798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DC45C-07E5-4A8C-B753-3AC28E160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6886575" cy="386010"/>
          </a:xfrm>
        </p:spPr>
        <p:txBody>
          <a:bodyPr/>
          <a:lstStyle/>
          <a:p>
            <a:pPr algn="ctr"/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246076" y="364366"/>
            <a:ext cx="75777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Коллекционирование -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мост от личного интереса к любви к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Родине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33454" y="1353120"/>
            <a:ext cx="6096000" cy="1477328"/>
          </a:xfrm>
          <a:prstGeom prst="rect">
            <a:avLst/>
          </a:prstGeom>
          <a:solidFill>
            <a:srgbClr val="F9D7AD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r>
              <a:rPr lang="ru-RU" b="1" dirty="0"/>
              <a:t>Василий Сухомлинский (советский педагог</a:t>
            </a:r>
            <a:r>
              <a:rPr lang="ru-RU" b="1" dirty="0" smtClean="0"/>
              <a:t>):</a:t>
            </a:r>
          </a:p>
          <a:p>
            <a:r>
              <a:rPr lang="ru-RU" dirty="0" smtClean="0">
                <a:solidFill>
                  <a:srgbClr val="0A0A0A"/>
                </a:solidFill>
                <a:latin typeface="Google Sans"/>
              </a:rPr>
              <a:t>«</a:t>
            </a:r>
            <a:r>
              <a:rPr lang="ru-RU" dirty="0">
                <a:solidFill>
                  <a:srgbClr val="0A0A0A"/>
                </a:solidFill>
                <a:latin typeface="Google Sans"/>
              </a:rPr>
              <a:t>Коллекционирование </a:t>
            </a:r>
            <a:r>
              <a:rPr lang="ru-RU" dirty="0" smtClean="0">
                <a:solidFill>
                  <a:srgbClr val="0A0A0A"/>
                </a:solidFill>
                <a:latin typeface="Google Sans"/>
              </a:rPr>
              <a:t>- </a:t>
            </a:r>
            <a:r>
              <a:rPr lang="ru-RU" dirty="0">
                <a:solidFill>
                  <a:srgbClr val="0A0A0A"/>
                </a:solidFill>
                <a:latin typeface="Google Sans"/>
              </a:rPr>
              <a:t>это не просто собирание вещей, это </a:t>
            </a:r>
            <a:r>
              <a:rPr lang="ru-RU" b="1" dirty="0">
                <a:solidFill>
                  <a:srgbClr val="0A0A0A"/>
                </a:solidFill>
                <a:latin typeface="Google Sans"/>
              </a:rPr>
              <a:t>познание мира</a:t>
            </a:r>
            <a:r>
              <a:rPr lang="ru-RU" dirty="0">
                <a:solidFill>
                  <a:srgbClr val="0A0A0A"/>
                </a:solidFill>
                <a:latin typeface="Google Sans"/>
              </a:rPr>
              <a:t>. Через малую коллекцию ребенок начинает чувствовать связь с большой историей своей страны».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733454" y="2988205"/>
            <a:ext cx="6096000" cy="1477328"/>
          </a:xfrm>
          <a:prstGeom prst="rect">
            <a:avLst/>
          </a:prstGeom>
          <a:solidFill>
            <a:srgbClr val="F9D7AD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r>
              <a:rPr lang="ru-RU" b="1" dirty="0"/>
              <a:t>Илья Эренбург (писатель и общественный деятель</a:t>
            </a:r>
            <a:r>
              <a:rPr lang="ru-RU" b="1" dirty="0" smtClean="0"/>
              <a:t>):</a:t>
            </a:r>
          </a:p>
          <a:p>
            <a:r>
              <a:rPr lang="ru-RU" dirty="0" smtClean="0">
                <a:solidFill>
                  <a:srgbClr val="0A0A0A"/>
                </a:solidFill>
                <a:latin typeface="Google Sans"/>
              </a:rPr>
              <a:t>«</a:t>
            </a:r>
            <a:r>
              <a:rPr lang="ru-RU" dirty="0">
                <a:solidFill>
                  <a:srgbClr val="0A0A0A"/>
                </a:solidFill>
                <a:latin typeface="Google Sans"/>
              </a:rPr>
              <a:t>Вещи, собранные человеком, рассказывают о его </a:t>
            </a:r>
            <a:r>
              <a:rPr lang="ru-RU" b="1" dirty="0">
                <a:solidFill>
                  <a:srgbClr val="0A0A0A"/>
                </a:solidFill>
                <a:latin typeface="Google Sans"/>
              </a:rPr>
              <a:t>корнях</a:t>
            </a:r>
            <a:r>
              <a:rPr lang="ru-RU" dirty="0">
                <a:solidFill>
                  <a:srgbClr val="0A0A0A"/>
                </a:solidFill>
                <a:latin typeface="Google Sans"/>
              </a:rPr>
              <a:t>. Увлечение историей своего края через предметы делает человека гражданином, а не просто жителем».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733454" y="4713553"/>
            <a:ext cx="6096000" cy="1477328"/>
          </a:xfrm>
          <a:prstGeom prst="rect">
            <a:avLst/>
          </a:prstGeom>
          <a:solidFill>
            <a:srgbClr val="F9D7AD"/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r>
              <a:rPr lang="ru-RU" b="1" dirty="0"/>
              <a:t>Алексей Леонтьев (психолог</a:t>
            </a:r>
            <a:r>
              <a:rPr lang="ru-RU" b="1" dirty="0" smtClean="0"/>
              <a:t>):</a:t>
            </a:r>
          </a:p>
          <a:p>
            <a:r>
              <a:rPr lang="ru-RU" dirty="0" smtClean="0">
                <a:solidFill>
                  <a:srgbClr val="0A0A0A"/>
                </a:solidFill>
                <a:latin typeface="Google Sans"/>
              </a:rPr>
              <a:t>«</a:t>
            </a:r>
            <a:r>
              <a:rPr lang="ru-RU" dirty="0">
                <a:solidFill>
                  <a:srgbClr val="0A0A0A"/>
                </a:solidFill>
                <a:latin typeface="Google Sans"/>
              </a:rPr>
              <a:t>Личность рождается в деятельности. Коллекционирование </a:t>
            </a:r>
            <a:r>
              <a:rPr lang="ru-RU" dirty="0" smtClean="0">
                <a:solidFill>
                  <a:srgbClr val="0A0A0A"/>
                </a:solidFill>
                <a:latin typeface="Google Sans"/>
              </a:rPr>
              <a:t>- </a:t>
            </a:r>
            <a:r>
              <a:rPr lang="ru-RU" dirty="0">
                <a:solidFill>
                  <a:srgbClr val="0A0A0A"/>
                </a:solidFill>
                <a:latin typeface="Google Sans"/>
              </a:rPr>
              <a:t>это та деятельность, где ребенок впервые осознает свою </a:t>
            </a:r>
            <a:r>
              <a:rPr lang="ru-RU" b="1" dirty="0">
                <a:solidFill>
                  <a:srgbClr val="0A0A0A"/>
                </a:solidFill>
                <a:latin typeface="Google Sans"/>
              </a:rPr>
              <a:t>причастность к культуре</a:t>
            </a:r>
            <a:r>
              <a:rPr lang="ru-RU" dirty="0">
                <a:solidFill>
                  <a:srgbClr val="0A0A0A"/>
                </a:solidFill>
                <a:latin typeface="Google Sans"/>
              </a:rPr>
              <a:t> своего народа».</a:t>
            </a:r>
            <a:endParaRPr lang="ru-RU" dirty="0"/>
          </a:p>
        </p:txBody>
      </p:sp>
      <p:pic>
        <p:nvPicPr>
          <p:cNvPr id="1027" name="Picture 3" descr="https://avatars.mds.yandex.net/get-entity_search/10349888/1248627724/S600xU_2x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020" y="217282"/>
            <a:ext cx="1202445" cy="1784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50614" y="2001781"/>
            <a:ext cx="2397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В.А. Сухомлинский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9" name="Picture 5" descr="https://avatars.mds.yandex.net/get-entity_search/2400093/1244235964/S600xU_2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60" y="2765386"/>
            <a:ext cx="1068308" cy="154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826386" y="3925535"/>
            <a:ext cx="17207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И.Г. Эренбург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1" name="Picture 7" descr="https://avatars.mds.yandex.net/get-entity_search/1965934/778763514/S600xU_2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496" y="4465533"/>
            <a:ext cx="1093847" cy="167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425165" y="6222428"/>
            <a:ext cx="1808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А.Н. Леонтьев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304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EEB14E-7F43-4922-A819-E0104E1931ED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Коллекциони́рование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(от </a:t>
            </a:r>
            <a:r>
              <a:rPr lang="ru-RU" sz="16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 tooltip="Латинский язык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лат.</a:t>
            </a:r>
            <a:r>
              <a:rPr lang="ru-RU" sz="16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i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wikt:collectio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collectio</a:t>
            </a:r>
            <a:r>
              <a:rPr lang="ru-RU" sz="16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«собирание, сбор») </a:t>
            </a:r>
            <a:br>
              <a:rPr lang="ru-RU" sz="16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деятельность, в основе которой лежит собирание коллекции, то есть систематизированное собирание и изучение каких-либо объектов </a:t>
            </a:r>
            <a:b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(как правило, однородных или объединённых общностью темы).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B23C2C-9761-45DB-A7CD-5B9D66325B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0" y="344383"/>
            <a:ext cx="7695953" cy="2222997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</a:rPr>
              <a:t> 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Коллекционирование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одно из древнейших увлечений человека, которое всегда связывалось с собиранием предметов, не имеющих прямого практического использования, но вызывающих к размышлению. </a:t>
            </a:r>
          </a:p>
          <a:p>
            <a:pPr algn="just"/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75BCC7D7-623F-4D96-AF27-F52D09F38094}"/>
              </a:ext>
            </a:extLst>
          </p:cNvPr>
          <p:cNvSpPr/>
          <p:nvPr/>
        </p:nvSpPr>
        <p:spPr>
          <a:xfrm>
            <a:off x="457200" y="5495579"/>
            <a:ext cx="3200400" cy="80962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chemeClr val="tx1"/>
              </a:solidFill>
            </a:endParaRPr>
          </a:p>
          <a:p>
            <a:pPr algn="ctr"/>
            <a:r>
              <a:rPr lang="ru-RU" sz="1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Коллекционе́р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- человек, занимающийся коллекционированием.</a:t>
            </a:r>
          </a:p>
          <a:p>
            <a:pPr algn="ctr"/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3B7A38D9-4BFD-471C-BDE4-FC29B6DB92DF}"/>
              </a:ext>
            </a:extLst>
          </p:cNvPr>
          <p:cNvSpPr/>
          <p:nvPr/>
        </p:nvSpPr>
        <p:spPr>
          <a:xfrm>
            <a:off x="457200" y="3057525"/>
            <a:ext cx="3200400" cy="2209800"/>
          </a:xfrm>
          <a:prstGeom prst="roundRect">
            <a:avLst/>
          </a:prstGeom>
          <a:solidFill>
            <a:srgbClr val="FF9966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Детское коллекционирование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 это целенаправленное собирательство разнообразных предметов, объединённых по определённым признакам и представляющих познавательную или художественную ценность. </a:t>
            </a: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29236" y="6047666"/>
            <a:ext cx="76959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Китае говорят: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“Кто имеет увлечение, проживает две жизни”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Нижний колонтитул 3">
            <a:extLst>
              <a:ext uri="{FF2B5EF4-FFF2-40B4-BE49-F238E27FC236}">
                <a16:creationId xmlns:a16="http://schemas.microsoft.com/office/drawing/2014/main" id="{6246EE2E-4132-41B6-9592-901A67305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86250" y="6658027"/>
            <a:ext cx="7781925" cy="166883"/>
          </a:xfrm>
        </p:spPr>
        <p:txBody>
          <a:bodyPr/>
          <a:lstStyle/>
          <a:p>
            <a:pPr algn="ctr"/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409E6E-8773-438A-A522-3C46D2ED6918}"/>
              </a:ext>
            </a:extLst>
          </p:cNvPr>
          <p:cNvSpPr txBox="1"/>
          <p:nvPr/>
        </p:nvSpPr>
        <p:spPr>
          <a:xfrm>
            <a:off x="4329236" y="2122053"/>
            <a:ext cx="7781924" cy="3516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Актуальность и цель -</a:t>
            </a:r>
            <a:endParaRPr lang="ru-RU" sz="2000" dirty="0">
              <a:solidFill>
                <a:schemeClr val="accent2">
                  <a:lumMod val="75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ru-RU" sz="200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Год единства народов России важно уйти от формальных бесед к наглядному моделированию образа страны. Коллекционирование позволяет ребенку «потрогать» культуру разных народов</a:t>
            </a:r>
            <a:r>
              <a:rPr lang="ru-RU" sz="2000" dirty="0" smtClean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ts val="1800"/>
              </a:lnSpc>
              <a:spcAft>
                <a:spcPts val="800"/>
              </a:spcAft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Почему это работает для детей: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дошкольника «Россия»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понятие абстрактное. Но когда он собирает коллекцию открыток с городами РФ, значков с гербами или образцов камней Урала, 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страна становится осязаемой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Это превращает сухой патриотизм в живое любопытство.</a:t>
            </a:r>
            <a:endParaRPr lang="ru-RU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ts val="1800"/>
              </a:lnSpc>
              <a:spcAft>
                <a:spcPts val="900"/>
              </a:spcAft>
              <a:buSzPts val="1000"/>
              <a:tabLst>
                <a:tab pos="457200" algn="l"/>
              </a:tabLst>
            </a:pPr>
            <a:endParaRPr lang="ru-RU" sz="2000" b="1" dirty="0">
              <a:solidFill>
                <a:srgbClr val="0A0A0A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ts val="1800"/>
              </a:lnSpc>
              <a:spcAft>
                <a:spcPts val="900"/>
              </a:spcAft>
              <a:buSzPts val="1000"/>
              <a:tabLst>
                <a:tab pos="457200" algn="l"/>
              </a:tabLst>
            </a:pP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ru-RU" sz="2000" dirty="0">
                <a:solidFill>
                  <a:srgbClr val="0A0A0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</a:t>
            </a:r>
            <a:r>
              <a:rPr lang="ru-RU" sz="200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оздание в ДОУ единого этнокультурного пространства через систему детско-родительских коллекций.</a:t>
            </a:r>
            <a:endParaRPr lang="ru-RU" sz="2000" dirty="0">
              <a:solidFill>
                <a:srgbClr val="0A0A0A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340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BCC695-5F7B-4D3B-ABB4-DC9A4FC23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0491" y="418011"/>
            <a:ext cx="8264435" cy="859571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Коллекционирование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D8C396-0943-488F-9156-6C31F8FAB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3132" y="1942011"/>
            <a:ext cx="11747418" cy="436378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Познавательно-исследовательская деятельность - это одно из естественных, ярко проявляемых дошкольниками направлений деятельности. В детях заложена природой тяга к собирательству, а еще точнее, к поиску. В процессе коллекционирования сначала происходит процесс накопления знаний, далее получаемая информация систематизируется и формируется готовность к осмыслению окружающего мира. Предметы коллекций придают своеобразие игровому, речевому и художественному творчеству, активизируют имеющиеся представления.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процессе коллекционирования развиваются внимание, память, мышление, умение наблюдать, сравнивать, анализировать, обобщать, выделять главное, комбинировать. Коллекционирование расширяет кругозор детей, развивает их познавательную активность, развиваются способности ребенка, являющиеся ступеньками к творчеству.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Многие проблемы в установлении взаимоотношений с детьми можно преодолеть, если найти общее дело, позволяющее совместить интересы ребенка и взрослого. Актуальна это, когда в группе есть дети с неровным поведением, двигательно-активные, тревожные, малообщительные и застенчивые.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1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Коллекционирование украшает нашу жизнь, делает ее полнее и разнообразнее. </a:t>
            </a:r>
          </a:p>
          <a:p>
            <a:pPr algn="just"/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2E47F86-21DE-418E-A0B0-6486D78CFBA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4926" y="331073"/>
            <a:ext cx="2353104" cy="14507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Нижний колонтитул 3">
            <a:extLst>
              <a:ext uri="{FF2B5EF4-FFF2-40B4-BE49-F238E27FC236}">
                <a16:creationId xmlns:a16="http://schemas.microsoft.com/office/drawing/2014/main" id="{ED343524-9CB8-437E-A9F7-BDC236397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1151105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C63874-F112-4AF0-8F3D-B2E74EF38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515" y="734539"/>
            <a:ext cx="11730953" cy="870461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Коллекции по теме: 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Года единства народов России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Нижний колонтитул 3">
            <a:extLst>
              <a:ext uri="{FF2B5EF4-FFF2-40B4-BE49-F238E27FC236}">
                <a16:creationId xmlns:a16="http://schemas.microsoft.com/office/drawing/2014/main" id="{5BA4A5D0-F3B0-4FF8-882B-D6F01C9C5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41831FA9-0C04-4941-BD6E-C2982C622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752" y="1464261"/>
            <a:ext cx="1958729" cy="13058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8F9313A-663F-4098-AB24-817C45C469A8}"/>
              </a:ext>
            </a:extLst>
          </p:cNvPr>
          <p:cNvSpPr txBox="1"/>
          <p:nvPr/>
        </p:nvSpPr>
        <p:spPr>
          <a:xfrm>
            <a:off x="0" y="2845760"/>
            <a:ext cx="343343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«Матрешки разных народов»</a:t>
            </a:r>
            <a:r>
              <a:rPr lang="ru-RU" sz="14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2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Что собирать:</a:t>
            </a:r>
            <a:r>
              <a:rPr lang="ru-RU" sz="120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Рисунки, бумажные плоскостные фигурки или маленькие деревянные заготовки, раскрашенные в традиционные орнаменты.</a:t>
            </a:r>
            <a:endParaRPr lang="ru-RU" sz="1200" dirty="0">
              <a:solidFill>
                <a:srgbClr val="0A0A0A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ru-RU" dirty="0"/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AAC82579-31F0-4951-80CD-678581737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352" y="1447804"/>
            <a:ext cx="1561723" cy="18229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4A60366-B5E7-4A76-9B33-A4944631EB7B}"/>
              </a:ext>
            </a:extLst>
          </p:cNvPr>
          <p:cNvSpPr txBox="1"/>
          <p:nvPr/>
        </p:nvSpPr>
        <p:spPr>
          <a:xfrm>
            <a:off x="3265039" y="3385897"/>
            <a:ext cx="2714348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«Узоры и орнаменты»</a:t>
            </a:r>
            <a:r>
              <a:rPr lang="ru-RU" sz="18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2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Что собирать:</a:t>
            </a:r>
            <a:r>
              <a:rPr lang="ru-RU" sz="120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Образцы тканей, ленты с вышивкой, распечатки национальных узоров (гжель, хохлома, кавказские ковровые мотивы, северные орнаменты). Можно оформить в виде альбома «Ковер дружбы».</a:t>
            </a:r>
            <a:endParaRPr lang="ru-RU" sz="1200" dirty="0">
              <a:solidFill>
                <a:srgbClr val="0A0A0A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sz="1400" dirty="0"/>
          </a:p>
        </p:txBody>
      </p:sp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2E9CC5FF-FAC2-480D-868D-A87ADD058B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162" y="1464261"/>
            <a:ext cx="2065591" cy="13751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B5332317-F3C2-4B12-B3EA-C24671E0DC6F}"/>
              </a:ext>
            </a:extLst>
          </p:cNvPr>
          <p:cNvSpPr txBox="1"/>
          <p:nvPr/>
        </p:nvSpPr>
        <p:spPr>
          <a:xfrm>
            <a:off x="6194991" y="2891926"/>
            <a:ext cx="2847770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«Национальные игрушки»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ctr">
              <a:buSzPts val="1000"/>
              <a:tabLst>
                <a:tab pos="457200" algn="l"/>
              </a:tabLst>
            </a:pPr>
            <a:r>
              <a:rPr lang="ru-RU" sz="12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собирать:</a:t>
            </a:r>
            <a:r>
              <a:rPr lang="ru-RU" sz="120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Дымковская игрушка, </a:t>
            </a:r>
            <a:r>
              <a:rPr lang="ru-RU" sz="1200" dirty="0" err="1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филимоновская</a:t>
            </a:r>
            <a:r>
              <a:rPr lang="ru-RU" sz="120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свистулька, тряпичные куклы-закрутки, фигурки животных из дерева или кости (как у народов Севера).</a:t>
            </a:r>
            <a:endParaRPr lang="ru-RU" sz="1200" dirty="0">
              <a:solidFill>
                <a:srgbClr val="0A0A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06DA94C-63C7-4FE3-8976-12309DAB36C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2528" y="1513315"/>
            <a:ext cx="1530248" cy="20403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2A4156B2-AFBC-460E-8A32-54C1F689D4D8}"/>
              </a:ext>
            </a:extLst>
          </p:cNvPr>
          <p:cNvSpPr txBox="1"/>
          <p:nvPr/>
        </p:nvSpPr>
        <p:spPr>
          <a:xfrm>
            <a:off x="8777733" y="3875652"/>
            <a:ext cx="3282735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«Открытки: Моя большая страна»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ctr">
              <a:buSzPts val="1000"/>
              <a:tabLst>
                <a:tab pos="457200" algn="l"/>
              </a:tabLst>
            </a:pPr>
            <a:r>
              <a:rPr lang="ru-RU" sz="12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собирать:</a:t>
            </a:r>
            <a:r>
              <a:rPr lang="ru-RU" sz="120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Современные или ретро-открытки с видами городов России, природными памятниками (Байкал, Эльбрус) и людьми в национальных костюмах.</a:t>
            </a:r>
            <a:endParaRPr lang="ru-RU" sz="1200" dirty="0">
              <a:solidFill>
                <a:srgbClr val="0A0A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6" name="Picture 12" descr="Picture background">
            <a:extLst>
              <a:ext uri="{FF2B5EF4-FFF2-40B4-BE49-F238E27FC236}">
                <a16:creationId xmlns:a16="http://schemas.microsoft.com/office/drawing/2014/main" id="{93261B5B-3095-4C51-AB42-028A4FA8D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27" y="4010840"/>
            <a:ext cx="2180873" cy="12294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B243ACE5-8E3A-4894-AD4E-18ADCB0A875A}"/>
              </a:ext>
            </a:extLst>
          </p:cNvPr>
          <p:cNvSpPr txBox="1"/>
          <p:nvPr/>
        </p:nvSpPr>
        <p:spPr>
          <a:xfrm>
            <a:off x="222139" y="5300324"/>
            <a:ext cx="3824760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«Кладовая природы России»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ctr">
              <a:buSzPts val="1000"/>
              <a:tabLst>
                <a:tab pos="457200" algn="l"/>
              </a:tabLst>
            </a:pPr>
            <a:r>
              <a:rPr lang="ru-RU" sz="12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Что собирать:</a:t>
            </a:r>
            <a:r>
              <a:rPr lang="ru-RU" sz="120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Камни (янтарь с Балтики, уральский самоцвет), гербарий (ветка березы, лиственницы), ракушки, кедровые шишки. Это покажет, как велика и разнообразна общая земля.</a:t>
            </a:r>
            <a:endParaRPr lang="ru-RU" sz="1200" dirty="0">
              <a:solidFill>
                <a:srgbClr val="0A0A0A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38" name="Picture 14" descr="Picture background">
            <a:extLst>
              <a:ext uri="{FF2B5EF4-FFF2-40B4-BE49-F238E27FC236}">
                <a16:creationId xmlns:a16="http://schemas.microsoft.com/office/drawing/2014/main" id="{1F3B5E00-9CC7-4655-87A6-A2724F507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873" y="4243147"/>
            <a:ext cx="2131637" cy="11990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EDE9B62C-7895-4ED7-A84D-831F9F1A59BF}"/>
              </a:ext>
            </a:extLst>
          </p:cNvPr>
          <p:cNvSpPr txBox="1"/>
          <p:nvPr/>
        </p:nvSpPr>
        <p:spPr>
          <a:xfrm>
            <a:off x="5332871" y="5484990"/>
            <a:ext cx="4832339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«Сказки народов России» (Мини-библиотека)</a:t>
            </a:r>
            <a:endParaRPr lang="ru-RU" sz="1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ctr">
              <a:buSzPts val="1000"/>
              <a:tabLst>
                <a:tab pos="457200" algn="l"/>
              </a:tabLst>
            </a:pPr>
            <a:r>
              <a:rPr lang="ru-RU" sz="1200" b="1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собирать:</a:t>
            </a:r>
            <a:r>
              <a:rPr lang="ru-RU" sz="1200" dirty="0"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Книжки-малышки с короткими сказками (русскими, нанайскими, татарскими и др.). Можно дополнить коллекцию аудиозаписями или карточками с главными героями.</a:t>
            </a:r>
            <a:endParaRPr lang="ru-RU" sz="1200" dirty="0">
              <a:solidFill>
                <a:srgbClr val="0A0A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33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коллекционирования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теме: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Года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единства народов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России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2468" y="1674624"/>
            <a:ext cx="3139741" cy="736282"/>
          </a:xfrm>
        </p:spPr>
        <p:txBody>
          <a:bodyPr>
            <a:normAutofit fontScale="77500" lnSpcReduction="20000"/>
          </a:bodyPr>
          <a:lstStyle/>
          <a:p>
            <a:pPr algn="ctr"/>
            <a:endParaRPr lang="ru-RU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Образовательные 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 (формирование знаний):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07817" y="2173437"/>
            <a:ext cx="3139741" cy="4290737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«Матрешки разных народов»: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Познакомить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 с многообразием национальных костюмов через трансформацию образа классической матрешки; научить узнавать характерные черты внешности и одежды разных этносов.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«Открытки: Моя </a:t>
            </a:r>
            <a:r>
              <a:rPr lang="ru-RU" sz="1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большая страна</a:t>
            </a: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»: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Формировать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первичные географические представления о России, её регионах и достопримечательностях через создание визуальной мини-библиотеки.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«Национальные игрушки»: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Дать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представление о традиционных промыслах (дымковская, </a:t>
            </a:r>
            <a:r>
              <a:rPr lang="ru-RU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филимоновская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северная игрушка) и материалах, из которых их изготавливают (глина, дерево, береста).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«Сказки народов России»: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Познакомить </a:t>
            </a: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фольклорным наследием разных народов, выявляя общие ценности (доброта, трудолюбие, смелость) в сказочных сюжетах.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2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282289" y="1737360"/>
            <a:ext cx="3060071" cy="736282"/>
          </a:xfrm>
        </p:spPr>
        <p:txBody>
          <a:bodyPr>
            <a:normAutofit/>
          </a:bodyPr>
          <a:lstStyle/>
          <a:p>
            <a:pPr algn="ctr"/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Развивающие задачи (формирование умений):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282289" y="2480454"/>
            <a:ext cx="3331676" cy="3378200"/>
          </a:xfrm>
        </p:spPr>
        <p:txBody>
          <a:bodyPr>
            <a:normAutofit fontScale="70000" lnSpcReduction="20000"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«Узоры и орнаменты»: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17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Развивать 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эстетическое восприятие и чувство ритма; научить различать и воспроизводить элементы национальных орнаментов в продуктивной деятельности</a:t>
            </a:r>
            <a:r>
              <a:rPr lang="ru-RU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«Кладовая природы России»: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17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Развивать 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исследовательские навыки и познавательный интерес к природному богатству страны (минералы, растения, плоды), устанавливая связь между природой края и бытом народа</a:t>
            </a:r>
            <a:r>
              <a:rPr lang="ru-RU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sz="1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7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области коллекционирования: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17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Развивать </a:t>
            </a:r>
            <a:r>
              <a:rPr lang="ru-RU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навыки классификации, сравнения и систематизации предметов по культурно-географическим признакам.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Текст 4"/>
          <p:cNvSpPr txBox="1">
            <a:spLocks/>
          </p:cNvSpPr>
          <p:nvPr/>
        </p:nvSpPr>
        <p:spPr>
          <a:xfrm>
            <a:off x="8247708" y="1805296"/>
            <a:ext cx="3060071" cy="7362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000" b="0" kern="1200" cap="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18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1600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Воспитательные задачи (формирование отношений):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Объект 5"/>
          <p:cNvSpPr txBox="1">
            <a:spLocks/>
          </p:cNvSpPr>
          <p:nvPr/>
        </p:nvSpPr>
        <p:spPr>
          <a:xfrm>
            <a:off x="8247708" y="2410906"/>
            <a:ext cx="3275844" cy="33782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Воспитывать чувство гордости за свою многонациональную Родину и уважение к культурным традициям разных народов России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Стимулировать интерес к истории своей семьи и своих корней через участие в сборе коллекций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Формировать навыки бережного отношения к предметам материальной и духовной культуры как к общему достоянию страны.</a:t>
            </a:r>
          </a:p>
        </p:txBody>
      </p:sp>
      <p:sp>
        <p:nvSpPr>
          <p:cNvPr id="9" name="Нижний колонтитул 3">
            <a:extLst>
              <a:ext uri="{FF2B5EF4-FFF2-40B4-BE49-F238E27FC236}">
                <a16:creationId xmlns:a16="http://schemas.microsoft.com/office/drawing/2014/main" id="{5BA4A5D0-F3B0-4FF8-882B-D6F01C9C5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3383106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3DA750-F88A-4382-B81B-1BFE819AB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9075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принципы коллекционирования 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3F848F7-EF2E-4EA3-BF9B-A5FABAD630FD}"/>
              </a:ext>
            </a:extLst>
          </p:cNvPr>
          <p:cNvSpPr/>
          <p:nvPr/>
        </p:nvSpPr>
        <p:spPr>
          <a:xfrm>
            <a:off x="1096964" y="1737360"/>
            <a:ext cx="10058399" cy="9845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Эмоциональная вовлеченность взрослого в познавательную деятельность. 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Только в том случае, если взрослый сам с интересом погружен в какую-либо деятельность, может происходить передача личностных смыслов деятельности ребенку.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3941A8AF-5B73-459A-A21F-1DF2C7CC33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963" y="2835608"/>
            <a:ext cx="10058400" cy="101454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72000" indent="91440" algn="ctr">
              <a:lnSpc>
                <a:spcPct val="100000"/>
              </a:lnSpc>
              <a:spcBef>
                <a:spcPts val="0"/>
              </a:spcBef>
            </a:pP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Стимуляция любознательности ребенка. </a:t>
            </a:r>
          </a:p>
          <a:p>
            <a:pPr marL="72000" indent="91440" algn="ctr"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работе необходимо использовать оригинальные игрушки и материалы, которые могут вызвать интерес, удивление.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10" name="Объект 8">
            <a:extLst>
              <a:ext uri="{FF2B5EF4-FFF2-40B4-BE49-F238E27FC236}">
                <a16:creationId xmlns:a16="http://schemas.microsoft.com/office/drawing/2014/main" id="{EDF7F914-5073-4952-93ED-0E264909FF52}"/>
              </a:ext>
            </a:extLst>
          </p:cNvPr>
          <p:cNvSpPr txBox="1">
            <a:spLocks/>
          </p:cNvSpPr>
          <p:nvPr/>
        </p:nvSpPr>
        <p:spPr>
          <a:xfrm>
            <a:off x="1096963" y="3963852"/>
            <a:ext cx="10058400" cy="101454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45720" rIns="0" bIns="45720" rtlCol="0" anchor="ctr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9144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Передача инициативы от взрослого ребенку. </a:t>
            </a:r>
          </a:p>
          <a:p>
            <a:pPr marL="72000" indent="9144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Важно не только заинтересовать ребенка, но и научить его ставить цели в процессе познавательной деятельности и самостоятельно находить способы их осуществления.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11" name="Объект 8">
            <a:extLst>
              <a:ext uri="{FF2B5EF4-FFF2-40B4-BE49-F238E27FC236}">
                <a16:creationId xmlns:a16="http://schemas.microsoft.com/office/drawing/2014/main" id="{8500CE62-1FF4-42CF-810F-32140A43A43F}"/>
              </a:ext>
            </a:extLst>
          </p:cNvPr>
          <p:cNvSpPr txBox="1">
            <a:spLocks/>
          </p:cNvSpPr>
          <p:nvPr/>
        </p:nvSpPr>
        <p:spPr>
          <a:xfrm>
            <a:off x="1096963" y="5092095"/>
            <a:ext cx="10058400" cy="108228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45720" rIns="0" bIns="45720" rtlCol="0" anchor="ctr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Безоценочность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7200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взрослого (как положительная, так и отрицательная) может способствовать фиксации ребенка на собственных успехах, достоинствах и недостатках, то есть развитию внешней мотивации.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7" name="Нижний колонтитул 3">
            <a:extLst>
              <a:ext uri="{FF2B5EF4-FFF2-40B4-BE49-F238E27FC236}">
                <a16:creationId xmlns:a16="http://schemas.microsoft.com/office/drawing/2014/main" id="{87478CB9-AA59-47B8-AC64-83005AD1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3208089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8B76B-7DB5-438B-9260-BCB0196ED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технологии коллекционирования в образовательном процессе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00BF29-A803-4591-A475-6345B1148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Коммуникативная деятельность </a:t>
            </a:r>
            <a:r>
              <a:rPr lang="ru-RU" dirty="0"/>
              <a:t>– тематические беседы, составление и отгадывание загадок, составление рассказов, публичная презентация коллекции, творческая сочинительская деятельность, активизация словаря, развитие грамматических категорий речи, умение устанавливать контакты со сверстниками и взрослыми.</a:t>
            </a:r>
          </a:p>
          <a:p>
            <a:pPr algn="just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Художественная деятельность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/>
              <a:t>– изготовление различных продуктов детского творчества (рисунки, аппликация, макеты, конструирование и т.д.)</a:t>
            </a:r>
          </a:p>
          <a:p>
            <a:pPr algn="just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Игровая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деятельность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/>
              <a:t>– игры-викторины, дидактические игры, сюжетно-ролевые игры, театрализованные игры.</a:t>
            </a:r>
          </a:p>
          <a:p>
            <a:pPr algn="just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Трудовая деятельность </a:t>
            </a:r>
            <a:r>
              <a:rPr lang="ru-RU" dirty="0"/>
              <a:t>- оформление коллекций, размещение объектов.</a:t>
            </a:r>
          </a:p>
          <a:p>
            <a:pPr algn="just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Продуктивная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деятельность </a:t>
            </a:r>
            <a:r>
              <a:rPr lang="ru-RU" dirty="0"/>
              <a:t>– реализация различных детских проектов (индивидуальных, групповых, опытно-экспериментальная деятельность, оформление выставок коллекций).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8FABC05-D121-45CF-B37A-81E86C7B7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3251178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3332" y="443906"/>
            <a:ext cx="11081440" cy="655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100"/>
              </a:lnSpc>
              <a:spcAft>
                <a:spcPts val="0"/>
              </a:spcAft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План-сетка реализации опыта </a:t>
            </a:r>
            <a:endParaRPr lang="ru-RU" sz="280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1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Коллекционирование в Год единства народов России»</a:t>
            </a:r>
            <a:endParaRPr lang="ru-RU" sz="2800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8732834"/>
              </p:ext>
            </p:extLst>
          </p:nvPr>
        </p:nvGraphicFramePr>
        <p:xfrm>
          <a:off x="217281" y="1172339"/>
          <a:ext cx="11751400" cy="5173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7690">
                  <a:extLst>
                    <a:ext uri="{9D8B030D-6E8A-4147-A177-3AD203B41FA5}">
                      <a16:colId xmlns:a16="http://schemas.microsoft.com/office/drawing/2014/main" val="1287189820"/>
                    </a:ext>
                  </a:extLst>
                </a:gridCol>
                <a:gridCol w="2806574">
                  <a:extLst>
                    <a:ext uri="{9D8B030D-6E8A-4147-A177-3AD203B41FA5}">
                      <a16:colId xmlns:a16="http://schemas.microsoft.com/office/drawing/2014/main" val="1353197222"/>
                    </a:ext>
                  </a:extLst>
                </a:gridCol>
                <a:gridCol w="3576119">
                  <a:extLst>
                    <a:ext uri="{9D8B030D-6E8A-4147-A177-3AD203B41FA5}">
                      <a16:colId xmlns:a16="http://schemas.microsoft.com/office/drawing/2014/main" val="858344896"/>
                    </a:ext>
                  </a:extLst>
                </a:gridCol>
                <a:gridCol w="3051017">
                  <a:extLst>
                    <a:ext uri="{9D8B030D-6E8A-4147-A177-3AD203B41FA5}">
                      <a16:colId xmlns:a16="http://schemas.microsoft.com/office/drawing/2014/main" val="38212167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Название коллекции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Педагогическая задача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Форма работы (Методический прием)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Ожидаемый результат (Продукт)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0629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«Матрешки разных народов»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Познакомить с многообразием национальных костюмов РФ.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Дидактическая игра «Одень матрешку», мастер-класс по росписи бумажных шаблонов.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Выставка плоскостных или объемных фигурок в костюмах (татарский, чукотский и др.).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540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«Открытки: Моя большая страна»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Формировать географические представления о регионах России.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Посткроссинг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(обмен открытками), создание «Карты-путешествия» в мини-библиотеке.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A0A0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Альбом-путеводитель с описанием городов и природных памятников.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114300" marB="114300"/>
                </a:tc>
                <a:extLst>
                  <a:ext uri="{0D108BD9-81ED-4DB2-BD59-A6C34878D82A}">
                    <a16:rowId xmlns:a16="http://schemas.microsoft.com/office/drawing/2014/main" val="3269961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«Национальные игрушки»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Дать представление о народных промыслах и материалах (глина, дерево).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Экскурсия в мини-музей группы, лепка из глины по мотивам народных игрушек.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A0A0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Коллекция реплик и оригиналов (дымковская, </a:t>
                      </a:r>
                      <a:r>
                        <a:rPr lang="ru-RU" sz="1400" dirty="0" err="1">
                          <a:solidFill>
                            <a:srgbClr val="0A0A0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филимоновская</a:t>
                      </a:r>
                      <a:r>
                        <a:rPr lang="ru-RU" sz="1400" dirty="0">
                          <a:solidFill>
                            <a:srgbClr val="0A0A0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400" dirty="0" err="1">
                          <a:solidFill>
                            <a:srgbClr val="0A0A0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богородская</a:t>
                      </a:r>
                      <a:r>
                        <a:rPr lang="ru-RU" sz="1400" dirty="0">
                          <a:solidFill>
                            <a:srgbClr val="0A0A0A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).</a:t>
                      </a:r>
                      <a:endParaRPr lang="ru-RU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114300" marB="114300"/>
                </a:tc>
                <a:extLst>
                  <a:ext uri="{0D108BD9-81ED-4DB2-BD59-A6C34878D82A}">
                    <a16:rowId xmlns:a16="http://schemas.microsoft.com/office/drawing/2014/main" val="233311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«Узоры и орнаменты»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Развивать эстетическое восприятие и чувство ритма в искусстве.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Рассматривание альбомов, упражнение «Дорисуй узор», аппликация «Ковер дружбы».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Картотека орнаментов (гжель, хохлома, кавказские и северные мотивы).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86684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«Кладовая природы России»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Показать связь природы с бытом и культурой народов.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Лаборатория юного исследователя: изучение камней, шишек, гербария разных зон.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Экологический стенд с образцами (янтарь, кедр, самоцветы, ракушки).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2583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«Сказки народов России»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Выявлять общие духовно-нравственные ценности в фольклоре.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Чтение с обсуждением, театрализованные постановки по мотивам сказок.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Мини-библиотека с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аудиосказками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и рисунками персонажей.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513472"/>
                  </a:ext>
                </a:extLst>
              </a:tr>
            </a:tbl>
          </a:graphicData>
        </a:graphic>
      </p:graphicFrame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BA4A5D0-F3B0-4FF8-882B-D6F01C9C5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3498253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100F92-A5C8-46A2-93B2-3FF2C4D0E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593" y="91214"/>
            <a:ext cx="10058400" cy="906471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Алгоритм работы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2EC0683F-E243-46D7-A2D7-796DA82472EF}"/>
              </a:ext>
            </a:extLst>
          </p:cNvPr>
          <p:cNvSpPr/>
          <p:nvPr/>
        </p:nvSpPr>
        <p:spPr>
          <a:xfrm>
            <a:off x="140329" y="1227304"/>
            <a:ext cx="5724464" cy="158496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 smtClean="0">
              <a:solidFill>
                <a:schemeClr val="tx1"/>
              </a:solidFill>
            </a:endParaRPr>
          </a:p>
          <a:p>
            <a:r>
              <a:rPr lang="ru-RU" sz="1400" b="1" dirty="0" smtClean="0">
                <a:solidFill>
                  <a:schemeClr val="tx1"/>
                </a:solidFill>
              </a:rPr>
              <a:t>I </a:t>
            </a:r>
            <a:r>
              <a:rPr lang="ru-RU" sz="1400" b="1" dirty="0">
                <a:solidFill>
                  <a:schemeClr val="tx1"/>
                </a:solidFill>
              </a:rPr>
              <a:t>этап: Информационно-методический (Работа с педагогами)</a:t>
            </a:r>
            <a:endParaRPr lang="ru-RU" sz="1400" dirty="0">
              <a:solidFill>
                <a:schemeClr val="tx1"/>
              </a:solidFill>
            </a:endParaRPr>
          </a:p>
          <a:p>
            <a:pPr lvl="0"/>
            <a:r>
              <a:rPr lang="ru-RU" sz="1400" dirty="0" smtClean="0">
                <a:solidFill>
                  <a:schemeClr val="tx1"/>
                </a:solidFill>
              </a:rPr>
              <a:t>- Проведение </a:t>
            </a:r>
            <a:r>
              <a:rPr lang="ru-RU" sz="1400" dirty="0">
                <a:solidFill>
                  <a:schemeClr val="tx1"/>
                </a:solidFill>
              </a:rPr>
              <a:t>семинара-практикума «Как собрать коллекцию, которая «говорит».</a:t>
            </a:r>
          </a:p>
          <a:p>
            <a:pPr lvl="0"/>
            <a:r>
              <a:rPr lang="ru-RU" sz="1400" dirty="0" smtClean="0">
                <a:solidFill>
                  <a:schemeClr val="tx1"/>
                </a:solidFill>
              </a:rPr>
              <a:t>- Разработка </a:t>
            </a:r>
            <a:r>
              <a:rPr lang="ru-RU" sz="1400" dirty="0">
                <a:solidFill>
                  <a:schemeClr val="tx1"/>
                </a:solidFill>
              </a:rPr>
              <a:t>картотеки национальных игр и аудиовизуальных материалов (сказки, музыка народов РФ).</a:t>
            </a:r>
          </a:p>
          <a:p>
            <a:pPr lvl="0"/>
            <a:r>
              <a:rPr lang="ru-RU" sz="1400" dirty="0" smtClean="0">
                <a:solidFill>
                  <a:schemeClr val="tx1"/>
                </a:solidFill>
              </a:rPr>
              <a:t>- Создание </a:t>
            </a:r>
            <a:r>
              <a:rPr lang="ru-RU" sz="1400" dirty="0">
                <a:solidFill>
                  <a:schemeClr val="tx1"/>
                </a:solidFill>
              </a:rPr>
              <a:t>«Методического копилки» с шаблонами народных орнаментов.</a:t>
            </a:r>
          </a:p>
          <a:p>
            <a:pPr lvl="0" algn="ctr"/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F3884CB8-5CBD-4E09-9B2F-AF64924AC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1083" y="2593013"/>
            <a:ext cx="9027151" cy="200498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endParaRPr lang="ru-RU" sz="4800" b="1" dirty="0" smtClean="0">
              <a:solidFill>
                <a:schemeClr val="tx1"/>
              </a:solidFill>
            </a:endParaRPr>
          </a:p>
          <a:p>
            <a:endParaRPr lang="ru-RU" sz="4800" b="1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600" b="1" dirty="0" smtClean="0">
                <a:solidFill>
                  <a:schemeClr val="tx1"/>
                </a:solidFill>
              </a:rPr>
              <a:t>II </a:t>
            </a:r>
            <a:r>
              <a:rPr lang="ru-RU" sz="5600" b="1" dirty="0">
                <a:solidFill>
                  <a:schemeClr val="tx1"/>
                </a:solidFill>
              </a:rPr>
              <a:t>этап: Организационно-практический (Работа с детьми)</a:t>
            </a:r>
            <a:r>
              <a:rPr lang="ru-RU" sz="5600" dirty="0">
                <a:solidFill>
                  <a:schemeClr val="tx1"/>
                </a:solidFill>
              </a:rPr>
              <a:t/>
            </a:r>
            <a:br>
              <a:rPr lang="ru-RU" sz="5600" dirty="0">
                <a:solidFill>
                  <a:schemeClr val="tx1"/>
                </a:solidFill>
              </a:rPr>
            </a:br>
            <a:r>
              <a:rPr lang="ru-RU" sz="5600" dirty="0">
                <a:solidFill>
                  <a:schemeClr val="tx1"/>
                </a:solidFill>
              </a:rPr>
              <a:t>Внедрение технологии </a:t>
            </a:r>
            <a:r>
              <a:rPr lang="ru-RU" sz="5600" b="1" dirty="0">
                <a:solidFill>
                  <a:schemeClr val="tx1"/>
                </a:solidFill>
              </a:rPr>
              <a:t>«Кругосветка по России»</a:t>
            </a:r>
            <a:r>
              <a:rPr lang="ru-RU" sz="5600" dirty="0">
                <a:solidFill>
                  <a:schemeClr val="tx1"/>
                </a:solidFill>
              </a:rPr>
              <a:t>. Каждая группа выбирает свое направление (Север, Кавказ, Поволжье и т.д.) и формирует свою тематическую коллекцию: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600" b="1" dirty="0" smtClean="0">
                <a:solidFill>
                  <a:schemeClr val="tx1"/>
                </a:solidFill>
              </a:rPr>
              <a:t>- «</a:t>
            </a:r>
            <a:r>
              <a:rPr lang="ru-RU" sz="5600" b="1" dirty="0">
                <a:solidFill>
                  <a:schemeClr val="tx1"/>
                </a:solidFill>
              </a:rPr>
              <a:t>Коллекция звуков»:</a:t>
            </a:r>
            <a:r>
              <a:rPr lang="ru-RU" sz="5600" dirty="0">
                <a:solidFill>
                  <a:schemeClr val="tx1"/>
                </a:solidFill>
              </a:rPr>
              <a:t> запись приветствий на разных языках, звуки народных инструментов (</a:t>
            </a:r>
            <a:r>
              <a:rPr lang="ru-RU" sz="5600" dirty="0" err="1">
                <a:solidFill>
                  <a:schemeClr val="tx1"/>
                </a:solidFill>
              </a:rPr>
              <a:t>курай</a:t>
            </a:r>
            <a:r>
              <a:rPr lang="ru-RU" sz="5600" dirty="0">
                <a:solidFill>
                  <a:schemeClr val="tx1"/>
                </a:solidFill>
              </a:rPr>
              <a:t>, балалайка, бубен).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600" b="1" dirty="0" smtClean="0">
                <a:solidFill>
                  <a:schemeClr val="tx1"/>
                </a:solidFill>
              </a:rPr>
              <a:t>- «</a:t>
            </a:r>
            <a:r>
              <a:rPr lang="ru-RU" sz="5600" b="1" dirty="0">
                <a:solidFill>
                  <a:schemeClr val="tx1"/>
                </a:solidFill>
              </a:rPr>
              <a:t>Лоскутная карта»:</a:t>
            </a:r>
            <a:r>
              <a:rPr lang="ru-RU" sz="5600" dirty="0">
                <a:solidFill>
                  <a:schemeClr val="tx1"/>
                </a:solidFill>
              </a:rPr>
              <a:t> дети собирают образцы тканей с традиционными </a:t>
            </a:r>
            <a:r>
              <a:rPr lang="ru-RU" sz="5600" dirty="0" err="1">
                <a:solidFill>
                  <a:schemeClr val="tx1"/>
                </a:solidFill>
              </a:rPr>
              <a:t>принтами</a:t>
            </a:r>
            <a:r>
              <a:rPr lang="ru-RU" sz="5600" dirty="0">
                <a:solidFill>
                  <a:schemeClr val="tx1"/>
                </a:solidFill>
              </a:rPr>
              <a:t> разных регионов.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600" b="1" dirty="0" smtClean="0">
                <a:solidFill>
                  <a:schemeClr val="tx1"/>
                </a:solidFill>
              </a:rPr>
              <a:t>- «</a:t>
            </a:r>
            <a:r>
              <a:rPr lang="ru-RU" sz="5600" b="1" dirty="0">
                <a:solidFill>
                  <a:schemeClr val="tx1"/>
                </a:solidFill>
              </a:rPr>
              <a:t>Почта дружбы»:</a:t>
            </a:r>
            <a:r>
              <a:rPr lang="ru-RU" sz="5600" dirty="0">
                <a:solidFill>
                  <a:schemeClr val="tx1"/>
                </a:solidFill>
              </a:rPr>
              <a:t> коллекция открыток и марок, присланных из разных городов России (через </a:t>
            </a:r>
            <a:r>
              <a:rPr lang="ru-RU" sz="5600" dirty="0" err="1">
                <a:solidFill>
                  <a:schemeClr val="tx1"/>
                </a:solidFill>
              </a:rPr>
              <a:t>посткроссинг</a:t>
            </a:r>
            <a:r>
              <a:rPr lang="ru-RU" sz="5600" dirty="0">
                <a:solidFill>
                  <a:schemeClr val="tx1"/>
                </a:solidFill>
              </a:rPr>
              <a:t> между садами).</a:t>
            </a:r>
          </a:p>
          <a:p>
            <a:pPr algn="ctr"/>
            <a:endParaRPr lang="ru-RU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ru-RU" dirty="0"/>
          </a:p>
        </p:txBody>
      </p:sp>
      <p:sp>
        <p:nvSpPr>
          <p:cNvPr id="6" name="Объект 4">
            <a:extLst>
              <a:ext uri="{FF2B5EF4-FFF2-40B4-BE49-F238E27FC236}">
                <a16:creationId xmlns:a16="http://schemas.microsoft.com/office/drawing/2014/main" id="{C1359F42-A99B-447C-B493-9FC214DB9D69}"/>
              </a:ext>
            </a:extLst>
          </p:cNvPr>
          <p:cNvSpPr txBox="1">
            <a:spLocks/>
          </p:cNvSpPr>
          <p:nvPr/>
        </p:nvSpPr>
        <p:spPr>
          <a:xfrm>
            <a:off x="140329" y="4602219"/>
            <a:ext cx="6260472" cy="174475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45720" rIns="0" bIns="45720" rtlCol="0" anchor="ctr">
            <a:normAutofit fontScale="25000" lnSpcReduction="2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sz="5600" b="1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600" b="1" dirty="0" smtClean="0">
                <a:solidFill>
                  <a:schemeClr val="tx1"/>
                </a:solidFill>
              </a:rPr>
              <a:t>III </a:t>
            </a:r>
            <a:r>
              <a:rPr lang="ru-RU" sz="5600" b="1" dirty="0">
                <a:solidFill>
                  <a:schemeClr val="tx1"/>
                </a:solidFill>
              </a:rPr>
              <a:t>этап: Интерактивный (Взаимодействие с родителями)</a:t>
            </a:r>
            <a:endParaRPr lang="ru-RU" sz="5600" dirty="0">
              <a:solidFill>
                <a:schemeClr val="tx1"/>
              </a:solidFill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600" dirty="0" smtClean="0">
                <a:solidFill>
                  <a:schemeClr val="tx1"/>
                </a:solidFill>
              </a:rPr>
              <a:t>- Акция</a:t>
            </a:r>
            <a:r>
              <a:rPr lang="ru-RU" sz="5600" dirty="0">
                <a:solidFill>
                  <a:schemeClr val="tx1"/>
                </a:solidFill>
              </a:rPr>
              <a:t> </a:t>
            </a:r>
            <a:r>
              <a:rPr lang="ru-RU" sz="5600" b="1" dirty="0">
                <a:solidFill>
                  <a:schemeClr val="tx1"/>
                </a:solidFill>
              </a:rPr>
              <a:t>«Семейная реликвия»</a:t>
            </a:r>
            <a:r>
              <a:rPr lang="ru-RU" sz="5600" dirty="0">
                <a:solidFill>
                  <a:schemeClr val="tx1"/>
                </a:solidFill>
              </a:rPr>
              <a:t>: создание мини-экспозиций о корнях воспитанников (фото, предметы быта, переданные от бабушек).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600" dirty="0" smtClean="0">
                <a:solidFill>
                  <a:schemeClr val="tx1"/>
                </a:solidFill>
              </a:rPr>
              <a:t>- Мастер-классы </a:t>
            </a:r>
            <a:r>
              <a:rPr lang="ru-RU" sz="5600" dirty="0">
                <a:solidFill>
                  <a:schemeClr val="tx1"/>
                </a:solidFill>
              </a:rPr>
              <a:t>«Кукла в национальном костюме своими руками» для пополнения групповых коллекций.</a:t>
            </a:r>
          </a:p>
          <a:p>
            <a:endParaRPr lang="ru-RU" dirty="0"/>
          </a:p>
        </p:txBody>
      </p:sp>
      <p:sp>
        <p:nvSpPr>
          <p:cNvPr id="7" name="Объект 4">
            <a:extLst>
              <a:ext uri="{FF2B5EF4-FFF2-40B4-BE49-F238E27FC236}">
                <a16:creationId xmlns:a16="http://schemas.microsoft.com/office/drawing/2014/main" id="{52C17771-9354-40D5-AB19-68C7F564DC92}"/>
              </a:ext>
            </a:extLst>
          </p:cNvPr>
          <p:cNvSpPr txBox="1">
            <a:spLocks/>
          </p:cNvSpPr>
          <p:nvPr/>
        </p:nvSpPr>
        <p:spPr>
          <a:xfrm>
            <a:off x="6400801" y="4341989"/>
            <a:ext cx="5522614" cy="2096912"/>
          </a:xfrm>
          <a:prstGeom prst="roundRect">
            <a:avLst>
              <a:gd name="adj" fmla="val 25068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45720" rIns="0" bIns="45720" rtlCol="0" anchor="ctr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chemeClr val="tx1"/>
                </a:solidFill>
              </a:rPr>
              <a:t>Формы презентации результатов</a:t>
            </a:r>
            <a:endParaRPr lang="ru-RU" sz="1400" dirty="0">
              <a:solidFill>
                <a:schemeClr val="tx1"/>
              </a:solidFill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</a:rPr>
              <a:t>- Фестиваль </a:t>
            </a:r>
            <a:r>
              <a:rPr lang="ru-RU" sz="1400" b="1" dirty="0">
                <a:solidFill>
                  <a:schemeClr val="tx1"/>
                </a:solidFill>
              </a:rPr>
              <a:t>«Музей в чемодане»:</a:t>
            </a:r>
            <a:r>
              <a:rPr lang="ru-RU" sz="1400" dirty="0">
                <a:solidFill>
                  <a:schemeClr val="tx1"/>
                </a:solidFill>
              </a:rPr>
              <a:t> Каждая группа презентует свой «чемодан» с собранными экспонатами (игрушки, камни, гербарии, книги), который потом передается в другую группу для изучения.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</a:rPr>
              <a:t>- Интерактивная </a:t>
            </a:r>
            <a:r>
              <a:rPr lang="ru-RU" sz="1400" b="1" dirty="0">
                <a:solidFill>
                  <a:schemeClr val="tx1"/>
                </a:solidFill>
              </a:rPr>
              <a:t>карта «Мы едины»:</a:t>
            </a:r>
            <a:r>
              <a:rPr lang="ru-RU" sz="1400" dirty="0">
                <a:solidFill>
                  <a:schemeClr val="tx1"/>
                </a:solidFill>
              </a:rPr>
              <a:t> В холле ДОУ размещается большая карта, которая заполняется метками-экспонатами из детских коллекций.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</a:rPr>
              <a:t>- QR-библиотека</a:t>
            </a:r>
            <a:r>
              <a:rPr lang="ru-RU" sz="1400" b="1" dirty="0">
                <a:solidFill>
                  <a:schemeClr val="tx1"/>
                </a:solidFill>
              </a:rPr>
              <a:t>:</a:t>
            </a:r>
            <a:r>
              <a:rPr lang="ru-RU" sz="1400" dirty="0">
                <a:solidFill>
                  <a:schemeClr val="tx1"/>
                </a:solidFill>
              </a:rPr>
              <a:t> Оцифровка коллекций (фото экспонатов с описанием), доступная родителям через QR-коды на стендах.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9C27412-D643-4529-8BAB-641C7C3FF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289" y="399500"/>
            <a:ext cx="2258974" cy="18071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655660C1-B792-415C-8193-3540F27CC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2824184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09A3CD-F422-46B9-BAF0-D2350CAE9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Признаки коллекционирования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(Короткова Н.А.) </a:t>
            </a:r>
            <a:b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0E107BD-2C66-48C1-8C11-14955707E5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37360"/>
            <a:ext cx="10145486" cy="413173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</a:rPr>
              <a:t>собирать те предметы, которые легко классифицировать на виды;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</a:rPr>
              <a:t>подбирать реальный материал или образный для того, чтобы обсудить с детьми признаки, по которым нужно будет определить, подходит ли данный предмет для коллекции;</a:t>
            </a:r>
          </a:p>
          <a:p>
            <a:pPr lvl="0" algn="just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</a:rPr>
              <a:t>обсуждаемый материал нужно поместить в таблицу;</a:t>
            </a:r>
          </a:p>
          <a:p>
            <a:pPr lvl="0" algn="just">
              <a:buFont typeface="Wingdings" panose="05000000000000000000" pitchFamily="2" charset="2"/>
              <a:buChar char="q"/>
            </a:pPr>
            <a:r>
              <a:rPr lang="ru-RU" dirty="0">
                <a:solidFill>
                  <a:schemeClr val="tx1"/>
                </a:solidFill>
              </a:rPr>
              <a:t>в работе должны принимать участия все дети группы.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5CDAA6D-9313-48C7-9971-669369D20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7943" y="2977340"/>
            <a:ext cx="3279088" cy="3200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7D7106-A101-4460-80BD-8949D55833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15" y="4381388"/>
            <a:ext cx="2307775" cy="18007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C5AD78E-6308-4DC5-9748-3D195249A69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663" y="4370234"/>
            <a:ext cx="2386148" cy="17896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2F2AE5C-238A-45B0-85A2-DF3DB16B14E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839" y="4398554"/>
            <a:ext cx="2307775" cy="17308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EA1C76E7-9612-4DB6-9435-FE19BDAC9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2178446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878A54-2E01-422E-9228-CA71C8F21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04298"/>
            <a:ext cx="10058400" cy="90647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аспределение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 коллекционирования по возрастным группам в рамках 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единства народов России: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10121A-947C-4A1C-A1AA-F30AABC50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4366" y="1701914"/>
            <a:ext cx="9971314" cy="2970106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pPr lvl="0"/>
            <a:r>
              <a:rPr lang="ru-RU" b="1" dirty="0">
                <a:solidFill>
                  <a:schemeClr val="tx1"/>
                </a:solidFill>
              </a:rPr>
              <a:t>«Матрешки-крошки»:</a:t>
            </a:r>
            <a:r>
              <a:rPr lang="ru-RU" dirty="0">
                <a:solidFill>
                  <a:schemeClr val="tx1"/>
                </a:solidFill>
              </a:rPr>
              <a:t> Коллекция классических матрешек разного размера. Учим различать цвета сарафанов и размер (большая-маленькая).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«Игрушки-забавы»:</a:t>
            </a:r>
            <a:r>
              <a:rPr lang="ru-RU" dirty="0">
                <a:solidFill>
                  <a:schemeClr val="tx1"/>
                </a:solidFill>
              </a:rPr>
              <a:t> Мягкие или деревянные фигурки животных, обитающих в России (медведь, лиса, заяц).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«Кладовая природы: Шишки и камушки»:</a:t>
            </a:r>
            <a:r>
              <a:rPr lang="ru-RU" dirty="0">
                <a:solidFill>
                  <a:schemeClr val="tx1"/>
                </a:solidFill>
              </a:rPr>
              <a:t> Самые простые природные объекты. Сравнение: сосновая шишка (лес) </a:t>
            </a:r>
            <a:r>
              <a:rPr lang="ru-RU" dirty="0" smtClean="0">
                <a:solidFill>
                  <a:schemeClr val="tx1"/>
                </a:solidFill>
              </a:rPr>
              <a:t>- </a:t>
            </a:r>
            <a:r>
              <a:rPr lang="ru-RU" dirty="0">
                <a:solidFill>
                  <a:schemeClr val="tx1"/>
                </a:solidFill>
              </a:rPr>
              <a:t>гладкий камень (река).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«Лоскутки»:</a:t>
            </a:r>
            <a:r>
              <a:rPr lang="ru-RU" dirty="0">
                <a:solidFill>
                  <a:schemeClr val="tx1"/>
                </a:solidFill>
              </a:rPr>
              <a:t> Кусочки тканей с простыми яркими узорами (горох, цветочек), похожими на народные ситцы.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19B7DFE0-09C6-423E-AF4D-5E6734B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99038" y="1310769"/>
            <a:ext cx="4923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Младший дошкольный возраст (3-4 года)</a:t>
            </a:r>
            <a:endParaRPr lang="ru-RU" dirty="0"/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67"/>
          <a:stretch/>
        </p:blipFill>
        <p:spPr bwMode="auto">
          <a:xfrm>
            <a:off x="247843" y="4672020"/>
            <a:ext cx="2626480" cy="14694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8" t="14693" r="10009" b="6220"/>
          <a:stretch/>
        </p:blipFill>
        <p:spPr bwMode="auto">
          <a:xfrm>
            <a:off x="6128375" y="4649377"/>
            <a:ext cx="3011137" cy="15857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icture background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7774" y="4548020"/>
            <a:ext cx="2050971" cy="17500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icture background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038" y="4619303"/>
            <a:ext cx="2308633" cy="17314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053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878A54-2E01-422E-9228-CA71C8F21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04298"/>
            <a:ext cx="10058400" cy="90647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10121A-947C-4A1C-A1AA-F30AABC50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4366" y="1755784"/>
            <a:ext cx="9971314" cy="2000953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Сенсорные коробки: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Прозрачные пластиковые контейнеры с низкими бортиками для шишек и камушков.</a:t>
            </a:r>
          </a:p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Текстильные планшеты: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Фланелеграфы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мягкие доски, куда дети могут прикреплять лоскутки ткани на липучках.</a:t>
            </a:r>
          </a:p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Открытые полки-витрины: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На уровне глаз ребенка для матрешек и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игрушек-забав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19B7DFE0-09C6-423E-AF4D-5E6734B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37428" y="1310769"/>
            <a:ext cx="54463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Младший дошкольный возраст (3-4 года)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50058" y="489054"/>
            <a:ext cx="686554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Набор оборудования для коллекций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964"/>
          <a:stretch/>
        </p:blipFill>
        <p:spPr bwMode="auto">
          <a:xfrm rot="5400000">
            <a:off x="2836521" y="3362141"/>
            <a:ext cx="2476495" cy="33554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714" y="3801643"/>
            <a:ext cx="3142866" cy="24764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664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9CDD77-CF4E-4DAD-AF63-9CD1E505B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88905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Средний дошкольный </a:t>
            </a: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возраст (4-5 лет)</a:t>
            </a:r>
            <a:endParaRPr lang="ru-RU" sz="32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5DC944-5109-46D7-AA8D-02D473A2E5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6983" y="1376126"/>
            <a:ext cx="10920549" cy="2917094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«Народная игрушка»: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Знакомство с глиняными свистульками (Дымка, Филимоново). Коллекционируем фото или мини-фигурки.</a:t>
            </a:r>
          </a:p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«Узоры-символы»: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Коллекция карточек с элементами росписи (цветок гжели, листок хохломы).</a:t>
            </a:r>
          </a:p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«Сказки-малышки»: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Книжки с русскими народными сказками о животных. Сравнение героев (лиса в русской сказке и в сказках народов Севера).</a:t>
            </a:r>
          </a:p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«Природа России: Деревья»: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Коллекция листьев и плодов (береза, рябина, дуб, ель) как символов русской природы.</a:t>
            </a:r>
          </a:p>
          <a:p>
            <a:pPr algn="just"/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C77F9622-073C-4FDF-8134-549551C4F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380" y="4373723"/>
            <a:ext cx="3370145" cy="18957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4666" y="4397451"/>
            <a:ext cx="1819746" cy="18197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966" y="4397451"/>
            <a:ext cx="2079976" cy="18719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1203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878A54-2E01-422E-9228-CA71C8F21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04298"/>
            <a:ext cx="10058400" cy="90647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10121A-947C-4A1C-A1AA-F30AABC50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4366" y="1731476"/>
            <a:ext cx="9971314" cy="2000953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Демонстрационные наборы: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Подставки для глиняных игрушек и свистулек, исключающие их падение.</a:t>
            </a:r>
          </a:p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Альбомы-склейки: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Заготовки с контурами, куда дети вклеивают вырезанные «узоры-символы».</a:t>
            </a:r>
          </a:p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Прозрачные тубусы: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Для хранения природного материала (листьев, желудей, семян), чтобы их можно было рассмотреть со всех сторон.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19B7DFE0-09C6-423E-AF4D-5E6734B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85938" y="1195470"/>
            <a:ext cx="52155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Средний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дошкольный возраст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(4-5 лет)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50058" y="587494"/>
            <a:ext cx="686554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Набор оборудования для коллекций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940" y="3961305"/>
            <a:ext cx="2026310" cy="20263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icture background"/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74" b="16026"/>
          <a:stretch/>
        </p:blipFill>
        <p:spPr bwMode="auto">
          <a:xfrm>
            <a:off x="4912984" y="4108023"/>
            <a:ext cx="2924184" cy="19552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icture background"/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87" b="16065"/>
          <a:stretch/>
        </p:blipFill>
        <p:spPr bwMode="auto">
          <a:xfrm>
            <a:off x="814245" y="4108023"/>
            <a:ext cx="3251968" cy="19462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3483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FC2FD7-A3CA-4022-91D8-54A3DE04C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59434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Старший дошкольный 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возраст (5-6 лет)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694FA6-99D8-4C7A-8823-C73569C08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0882" y="1097792"/>
            <a:ext cx="10303873" cy="2562131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pPr lvl="0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«Матрешки в национальных костюмах»: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Плоскостные фигурки матрешек, одетых в костюмы разных народов (татарский, башкирский, кавказский).</a:t>
            </a:r>
          </a:p>
          <a:p>
            <a:pPr lvl="0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«Открытки: Моя страна»: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Начало сбора открыток с видами разных городов России (Москва, Казань, Владивосток).</a:t>
            </a:r>
          </a:p>
          <a:p>
            <a:pPr lvl="0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«Орнаменты народов России»: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Коллекция лент, тесьмы и вырезок с геометрическими узорами разных этносов.</a:t>
            </a:r>
          </a:p>
          <a:p>
            <a:pPr lvl="0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«Кладовая природы: Камни России»: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Коллекция минералов и полудрагоценных камней (янтарь, малахит, кварц), привязанная к регионам (Урал, Балтика).</a:t>
            </a:r>
          </a:p>
          <a:p>
            <a:endParaRPr lang="ru-RU" dirty="0"/>
          </a:p>
        </p:txBody>
      </p:sp>
      <p:sp>
        <p:nvSpPr>
          <p:cNvPr id="15" name="Нижний колонтитул 3">
            <a:extLst>
              <a:ext uri="{FF2B5EF4-FFF2-40B4-BE49-F238E27FC236}">
                <a16:creationId xmlns:a16="http://schemas.microsoft.com/office/drawing/2014/main" id="{91CDF602-BB7D-49F8-92EF-0E8DA7258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42" y="3915991"/>
            <a:ext cx="2252662" cy="22526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5951" y="3785236"/>
            <a:ext cx="1672683" cy="24102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127" y="3915991"/>
            <a:ext cx="2498416" cy="22048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icture background"/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3" b="9708"/>
          <a:stretch/>
        </p:blipFill>
        <p:spPr bwMode="auto">
          <a:xfrm>
            <a:off x="8450036" y="3915991"/>
            <a:ext cx="2826831" cy="22048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0133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878A54-2E01-422E-9228-CA71C8F21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04298"/>
            <a:ext cx="10058400" cy="90647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10121A-947C-4A1C-A1AA-F30AABC50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4366" y="1712839"/>
            <a:ext cx="9971314" cy="2000953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Магнитная карта России: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Крупного формата, на которую удобно крепить открытки и изображения матрешек в костюмах с помощью магнитов.</a:t>
            </a:r>
          </a:p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Лупы и увеличительные стекла: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Для детального изучения коллекции минералов и структуры тканей с орнаментами.</a:t>
            </a:r>
          </a:p>
          <a:p>
            <a:pPr lvl="0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Папки-накопители с файлами: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Для систематизации открыток и образцов тесьмы по регионам.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19B7DFE0-09C6-423E-AF4D-5E6734B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74223" y="1159934"/>
            <a:ext cx="52347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Старший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дошкольный возраст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(5-6 лет)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50058" y="489054"/>
            <a:ext cx="686554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Набор оборудования для коллекций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9" t="4791" r="8140" b="7938"/>
          <a:stretch/>
        </p:blipFill>
        <p:spPr bwMode="auto">
          <a:xfrm>
            <a:off x="5508702" y="3713792"/>
            <a:ext cx="3724507" cy="24198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7" t="6533" r="15774" b="7312"/>
          <a:stretch/>
        </p:blipFill>
        <p:spPr bwMode="auto">
          <a:xfrm>
            <a:off x="3676650" y="4349537"/>
            <a:ext cx="856498" cy="130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icture backgroun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1" t="2851" r="59582" b="2135"/>
          <a:stretch/>
        </p:blipFill>
        <p:spPr bwMode="auto">
          <a:xfrm>
            <a:off x="1858148" y="3987623"/>
            <a:ext cx="1383819" cy="214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309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FC2FD7-A3CA-4022-91D8-54A3DE04C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57204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Подготовительный возраст (6-7 лет)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694FA6-99D8-4C7A-8823-C73569C08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318" y="1024034"/>
            <a:ext cx="10303873" cy="2897109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lvl="0"/>
            <a:r>
              <a:rPr lang="ru-RU" b="1" dirty="0">
                <a:solidFill>
                  <a:schemeClr val="tx1"/>
                </a:solidFill>
              </a:rPr>
              <a:t>«Мини-библиотека: Сказки народов России»:</a:t>
            </a:r>
            <a:r>
              <a:rPr lang="ru-RU" dirty="0">
                <a:solidFill>
                  <a:schemeClr val="tx1"/>
                </a:solidFill>
              </a:rPr>
              <a:t> Сборник авторских и народных сказок разных регионов (от нанайских до кавказских).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«Почтовая марка и открытка»:</a:t>
            </a:r>
            <a:r>
              <a:rPr lang="ru-RU" dirty="0">
                <a:solidFill>
                  <a:schemeClr val="tx1"/>
                </a:solidFill>
              </a:rPr>
              <a:t> Серьезное коллекционирование объектов с символикой регионов, гербами городов и памятниками архитектуры.</a:t>
            </a:r>
          </a:p>
          <a:p>
            <a:pPr lvl="0"/>
            <a:r>
              <a:rPr lang="ru-RU" b="1" dirty="0">
                <a:solidFill>
                  <a:schemeClr val="tx1"/>
                </a:solidFill>
              </a:rPr>
              <a:t>«Музей в чемодане: Предметы быта»:</a:t>
            </a:r>
            <a:r>
              <a:rPr lang="ru-RU" dirty="0">
                <a:solidFill>
                  <a:schemeClr val="tx1"/>
                </a:solidFill>
              </a:rPr>
              <a:t> Коллекция миниатюрных предметов быта (ложки, туески, пиалы, рог, лапти).</a:t>
            </a:r>
          </a:p>
          <a:p>
            <a:r>
              <a:rPr lang="ru-RU" b="1" dirty="0">
                <a:solidFill>
                  <a:schemeClr val="tx1"/>
                </a:solidFill>
              </a:rPr>
              <a:t>«Куклы в национальных костюмах»:</a:t>
            </a:r>
            <a:r>
              <a:rPr lang="ru-RU" dirty="0">
                <a:solidFill>
                  <a:schemeClr val="tx1"/>
                </a:solidFill>
              </a:rPr>
              <a:t> Создание альбома или коллекции кукол с детальным разбором элементов одежды (кокошник, папаха, тюбетейка, ичиги).</a:t>
            </a:r>
          </a:p>
        </p:txBody>
      </p:sp>
      <p:sp>
        <p:nvSpPr>
          <p:cNvPr id="15" name="Нижний колонтитул 3">
            <a:extLst>
              <a:ext uri="{FF2B5EF4-FFF2-40B4-BE49-F238E27FC236}">
                <a16:creationId xmlns:a16="http://schemas.microsoft.com/office/drawing/2014/main" id="{91CDF602-BB7D-49F8-92EF-0E8DA7258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34" b="14830"/>
          <a:stretch/>
        </p:blipFill>
        <p:spPr bwMode="auto">
          <a:xfrm>
            <a:off x="7114478" y="4040343"/>
            <a:ext cx="3004139" cy="21190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icture background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65" y="4040343"/>
            <a:ext cx="3958487" cy="21240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8463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878A54-2E01-422E-9228-CA71C8F21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04298"/>
            <a:ext cx="10058400" cy="906471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10121A-947C-4A1C-A1AA-F30AABC50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4366" y="1752696"/>
            <a:ext cx="9971314" cy="2535108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pPr lvl="0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«Музейные чемоданы»: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Небольшие деревянные или картонные чемоданчики (кейсы) для мобильных выставок.</a:t>
            </a:r>
          </a:p>
          <a:p>
            <a:pPr lvl="0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QR-стенды: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Рамки с кодами, которые ведут на аудиозаписи сказок или видео о промыслах (создается совместно с воспитателем).</a:t>
            </a:r>
          </a:p>
          <a:p>
            <a:pPr lvl="0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Картотечные ящики: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Для хранения марок и карточек с описанием предметов быта (как в настоящей библиотеке).</a:t>
            </a:r>
          </a:p>
          <a:p>
            <a:pPr lvl="0"/>
            <a:r>
              <a:rPr lang="ru-RU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Мини-манекены:</a:t>
            </a:r>
            <a:r>
              <a:rPr lang="ru-RU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Или бумажные куклы с наборами сменной национальной одежды для детального изучения кроя.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Нижний колонтитул 3">
            <a:extLst>
              <a:ext uri="{FF2B5EF4-FFF2-40B4-BE49-F238E27FC236}">
                <a16:creationId xmlns:a16="http://schemas.microsoft.com/office/drawing/2014/main" id="{19B7DFE0-09C6-423E-AF4D-5E6734B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10343" y="1254146"/>
            <a:ext cx="48336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Подготовительный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возраст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(6-7 лет)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50058" y="489054"/>
            <a:ext cx="686554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Набор оборудования для коллекций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27" r="3914" b="4201"/>
          <a:stretch/>
        </p:blipFill>
        <p:spPr bwMode="auto">
          <a:xfrm>
            <a:off x="8853363" y="4190445"/>
            <a:ext cx="2286309" cy="19528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70" r="22486"/>
          <a:stretch/>
        </p:blipFill>
        <p:spPr bwMode="auto">
          <a:xfrm>
            <a:off x="6786811" y="4318277"/>
            <a:ext cx="1357156" cy="197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Picture background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83" y="4361644"/>
            <a:ext cx="2993958" cy="18860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Picture background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639" y="4384539"/>
            <a:ext cx="1758776" cy="175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0479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710F5E-9F35-406E-844D-115F068CF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19" y="379141"/>
            <a:ext cx="10058400" cy="83680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Ожидаемый результат 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715EC8-ACFF-402D-9919-C02F06DE7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3619" y="1735417"/>
            <a:ext cx="10058400" cy="4818892"/>
          </a:xfrm>
        </p:spPr>
        <p:txBody>
          <a:bodyPr>
            <a:normAutofit fontScale="70000" lnSpcReduction="20000"/>
          </a:bodyPr>
          <a:lstStyle/>
          <a:p>
            <a:pPr lvl="0" algn="just">
              <a:buFont typeface="Wingdings" panose="05000000000000000000" pitchFamily="2" charset="2"/>
              <a:buChar char="q"/>
            </a:pPr>
            <a:endParaRPr lang="ru-RU" dirty="0" smtClean="0">
              <a:solidFill>
                <a:schemeClr val="tx1"/>
              </a:solidFill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уровня этнокультурной осведомленности 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детей;</a:t>
            </a:r>
            <a:endParaRPr lang="ru-RU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оздание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каждой группе мини-музеев, соответствующих тематике Года 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единства;</a:t>
            </a:r>
            <a:endParaRPr lang="ru-RU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ктивизация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родительского сообщества (родители перестали быть зрителями, став «добытчиками» артефактов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ru-RU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buFont typeface="Wingdings" panose="05000000000000000000" pitchFamily="2" charset="2"/>
              <a:buChar char="q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объекты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коллекции не просто хранятся на полке, воспитатели могут их использовать как раздаточный для проведения экспериментов, обследований и просто любования;</a:t>
            </a:r>
          </a:p>
          <a:p>
            <a:pPr lvl="0" algn="just">
              <a:buFont typeface="Wingdings" panose="05000000000000000000" pitchFamily="2" charset="2"/>
              <a:buChar char="q"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развитии математических навыков объекты коллекции служат счетным материалом;</a:t>
            </a:r>
          </a:p>
          <a:p>
            <a:pPr lvl="0" algn="just">
              <a:buFont typeface="Wingdings" panose="05000000000000000000" pitchFamily="2" charset="2"/>
              <a:buChar char="q"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занятиях по логике объекты коллекции помогают научиться отличать формы, величины, представления о времени и т.д.;</a:t>
            </a:r>
          </a:p>
          <a:p>
            <a:pPr lvl="0" algn="just">
              <a:buFont typeface="Wingdings" panose="05000000000000000000" pitchFamily="2" charset="2"/>
              <a:buChar char="q"/>
            </a:pP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занятиях по развитию речи (каждый предмет коллекции – это новое слово для пополнения словарного запаса, описание предмета – это формирование связной речи);</a:t>
            </a:r>
          </a:p>
          <a:p>
            <a:pPr lvl="0" algn="just">
              <a:buFont typeface="Wingdings" panose="05000000000000000000" pitchFamily="2" charset="2"/>
              <a:buChar char="q"/>
            </a:pPr>
            <a:r>
              <a:rPr lang="ru-RU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еализация индивидуальных проектов.</a:t>
            </a:r>
            <a:endParaRPr lang="ru-RU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FFAC3AD-E088-4CD1-A209-B7AD90246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1553111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писок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основной методической литературы и пособий, которые станут теоретическим и практическим фундаментом для воспитателей при оформлении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коллекций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8764" y="1511929"/>
            <a:ext cx="11688024" cy="5015620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Методика коллекционирования в ДОУ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Рыжова Н. А. «Развивающая среда дошкольных учреждений»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— база по созданию мини-музеев и коллекций в детском саду.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Комарова Т. С. «Народное искусство в воспитании дошкольников»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— классическое пособие о том, как знакомить детей с промыслами и орнаментами.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Тихонова О. Ю. «Технология коллекционирования в детском саду»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— практические рекомендации по организации процесса от сбора до презентации.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Патриотическое воспитание и Год единства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Новицкая М. Ю. «Наследие. Патриотическое воспитание в детском саду»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— методика глубокого погружения в традиционную культуру.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Программа «Приобщение детей к истокам русской народной культуры» (авторы О. Л. Князева, М. Д.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Маханева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— содержит подробные планы по изучению быта, праздников и сказок.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Альбом-пособие «Народы России» (изд-во «Просвещение» или «Дрофа»)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— наглядные материалы с костюмами, картами и описанием традиций.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Наглядно-дидактические пособия (готовые материалы)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Серия демонстрационных картин «Народы России»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(издательства «Сфера» или «Мозаика-Синтез») — крупные карточки с изображением быта и костюмов.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Наборы карточек «Расскажите детям о народных промыслах»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(изд-во «ТЦ Сфера») — идеальны для коллекции «Национальные игрушки».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Комплекты для творчества «Орнаменты народов мира/России»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— шаблоны для вырезания и раскрашивания (для коллекции «Узоры»).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Мультимедийные ресурсы (для QR-библиотек)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Портал «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Культура.РФ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» (раздел «Традиции»)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— проверенные статьи, видеоролики и записи сказок народов России.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Проект «Гора самоцветов»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 — серия мультфильмов по сказкам народов России (отличная основа для коллекции «Сказки»).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BA4A5D0-F3B0-4FF8-882B-D6F01C9C5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9597064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8104" y="78373"/>
            <a:ext cx="10889508" cy="1450757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Чек-лист для педагога: «5 шагов к идеальной коллекции»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8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0657" y="1230098"/>
            <a:ext cx="11715185" cy="402336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Безопасность и доступность (Принцип «Руками трогать можно!»)</a:t>
            </a:r>
            <a:endParaRPr lang="ru-RU" sz="1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Экспонаты расположены на уровне глаз детей.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Предметы безопасны (нет острых сколов, токсичных запахов, мелких деталей для младшего возраста).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Коллекция находится в свободном доступе: ребенок может самостоятельно взять предмет, рассмотреть его и вернуть на место.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2. Эстетика и тематическое оформление</a:t>
            </a:r>
            <a:endParaRPr lang="ru-RU" sz="1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коллекции есть яркое, понятное название (например, «Тайны северного сияния» или «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Матрешкина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семья»).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Используются подставки, красивые коробки, сундучки или чемоданы, подчеркивающие народный колорит.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визуального акцента (карта России, кукла в костюме или фото региона, откуда пришел экспонат).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3. Интерактивность (Играем, а не просто смотрим)</a:t>
            </a:r>
            <a:endParaRPr lang="ru-RU" sz="1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уголке есть лупы, линейки или весы для исследования предметов.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Подобраны дидактические игры по теме (лото «Узоры», </a:t>
            </a:r>
            <a:r>
              <a:rPr lang="ru-RU" sz="14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пазлы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«Собери матрешку»).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Есть место для пополнения: «пустая полка» или коробка «Для новых находок».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4. Информативность и наглядность</a:t>
            </a:r>
            <a:endParaRPr lang="ru-RU" sz="1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Имеются карточки-подписи (для старших — с названиями, для младших — с картинками-символами).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наличии «Паспорт коллекции» (краткое описание: что это, откуда, кто принес).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подготовительных групп: наличие QR-кодов со ссылками на сказки или музыку этого народа.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Шаг 5. Работа с семьей (Социокультурная связь)</a:t>
            </a:r>
            <a:endParaRPr lang="ru-RU" sz="14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стенде или в уголке отмечено, кто из родителей помог собрать коллекцию (благодарственные таблички или фото «Мы собираем вместе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»). Есть </a:t>
            </a:r>
            <a:r>
              <a:rPr lang="ru-RU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творческие работы детей, созданные по мотивам коллекции (рисунки орнаментов, поделки).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BA4A5D0-F3B0-4FF8-882B-D6F01C9C5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26431225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57347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Анкета для родителей «Наследники традиций»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00506" y="892949"/>
            <a:ext cx="11495747" cy="504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b="1" dirty="0">
              <a:solidFill>
                <a:srgbClr val="0A0A0A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Уважаемые родители!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рамках Года единства народов России в нашем детском саду запускается проект по созданию уникальных коллекций. Мы верим, что в каждой семье есть свои «сокровища» и традиции. Помогите нам сделать мир наших детей богаче и интереснее!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 Есть ли в вашей семье реликвии, связанные с культурой разных народов (бабушкина шаль, национальная посуда, сувениры из путешествий по России)?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1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 (укажите, какие: _________________________)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1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Нет, но нам интересно узнать об этом.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2. Готовы ли вы временно (на период выставки) предоставить экспонаты для наших коллекций?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(Отметьте подходящее):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Предметы народного быта (посуда, вышивка, игрушки).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Открытки с видами городов России.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Образцы природных богатств (красивые камни, шишки, ракушки).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Книги со сказками народов России.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A0A0A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Знакомы ли вы с национальными играми вашего детства или вашей малой родины? Смогли бы вы научить им детей или поделиться описанием правил?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rgbClr val="0A0A0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4. В какой творческой мастерской вы могли бы принять участие вместе с ребенком?</a:t>
            </a:r>
            <a:endParaRPr lang="ru-RU" alt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1400" dirty="0">
                <a:solidFill>
                  <a:srgbClr val="0A0A0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Изготовление и роспись «Матрешки в национальном костюме».</a:t>
            </a:r>
            <a:endParaRPr lang="ru-RU" altLang="ru-RU" sz="1400" dirty="0">
              <a:solidFill>
                <a:srgbClr val="0A0A0A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1400" dirty="0">
                <a:solidFill>
                  <a:srgbClr val="0A0A0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Сборка альбома «Узоры и орнаменты».</a:t>
            </a:r>
            <a:endParaRPr lang="ru-RU" altLang="ru-RU" sz="1400" dirty="0">
              <a:solidFill>
                <a:srgbClr val="0A0A0A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1400" dirty="0">
                <a:solidFill>
                  <a:srgbClr val="0A0A0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Подготовка мини-библиотеки «Сказки народов России».</a:t>
            </a:r>
            <a:endParaRPr lang="ru-RU" alt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rgbClr val="0A0A0A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 Какие регионы России вы посещали всей семьей? Есть ли у вас памятные открытки или фото оттуда, которые ребенок мог бы показать в группе?</a:t>
            </a:r>
            <a:endParaRPr lang="ru-RU" altLang="ru-RU" sz="1400" dirty="0">
              <a:solidFill>
                <a:srgbClr val="0A0A0A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/>
              <a:t>Спасибо за сотрудничество! Вместе мы создаем историю </a:t>
            </a:r>
            <a:r>
              <a:rPr lang="ru-RU" b="1" dirty="0" smtClean="0"/>
              <a:t>единства!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152400" y="338951"/>
            <a:ext cx="18473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rgbClr val="0A0A0A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Нижний колонтитул 3">
            <a:extLst>
              <a:ext uri="{FF2B5EF4-FFF2-40B4-BE49-F238E27FC236}">
                <a16:creationId xmlns:a16="http://schemas.microsoft.com/office/drawing/2014/main" id="{5BA4A5D0-F3B0-4FF8-882B-D6F01C9C5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1120694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A43273-1D25-45A7-A156-63F655A9A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0230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ИСТОЧНИКИ: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367D528-1747-4D7B-ADFD-346BD7DA2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6963" y="1846263"/>
            <a:ext cx="10058400" cy="4022725"/>
          </a:xfrm>
        </p:spPr>
        <p:txBody>
          <a:bodyPr>
            <a:normAutofit fontScale="97500"/>
          </a:bodyPr>
          <a:lstStyle/>
          <a:p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Венглевская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Н.В. Технология коллекционирования в образовательной деятельности детей // Совушка. 2018. N2(12). URL: https://kssovushka.ru/zhurnal/12/(дата обращения: 16.12.2020).</a:t>
            </a:r>
          </a:p>
          <a:p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Толстикова О.В., Иванова Т.В., Овчинникова, Симонова Л.Н., Т.А.,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Шлыкова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Н.С., </a:t>
            </a:r>
            <a:r>
              <a:rPr lang="ru-RU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Шелковкина</a:t>
            </a:r>
            <a: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Н.А. Современные педагогические технологии образования детей дошкольного возраста. – Екатеринбург.: ИРО, 2013.-61с.</a:t>
            </a:r>
            <a:br>
              <a:rPr lang="ru-RU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://ppt-online.org/286389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www.maam.ru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Нижний колонтитул 3">
            <a:extLst>
              <a:ext uri="{FF2B5EF4-FFF2-40B4-BE49-F238E27FC236}">
                <a16:creationId xmlns:a16="http://schemas.microsoft.com/office/drawing/2014/main" id="{531DBE3C-0752-4F6B-8C19-57644D17A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76650" y="6438901"/>
            <a:ext cx="4832339" cy="386010"/>
          </a:xfrm>
        </p:spPr>
        <p:txBody>
          <a:bodyPr/>
          <a:lstStyle/>
          <a:p>
            <a:r>
              <a:rPr lang="ru-RU" sz="800" i="1" dirty="0">
                <a:latin typeface="Arial" panose="020B0604020202020204" pitchFamily="34" charset="0"/>
                <a:cs typeface="Arial" panose="020B0604020202020204" pitchFamily="34" charset="0"/>
              </a:rPr>
              <a:t>Мальчик Л.А., старший воспитатель МАДОУ д/с № 60 города Тюмени</a:t>
            </a:r>
          </a:p>
        </p:txBody>
      </p:sp>
    </p:spTree>
    <p:extLst>
      <p:ext uri="{BB962C8B-B14F-4D97-AF65-F5344CB8AC3E}">
        <p14:creationId xmlns:p14="http://schemas.microsoft.com/office/powerpoint/2010/main" val="2258434557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880</TotalTime>
  <Words>1864</Words>
  <Application>Microsoft Office PowerPoint</Application>
  <PresentationFormat>Широкоэкранный</PresentationFormat>
  <Paragraphs>283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Google Sans</vt:lpstr>
      <vt:lpstr>Times New Roman</vt:lpstr>
      <vt:lpstr>Wingdings</vt:lpstr>
      <vt:lpstr>Ретро</vt:lpstr>
      <vt:lpstr>«Музей в чемодане: коллекционирование как средство формирования общероссийской гражданской идентичности у дошкольников» </vt:lpstr>
      <vt:lpstr>Презентация PowerPoint</vt:lpstr>
      <vt:lpstr>Коллекциони́рование  (от лат. collectio «собирание, сбор»)  - деятельность, в основе которой лежит собирание коллекции, то есть систематизированное собирание и изучение каких-либо объектов  (как правило, однородных или объединённых общностью темы). </vt:lpstr>
      <vt:lpstr>Коллекционирование</vt:lpstr>
      <vt:lpstr>Коллекции по теме: Года единства народов России  </vt:lpstr>
      <vt:lpstr>Задачи коллекционирования по теме:  Года единства народов России </vt:lpstr>
      <vt:lpstr>Основные принципы коллекционирования </vt:lpstr>
      <vt:lpstr>Использование технологии коллекционирования в образовательном процессе</vt:lpstr>
      <vt:lpstr>Презентация PowerPoint</vt:lpstr>
      <vt:lpstr>Алгоритм работы</vt:lpstr>
      <vt:lpstr>Признаки коллекционирования  (Короткова Н.А.)  </vt:lpstr>
      <vt:lpstr>Распределение тем коллекционирования по возрастным группам в рамках Года единства народов России: </vt:lpstr>
      <vt:lpstr> </vt:lpstr>
      <vt:lpstr>Средний дошкольный возраст (4-5 лет)</vt:lpstr>
      <vt:lpstr> </vt:lpstr>
      <vt:lpstr>Старший дошкольный возраст (5-6 лет)</vt:lpstr>
      <vt:lpstr> </vt:lpstr>
      <vt:lpstr>Подготовительный возраст (6-7 лет)</vt:lpstr>
      <vt:lpstr> </vt:lpstr>
      <vt:lpstr>Ожидаемый результат </vt:lpstr>
      <vt:lpstr> Список основной методической литературы и пособий, которые станут теоретическим и практическим фундаментом для воспитателей при оформлении коллекций </vt:lpstr>
      <vt:lpstr>Чек-лист для педагога: «5 шагов к идеальной коллекции» </vt:lpstr>
      <vt:lpstr>Анкета для родителей «Наследники традиций»</vt:lpstr>
      <vt:lpstr>ИСТОЧНИКИ: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Коллекционирование – как образовательная технология</dc:title>
  <dc:creator>ds-60</dc:creator>
  <cp:lastModifiedBy>ChistilovaSS</cp:lastModifiedBy>
  <cp:revision>85</cp:revision>
  <cp:lastPrinted>2021-06-23T09:56:30Z</cp:lastPrinted>
  <dcterms:created xsi:type="dcterms:W3CDTF">2020-12-23T13:10:45Z</dcterms:created>
  <dcterms:modified xsi:type="dcterms:W3CDTF">2026-03-18T11:20:47Z</dcterms:modified>
</cp:coreProperties>
</file>