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4" r:id="rId6"/>
    <p:sldId id="260" r:id="rId7"/>
    <p:sldId id="261" r:id="rId8"/>
    <p:sldId id="273" r:id="rId9"/>
    <p:sldId id="269" r:id="rId10"/>
    <p:sldId id="274" r:id="rId11"/>
    <p:sldId id="266" r:id="rId12"/>
    <p:sldId id="275" r:id="rId13"/>
    <p:sldId id="267" r:id="rId14"/>
    <p:sldId id="276" r:id="rId15"/>
    <p:sldId id="271" r:id="rId16"/>
    <p:sldId id="272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79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6876D668-7D54-401C-BE3A-49338058772E}" type="datetimeFigureOut">
              <a:rPr lang="ru-RU" smtClean="0"/>
              <a:t>12.03.2026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96D5AD35-62AA-464F-BF97-0C94E4398B39}" type="slidenum">
              <a:rPr lang="ru-RU" smtClean="0"/>
              <a:t>‹#›</a:t>
            </a:fld>
            <a:endParaRPr lang="ru-RU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9499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6D668-7D54-401C-BE3A-49338058772E}" type="datetimeFigureOut">
              <a:rPr lang="ru-RU" smtClean="0"/>
              <a:t>12.03.2026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5AD35-62AA-464F-BF97-0C94E4398B3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124726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6D668-7D54-401C-BE3A-49338058772E}" type="datetimeFigureOut">
              <a:rPr lang="ru-RU" smtClean="0"/>
              <a:t>12.03.2026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5AD35-62AA-464F-BF97-0C94E4398B39}" type="slidenum">
              <a:rPr lang="ru-RU" smtClean="0"/>
              <a:t>‹#›</a:t>
            </a:fld>
            <a:endParaRPr lang="ru-RU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4112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6D668-7D54-401C-BE3A-49338058772E}" type="datetimeFigureOut">
              <a:rPr lang="ru-RU" smtClean="0"/>
              <a:t>12.03.2026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5AD35-62AA-464F-BF97-0C94E4398B3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014416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6D668-7D54-401C-BE3A-49338058772E}" type="datetimeFigureOut">
              <a:rPr lang="ru-RU" smtClean="0"/>
              <a:t>12.03.2026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5AD35-62AA-464F-BF97-0C94E4398B39}" type="slidenum">
              <a:rPr lang="ru-RU" smtClean="0"/>
              <a:t>‹#›</a:t>
            </a:fld>
            <a:endParaRPr lang="ru-RU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85074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6D668-7D54-401C-BE3A-49338058772E}" type="datetimeFigureOut">
              <a:rPr lang="ru-RU" smtClean="0"/>
              <a:t>12.03.2026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5AD35-62AA-464F-BF97-0C94E4398B39}" type="slidenum">
              <a:rPr lang="ru-RU" smtClean="0"/>
              <a:t>‹#›</a:t>
            </a:fld>
            <a:endParaRPr lang="ru-RU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13217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6D668-7D54-401C-BE3A-49338058772E}" type="datetimeFigureOut">
              <a:rPr lang="ru-RU" smtClean="0"/>
              <a:t>12.03.2026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5AD35-62AA-464F-BF97-0C94E4398B3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415089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6D668-7D54-401C-BE3A-49338058772E}" type="datetimeFigureOut">
              <a:rPr lang="ru-RU" smtClean="0"/>
              <a:t>12.03.2026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5AD35-62AA-464F-BF97-0C94E4398B39}" type="slidenum">
              <a:rPr lang="ru-RU" smtClean="0"/>
              <a:t>‹#›</a:t>
            </a:fld>
            <a:endParaRPr lang="ru-RU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48942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6D668-7D54-401C-BE3A-49338058772E}" type="datetimeFigureOut">
              <a:rPr lang="ru-RU" smtClean="0"/>
              <a:t>12.03.2026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5AD35-62AA-464F-BF97-0C94E4398B3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193555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6D668-7D54-401C-BE3A-49338058772E}" type="datetimeFigureOut">
              <a:rPr lang="ru-RU" smtClean="0"/>
              <a:t>12.03.2026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5AD35-62AA-464F-BF97-0C94E4398B3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43066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6D668-7D54-401C-BE3A-49338058772E}" type="datetimeFigureOut">
              <a:rPr lang="ru-RU" smtClean="0"/>
              <a:t>12.03.2026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5AD35-62AA-464F-BF97-0C94E4398B39}" type="slidenum">
              <a:rPr lang="ru-RU" smtClean="0"/>
              <a:t>‹#›</a:t>
            </a:fld>
            <a:endParaRPr lang="ru-RU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59590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6D668-7D54-401C-BE3A-49338058772E}" type="datetimeFigureOut">
              <a:rPr lang="ru-RU" smtClean="0"/>
              <a:t>12.03.2026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5AD35-62AA-464F-BF97-0C94E4398B39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8880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6D668-7D54-401C-BE3A-49338058772E}" type="datetimeFigureOut">
              <a:rPr lang="ru-RU" smtClean="0"/>
              <a:t>12.03.2026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5AD35-62AA-464F-BF97-0C94E4398B3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806194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6D668-7D54-401C-BE3A-49338058772E}" type="datetimeFigureOut">
              <a:rPr lang="ru-RU" smtClean="0"/>
              <a:t>12.03.2026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5AD35-62AA-464F-BF97-0C94E4398B39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2406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6D668-7D54-401C-BE3A-49338058772E}" type="datetimeFigureOut">
              <a:rPr lang="ru-RU" smtClean="0"/>
              <a:t>12.03.2026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5AD35-62AA-464F-BF97-0C94E4398B39}" type="slidenum">
              <a:rPr lang="ru-RU" smtClean="0"/>
              <a:t>‹#›</a:t>
            </a:fld>
            <a:endParaRPr lang="ru-RU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83759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6D668-7D54-401C-BE3A-49338058772E}" type="datetimeFigureOut">
              <a:rPr lang="ru-RU" smtClean="0"/>
              <a:t>12.03.2026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5AD35-62AA-464F-BF97-0C94E4398B39}" type="slidenum">
              <a:rPr lang="ru-RU" smtClean="0"/>
              <a:t>‹#›</a:t>
            </a:fld>
            <a:endParaRPr lang="ru-RU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75723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6D668-7D54-401C-BE3A-49338058772E}" type="datetimeFigureOut">
              <a:rPr lang="ru-RU" smtClean="0"/>
              <a:t>12.03.2026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5AD35-62AA-464F-BF97-0C94E4398B39}" type="slidenum">
              <a:rPr lang="ru-RU" smtClean="0"/>
              <a:t>‹#›</a:t>
            </a:fld>
            <a:endParaRPr lang="ru-RU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86089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876D668-7D54-401C-BE3A-49338058772E}" type="datetimeFigureOut">
              <a:rPr lang="ru-RU" smtClean="0"/>
              <a:t>12.03.2026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6D5AD35-62AA-464F-BF97-0C94E4398B3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4925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Bahnschrift SemiBold Condensed" panose="020B0502040204020203" pitchFamily="34" charset="0"/>
              </a:rPr>
              <a:t/>
            </a:r>
            <a:br>
              <a:rPr lang="ru-RU" b="1" dirty="0" smtClean="0">
                <a:solidFill>
                  <a:srgbClr val="C00000"/>
                </a:solidFill>
                <a:latin typeface="Bahnschrift SemiBold Condensed" panose="020B0502040204020203" pitchFamily="34" charset="0"/>
              </a:rPr>
            </a:br>
            <a:r>
              <a:rPr lang="ru-RU" sz="6000" b="1" dirty="0" smtClean="0">
                <a:solidFill>
                  <a:srgbClr val="C00000"/>
                </a:solidFill>
                <a:latin typeface="Bahnschrift SemiBold Condensed" panose="020B0502040204020203" pitchFamily="34" charset="0"/>
              </a:rPr>
              <a:t>Социальный </a:t>
            </a:r>
            <a:r>
              <a:rPr lang="ru-RU" sz="6000" b="1" dirty="0">
                <a:solidFill>
                  <a:srgbClr val="C00000"/>
                </a:solidFill>
                <a:latin typeface="Bahnschrift SemiBold Condensed" panose="020B0502040204020203" pitchFamily="34" charset="0"/>
              </a:rPr>
              <a:t>проект</a:t>
            </a:r>
            <a:br>
              <a:rPr lang="ru-RU" sz="6000" b="1" dirty="0">
                <a:solidFill>
                  <a:srgbClr val="C00000"/>
                </a:solidFill>
                <a:latin typeface="Bahnschrift SemiBold Condensed" panose="020B0502040204020203" pitchFamily="34" charset="0"/>
              </a:rPr>
            </a:br>
            <a:r>
              <a:rPr lang="ru-RU" sz="7300" b="1" dirty="0">
                <a:solidFill>
                  <a:srgbClr val="C00000"/>
                </a:solidFill>
                <a:latin typeface="Bahnschrift SemiBold Condensed" panose="020B0502040204020203" pitchFamily="34" charset="0"/>
              </a:rPr>
              <a:t>«КНИЖКИН ДОМИК»</a:t>
            </a:r>
            <a:endParaRPr lang="ru-RU" sz="6000" dirty="0">
              <a:latin typeface="Bahnschrift SemiBold Condensed" panose="020B0502040204020203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                               Автор проекта: </a:t>
            </a:r>
            <a:r>
              <a:rPr lang="ru-RU" dirty="0" smtClean="0"/>
              <a:t>учитель ГБОУ «Дзержинская специальная коррекционная школа»</a:t>
            </a:r>
          </a:p>
          <a:p>
            <a:r>
              <a:rPr lang="ru-RU" dirty="0" err="1" smtClean="0"/>
              <a:t>Лайкова</a:t>
            </a:r>
            <a:r>
              <a:rPr lang="ru-RU" dirty="0" smtClean="0"/>
              <a:t> </a:t>
            </a:r>
            <a:r>
              <a:rPr lang="ru-RU" dirty="0"/>
              <a:t>Т</a:t>
            </a:r>
            <a:r>
              <a:rPr lang="ru-RU" dirty="0" smtClean="0"/>
              <a:t>атьяна </a:t>
            </a:r>
            <a:r>
              <a:rPr lang="ru-RU" dirty="0"/>
              <a:t>И</a:t>
            </a:r>
            <a:r>
              <a:rPr lang="ru-RU" dirty="0" smtClean="0"/>
              <a:t>вановна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75992" y="5550271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</a:rPr>
              <a:t>Проект направлен на возрождение интереса детей к чтению и сохранение культурного наследия.</a:t>
            </a:r>
            <a:endParaRPr lang="ru-RU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9856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1" y="1208469"/>
            <a:ext cx="9601196" cy="1303867"/>
          </a:xfrm>
        </p:spPr>
        <p:txBody>
          <a:bodyPr>
            <a:normAutofit fontScale="90000"/>
          </a:bodyPr>
          <a:lstStyle/>
          <a:p>
            <a:pPr marL="228600" indent="-182880" defTabSz="914400">
              <a:spcBef>
                <a:spcPct val="20000"/>
              </a:spcBef>
              <a:spcAft>
                <a:spcPts val="300"/>
              </a:spcAft>
            </a:pPr>
            <a:r>
              <a:rPr lang="ru-RU" sz="2700" b="1" dirty="0" smtClean="0">
                <a:solidFill>
                  <a:srgbClr val="C00000"/>
                </a:solidFill>
              </a:rPr>
              <a:t>Актуальность проекта</a:t>
            </a:r>
            <a:r>
              <a:rPr lang="ru-RU" sz="2700" b="1" dirty="0">
                <a:solidFill>
                  <a:srgbClr val="C00000"/>
                </a:solidFill>
              </a:rPr>
              <a:t/>
            </a:r>
            <a:br>
              <a:rPr lang="ru-RU" sz="2700" b="1" dirty="0">
                <a:solidFill>
                  <a:srgbClr val="C00000"/>
                </a:solidFill>
              </a:rPr>
            </a:br>
            <a:r>
              <a:rPr lang="ru-RU" sz="2700" b="1" dirty="0" smtClean="0">
                <a:ln>
                  <a:noFill/>
                </a:ln>
                <a:solidFill>
                  <a:srgbClr val="FF0000"/>
                </a:solidFill>
                <a:ea typeface="+mn-ea"/>
                <a:cs typeface="+mn-cs"/>
              </a:rPr>
              <a:t> </a:t>
            </a:r>
            <a:r>
              <a:rPr lang="ru-RU" sz="2200" b="1" dirty="0">
                <a:ln>
                  <a:noFill/>
                </a:ln>
                <a:solidFill>
                  <a:srgbClr val="FF0000"/>
                </a:solidFill>
                <a:latin typeface="Trebuchet MS"/>
                <a:ea typeface="+mn-ea"/>
                <a:cs typeface="+mn-cs"/>
              </a:rPr>
              <a:t/>
            </a:r>
            <a:br>
              <a:rPr lang="ru-RU" sz="2200" b="1" dirty="0">
                <a:ln>
                  <a:noFill/>
                </a:ln>
                <a:solidFill>
                  <a:srgbClr val="FF0000"/>
                </a:solidFill>
                <a:latin typeface="Trebuchet MS"/>
                <a:ea typeface="+mn-ea"/>
                <a:cs typeface="+mn-cs"/>
              </a:rPr>
            </a:br>
            <a:r>
              <a:rPr lang="ru-RU" sz="2700" dirty="0"/>
              <a:t>Сокращение посещений библиотек детьми и снижение ежедневного чтения отмечаются последние 10 лет; гаджеты вытесняют книги из досуга.</a:t>
            </a:r>
            <a:br>
              <a:rPr lang="ru-RU" sz="2700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2512336"/>
            <a:ext cx="9601196" cy="3318936"/>
          </a:xfrm>
        </p:spPr>
        <p:txBody>
          <a:bodyPr/>
          <a:lstStyle/>
          <a:p>
            <a:r>
              <a:rPr lang="ru-RU" dirty="0" smtClean="0"/>
              <a:t>                            </a:t>
            </a:r>
            <a:r>
              <a:rPr lang="en-US" dirty="0" smtClean="0"/>
              <a:t>  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C00000"/>
                </a:solidFill>
                <a:latin typeface="Bahnschrift SemiBold Condensed" panose="020B0502040204020203" pitchFamily="34" charset="0"/>
              </a:rPr>
              <a:t>Причины </a:t>
            </a:r>
            <a:r>
              <a:rPr lang="ru-RU" dirty="0">
                <a:solidFill>
                  <a:srgbClr val="C00000"/>
                </a:solidFill>
                <a:latin typeface="Bahnschrift SemiBold Condensed" panose="020B0502040204020203" pitchFamily="34" charset="0"/>
              </a:rPr>
              <a:t>снижения интереса к </a:t>
            </a:r>
            <a:r>
              <a:rPr lang="ru-RU" dirty="0" smtClean="0">
                <a:solidFill>
                  <a:srgbClr val="C00000"/>
                </a:solidFill>
                <a:latin typeface="Bahnschrift SemiBold Condensed" panose="020B0502040204020203" pitchFamily="34" charset="0"/>
              </a:rPr>
              <a:t>чтению</a:t>
            </a:r>
            <a:endParaRPr lang="ru-RU" dirty="0">
              <a:solidFill>
                <a:srgbClr val="C00000"/>
              </a:solidFill>
              <a:latin typeface="Bahnschrift SemiBold Condensed" panose="020B0502040204020203" pitchFamily="34" charset="0"/>
            </a:endParaRPr>
          </a:p>
          <a:p>
            <a:r>
              <a:rPr lang="ru-RU" dirty="0"/>
              <a:t>Распространение цифровых устройств и социальных сетей существенно уменьшило внимание детей к традиционным книгам.</a:t>
            </a:r>
          </a:p>
          <a:p>
            <a:r>
              <a:rPr lang="ru-RU" dirty="0"/>
              <a:t>В семьях часто отсутствует привычка или мотивация к чтению, что снижает интерес младшего поколения</a:t>
            </a:r>
            <a:r>
              <a:rPr lang="ru-RU" dirty="0" smtClean="0"/>
              <a:t>.</a:t>
            </a:r>
          </a:p>
          <a:p>
            <a:r>
              <a:rPr lang="ru-RU" dirty="0"/>
              <a:t>Мероприятия библиотек плохо афишируются и не всегда соответствуют интересам современной молодежи.</a:t>
            </a:r>
          </a:p>
          <a:p>
            <a:endParaRPr lang="ru-RU" dirty="0"/>
          </a:p>
          <a:p>
            <a:endParaRPr lang="ru-RU" dirty="0"/>
          </a:p>
        </p:txBody>
      </p:sp>
      <p:sp>
        <p:nvSpPr>
          <p:cNvPr id="4" name="AutoShape 2" descr="https://storage.yandexcloud.net/sokratic-images/b8a40a5d-7b10-4a92-867d-6e6736c733d5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07786" y="4371461"/>
            <a:ext cx="2413560" cy="1812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026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Bahnschrift SemiBold Condensed" panose="020B0502040204020203" pitchFamily="34" charset="0"/>
              </a:rPr>
              <a:t>Цель проекта</a:t>
            </a:r>
            <a:br>
              <a:rPr lang="ru-RU" sz="2400" b="1" dirty="0">
                <a:solidFill>
                  <a:srgbClr val="C00000"/>
                </a:solidFill>
                <a:latin typeface="Bahnschrift SemiBold Condensed" panose="020B0502040204020203" pitchFamily="34" charset="0"/>
              </a:rPr>
            </a:br>
            <a:endParaRPr lang="ru-RU" sz="24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4899" y="4392592"/>
            <a:ext cx="2071398" cy="1618843"/>
          </a:xfrm>
        </p:spPr>
      </p:pic>
      <p:sp>
        <p:nvSpPr>
          <p:cNvPr id="6" name="Прямоугольник 5"/>
          <p:cNvSpPr/>
          <p:nvPr/>
        </p:nvSpPr>
        <p:spPr>
          <a:xfrm>
            <a:off x="934456" y="1516309"/>
            <a:ext cx="872754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endParaRPr lang="ru-RU" sz="1600" b="1" dirty="0" smtClean="0">
              <a:solidFill>
                <a:srgbClr val="C00000"/>
              </a:solidFill>
              <a:latin typeface="Bahnschrift SemiBold Condensed" panose="020B0502040204020203" pitchFamily="34" charset="0"/>
            </a:endParaRPr>
          </a:p>
          <a:p>
            <a:pPr algn="ctr">
              <a:buNone/>
            </a:pPr>
            <a:r>
              <a:rPr lang="ru-RU" b="1" dirty="0" smtClean="0"/>
              <a:t>                        </a:t>
            </a:r>
            <a:r>
              <a:rPr lang="ru-RU" sz="2000" b="1" dirty="0" smtClean="0">
                <a:cs typeface="Calibri" panose="020F0502020204030204" pitchFamily="34" charset="0"/>
              </a:rPr>
              <a:t>Развитие интереса и любви к чтению, </a:t>
            </a:r>
          </a:p>
          <a:p>
            <a:pPr algn="ctr">
              <a:buNone/>
            </a:pPr>
            <a:r>
              <a:rPr lang="ru-RU" sz="2000" b="1" dirty="0" smtClean="0">
                <a:cs typeface="Calibri" panose="020F0502020204030204" pitchFamily="34" charset="0"/>
              </a:rPr>
              <a:t>                   приобщение к культурному наследию своей страны</a:t>
            </a:r>
            <a:endParaRPr lang="ru-RU" sz="2000" b="1" dirty="0">
              <a:cs typeface="Calibri" panose="020F050202020403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68309" y="2684432"/>
            <a:ext cx="10157988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lvl="0">
              <a:spcBef>
                <a:spcPct val="20000"/>
              </a:spcBef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</a:pPr>
            <a:r>
              <a:rPr lang="ru-RU" sz="2800" b="1" dirty="0" smtClean="0">
                <a:solidFill>
                  <a:srgbClr val="C00000"/>
                </a:solidFill>
                <a:latin typeface="Bahnschrift SemiBold Condensed" panose="020B0502040204020203" pitchFamily="34" charset="0"/>
              </a:rPr>
              <a:t>                                         </a:t>
            </a:r>
            <a:r>
              <a:rPr lang="en-US" sz="2800" b="1" dirty="0" smtClean="0">
                <a:solidFill>
                  <a:srgbClr val="C00000"/>
                </a:solidFill>
                <a:latin typeface="Bahnschrift SemiBold Condensed" panose="020B0502040204020203" pitchFamily="34" charset="0"/>
              </a:rPr>
              <a:t>             </a:t>
            </a:r>
            <a:r>
              <a:rPr lang="ru-RU" sz="2400" b="1" dirty="0" smtClean="0">
                <a:solidFill>
                  <a:srgbClr val="C00000"/>
                </a:solidFill>
                <a:latin typeface="Bahnschrift SemiBold Condensed" panose="020B0502040204020203" pitchFamily="34" charset="0"/>
              </a:rPr>
              <a:t>Задачи проекта</a:t>
            </a:r>
            <a:r>
              <a:rPr lang="ru-RU" sz="2400" b="1" dirty="0">
                <a:solidFill>
                  <a:srgbClr val="C00000"/>
                </a:solidFill>
                <a:latin typeface="Bahnschrift SemiBold Condensed" panose="020B0502040204020203" pitchFamily="34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Bahnschrift SemiBold Condensed" panose="020B0502040204020203" pitchFamily="34" charset="0"/>
              </a:rPr>
            </a:br>
            <a:r>
              <a:rPr lang="ru-RU" sz="2400" dirty="0" smtClean="0">
                <a:solidFill>
                  <a:srgbClr val="C00000"/>
                </a:solidFill>
                <a:cs typeface="Calibri" panose="020F0502020204030204" pitchFamily="34" charset="0"/>
              </a:rPr>
              <a:t>1</a:t>
            </a:r>
            <a:r>
              <a:rPr lang="ru-RU" sz="2400" dirty="0" smtClean="0">
                <a:solidFill>
                  <a:srgbClr val="4E67C8">
                    <a:lumMod val="50000"/>
                  </a:srgbClr>
                </a:solidFill>
                <a:cs typeface="Calibri" panose="020F0502020204030204" pitchFamily="34" charset="0"/>
              </a:rPr>
              <a:t>. </a:t>
            </a:r>
            <a:r>
              <a:rPr lang="ru-RU" sz="2000" dirty="0" smtClean="0">
                <a:cs typeface="Calibri" panose="020F0502020204030204" pitchFamily="34" charset="0"/>
              </a:rPr>
              <a:t>Приобщать детей </a:t>
            </a:r>
            <a:r>
              <a:rPr lang="ru-RU" sz="2000" dirty="0">
                <a:cs typeface="Calibri" panose="020F0502020204030204" pitchFamily="34" charset="0"/>
              </a:rPr>
              <a:t>к книжной культуре, воспитывать грамотного </a:t>
            </a:r>
            <a:r>
              <a:rPr lang="ru-RU" sz="2000" dirty="0" smtClean="0">
                <a:cs typeface="Calibri" panose="020F0502020204030204" pitchFamily="34" charset="0"/>
              </a:rPr>
              <a:t> читателя</a:t>
            </a:r>
            <a:r>
              <a:rPr lang="ru-RU" sz="2000" dirty="0">
                <a:cs typeface="Calibri" panose="020F0502020204030204" pitchFamily="34" charset="0"/>
              </a:rPr>
              <a:t>.</a:t>
            </a:r>
          </a:p>
          <a:p>
            <a:pPr marL="45720" lvl="0">
              <a:spcBef>
                <a:spcPct val="20000"/>
              </a:spcBef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</a:pPr>
            <a:r>
              <a:rPr lang="ru-RU" sz="2000" dirty="0">
                <a:cs typeface="Calibri" panose="020F0502020204030204" pitchFamily="34" charset="0"/>
              </a:rPr>
              <a:t> </a:t>
            </a:r>
            <a:r>
              <a:rPr lang="ru-RU" sz="2000" dirty="0" smtClean="0">
                <a:cs typeface="Calibri" panose="020F0502020204030204" pitchFamily="34" charset="0"/>
              </a:rPr>
              <a:t>2. </a:t>
            </a:r>
            <a:r>
              <a:rPr lang="ru-RU" sz="2000" dirty="0">
                <a:cs typeface="Calibri" panose="020F0502020204030204" pitchFamily="34" charset="0"/>
              </a:rPr>
              <a:t>Воспитывать бережное отношение к книге как  результату труда </a:t>
            </a:r>
            <a:r>
              <a:rPr lang="ru-RU" sz="2000" dirty="0" smtClean="0">
                <a:cs typeface="Calibri" panose="020F0502020204030204" pitchFamily="34" charset="0"/>
              </a:rPr>
              <a:t> многих </a:t>
            </a:r>
            <a:r>
              <a:rPr lang="ru-RU" sz="2000" dirty="0">
                <a:cs typeface="Calibri" panose="020F0502020204030204" pitchFamily="34" charset="0"/>
              </a:rPr>
              <a:t>людей.</a:t>
            </a:r>
          </a:p>
          <a:p>
            <a:pPr marL="45720" lvl="0">
              <a:spcBef>
                <a:spcPct val="20000"/>
              </a:spcBef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</a:pPr>
            <a:r>
              <a:rPr lang="ru-RU" sz="2000" dirty="0">
                <a:cs typeface="Calibri" panose="020F0502020204030204" pitchFamily="34" charset="0"/>
              </a:rPr>
              <a:t> </a:t>
            </a:r>
            <a:r>
              <a:rPr lang="ru-RU" sz="2000" dirty="0" smtClean="0">
                <a:cs typeface="Calibri" panose="020F0502020204030204" pitchFamily="34" charset="0"/>
              </a:rPr>
              <a:t>3. </a:t>
            </a:r>
            <a:r>
              <a:rPr lang="ru-RU" sz="2000" dirty="0">
                <a:cs typeface="Calibri" panose="020F0502020204030204" pitchFamily="34" charset="0"/>
              </a:rPr>
              <a:t>Привлечь внимание младших школьников к библиотеке</a:t>
            </a:r>
            <a:endParaRPr lang="ru-RU" sz="2400" dirty="0">
              <a:cs typeface="Calibri" panose="020F050202020403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545" y="4511523"/>
            <a:ext cx="2335794" cy="1560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8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Bahnschrift SemiBold Condensed" panose="020B0502040204020203" pitchFamily="34" charset="0"/>
              </a:rPr>
              <a:t>Сроки реализации проекта</a:t>
            </a:r>
            <a:r>
              <a:rPr lang="ru-RU" b="1" dirty="0">
                <a:solidFill>
                  <a:srgbClr val="C00000"/>
                </a:solidFill>
                <a:latin typeface="Bahnschrift SemiBold Condensed" panose="020B0502040204020203" pitchFamily="34" charset="0"/>
              </a:rPr>
              <a:t/>
            </a:r>
            <a:br>
              <a:rPr lang="ru-RU" b="1" dirty="0">
                <a:solidFill>
                  <a:srgbClr val="C00000"/>
                </a:solidFill>
                <a:latin typeface="Bahnschrift SemiBold Condensed" panose="020B0502040204020203" pitchFamily="34" charset="0"/>
              </a:rPr>
            </a:b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8765" y="1647731"/>
            <a:ext cx="4530669" cy="4019738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002060"/>
                </a:solidFill>
              </a:rPr>
              <a:t>Проект рассчитан на 4 месяца.</a:t>
            </a:r>
          </a:p>
          <a:p>
            <a:r>
              <a:rPr lang="ru-RU" sz="3200" dirty="0" smtClean="0">
                <a:solidFill>
                  <a:srgbClr val="002060"/>
                </a:solidFill>
              </a:rPr>
              <a:t>( 1-2 четверть)</a:t>
            </a:r>
            <a:endParaRPr lang="ru-RU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1496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431608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Bahnschrift SemiBold Condensed" panose="020B0502040204020203" pitchFamily="34" charset="0"/>
              </a:rPr>
              <a:t>Механизмы </a:t>
            </a:r>
            <a:r>
              <a:rPr lang="ru-RU" sz="2800" b="1" dirty="0">
                <a:solidFill>
                  <a:srgbClr val="C00000"/>
                </a:solidFill>
                <a:latin typeface="Bahnschrift SemiBold Condensed" panose="020B0502040204020203" pitchFamily="34" charset="0"/>
              </a:rPr>
              <a:t>реализации проекта</a:t>
            </a:r>
            <a:br>
              <a:rPr lang="ru-RU" sz="2800" b="1" dirty="0">
                <a:solidFill>
                  <a:srgbClr val="C00000"/>
                </a:solidFill>
                <a:latin typeface="Bahnschrift SemiBold Condensed" panose="020B0502040204020203" pitchFamily="34" charset="0"/>
              </a:rPr>
            </a:b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147091" y="2610591"/>
            <a:ext cx="22204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Литературные вечера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722891" y="2472091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Организация тематических мероприятий помогает детям погрузиться в атмосферу творчества и общения.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26405" y="3304515"/>
            <a:ext cx="24000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Творческие мастерские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22891" y="3304515"/>
            <a:ext cx="617370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Конкурсы поделок и иллюстраций стимулируют литературное творчество и мотивацию к чтению.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47091" y="4136938"/>
            <a:ext cx="298190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accent2"/>
                </a:solidFill>
              </a:rPr>
              <a:t>Партнерство с библиотеками</a:t>
            </a:r>
          </a:p>
          <a:p>
            <a:r>
              <a:rPr lang="ru-RU" dirty="0" smtClean="0">
                <a:solidFill>
                  <a:schemeClr val="accent2"/>
                </a:solidFill>
              </a:rPr>
              <a:t> и издательствами</a:t>
            </a:r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722891" y="419981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chemeClr val="accent2"/>
                </a:solidFill>
              </a:rPr>
              <a:t>Совместные проекты расширяют доступ к литературе и современным ресурсам для детей.</a:t>
            </a:r>
            <a:endParaRPr lang="ru-RU" dirty="0">
              <a:solidFill>
                <a:schemeClr val="accent2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223" y="657540"/>
            <a:ext cx="2263366" cy="169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589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54717" y="688063"/>
            <a:ext cx="27044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Bahnschrift SemiBold Condensed" panose="020B0502040204020203" pitchFamily="34" charset="0"/>
              </a:rPr>
              <a:t>      Этапы реализации</a:t>
            </a:r>
          </a:p>
          <a:p>
            <a:r>
              <a:rPr lang="ru-RU" b="1" dirty="0" smtClean="0">
                <a:solidFill>
                  <a:srgbClr val="C00000"/>
                </a:solidFill>
                <a:latin typeface="Bahnschrift SemiBold Condensed" panose="020B0502040204020203" pitchFamily="34" charset="0"/>
              </a:rPr>
              <a:t>(календарное планирование)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858862"/>
              </p:ext>
            </p:extLst>
          </p:nvPr>
        </p:nvGraphicFramePr>
        <p:xfrm>
          <a:off x="1313508" y="1252912"/>
          <a:ext cx="9876575" cy="4950393"/>
        </p:xfrm>
        <a:graphic>
          <a:graphicData uri="http://schemas.openxmlformats.org/drawingml/2006/table">
            <a:tbl>
              <a:tblPr firstRow="1" firstCol="1" bandRow="1"/>
              <a:tblGrid>
                <a:gridCol w="746967">
                  <a:extLst>
                    <a:ext uri="{9D8B030D-6E8A-4147-A177-3AD203B41FA5}">
                      <a16:colId xmlns:a16="http://schemas.microsoft.com/office/drawing/2014/main" val="364957445"/>
                    </a:ext>
                  </a:extLst>
                </a:gridCol>
                <a:gridCol w="5394768">
                  <a:extLst>
                    <a:ext uri="{9D8B030D-6E8A-4147-A177-3AD203B41FA5}">
                      <a16:colId xmlns:a16="http://schemas.microsoft.com/office/drawing/2014/main" val="354978288"/>
                    </a:ext>
                  </a:extLst>
                </a:gridCol>
                <a:gridCol w="2157908">
                  <a:extLst>
                    <a:ext uri="{9D8B030D-6E8A-4147-A177-3AD203B41FA5}">
                      <a16:colId xmlns:a16="http://schemas.microsoft.com/office/drawing/2014/main" val="449669912"/>
                    </a:ext>
                  </a:extLst>
                </a:gridCol>
                <a:gridCol w="1576932">
                  <a:extLst>
                    <a:ext uri="{9D8B030D-6E8A-4147-A177-3AD203B41FA5}">
                      <a16:colId xmlns:a16="http://schemas.microsoft.com/office/drawing/2014/main" val="2300486572"/>
                    </a:ext>
                  </a:extLst>
                </a:gridCol>
              </a:tblGrid>
              <a:tr h="63286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№ п/п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ru-RU" sz="2000" b="1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Мероприятие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Ответственные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ru-RU" sz="2000" b="1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Сроки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37831388"/>
                  </a:ext>
                </a:extLst>
              </a:tr>
              <a:tr h="854361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1.</a:t>
                      </a: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ru-RU" sz="1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Знакомство с идеями проекта.</a:t>
                      </a:r>
                      <a:r>
                        <a:rPr lang="ru-RU" sz="18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Планирование работы.</a:t>
                      </a: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Руководитель проекта</a:t>
                      </a: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ru-RU" sz="1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сентябрь – октябрь</a:t>
                      </a: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4516660"/>
                  </a:ext>
                </a:extLst>
              </a:tr>
              <a:tr h="87124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2. 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ru-RU" sz="1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Экскурсия в библиотеку (знакомство с библиотекой,</a:t>
                      </a:r>
                      <a:r>
                        <a:rPr lang="ru-RU" sz="18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регистрация учащихся как читателей)</a:t>
                      </a: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Библиотекарь</a:t>
                      </a: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ru-RU" sz="1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сентябрь</a:t>
                      </a: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81611918"/>
                  </a:ext>
                </a:extLst>
              </a:tr>
              <a:tr h="569574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3.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ru-RU" sz="1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Изготовление закладок для книг в технике оригами.</a:t>
                      </a: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Руководитель проекта</a:t>
                      </a: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ru-RU" sz="1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октябрь</a:t>
                      </a: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96457626"/>
                  </a:ext>
                </a:extLst>
              </a:tr>
              <a:tr h="741336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4.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ru-RU" sz="18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«</a:t>
                      </a:r>
                      <a:r>
                        <a:rPr lang="ru-RU" sz="1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Книжкина больница» (ремонт книг из школьной библиотеки)</a:t>
                      </a: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Руководитель проекта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ru-RU" sz="1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октябрь</a:t>
                      </a: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2322500"/>
                  </a:ext>
                </a:extLst>
              </a:tr>
              <a:tr h="854361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5.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ru-RU" sz="1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Акция «Подари книгу» (</a:t>
                      </a:r>
                      <a:r>
                        <a:rPr lang="ru-RU" sz="18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книги для учащихся параллельного класса)</a:t>
                      </a:r>
                      <a:endParaRPr lang="ru-RU" sz="1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Руководитель проекта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rebuchet MS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ноябрь</a:t>
                      </a: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77907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4218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6604626"/>
              </p:ext>
            </p:extLst>
          </p:nvPr>
        </p:nvGraphicFramePr>
        <p:xfrm>
          <a:off x="1195058" y="660902"/>
          <a:ext cx="9605728" cy="5444112"/>
        </p:xfrm>
        <a:graphic>
          <a:graphicData uri="http://schemas.openxmlformats.org/drawingml/2006/table">
            <a:tbl>
              <a:tblPr firstRow="1" firstCol="1" bandRow="1"/>
              <a:tblGrid>
                <a:gridCol w="726484">
                  <a:extLst>
                    <a:ext uri="{9D8B030D-6E8A-4147-A177-3AD203B41FA5}">
                      <a16:colId xmlns:a16="http://schemas.microsoft.com/office/drawing/2014/main" val="584744450"/>
                    </a:ext>
                  </a:extLst>
                </a:gridCol>
                <a:gridCol w="5085385">
                  <a:extLst>
                    <a:ext uri="{9D8B030D-6E8A-4147-A177-3AD203B41FA5}">
                      <a16:colId xmlns:a16="http://schemas.microsoft.com/office/drawing/2014/main" val="1824935090"/>
                    </a:ext>
                  </a:extLst>
                </a:gridCol>
                <a:gridCol w="2098731">
                  <a:extLst>
                    <a:ext uri="{9D8B030D-6E8A-4147-A177-3AD203B41FA5}">
                      <a16:colId xmlns:a16="http://schemas.microsoft.com/office/drawing/2014/main" val="1959068058"/>
                    </a:ext>
                  </a:extLst>
                </a:gridCol>
                <a:gridCol w="1695128">
                  <a:extLst>
                    <a:ext uri="{9D8B030D-6E8A-4147-A177-3AD203B41FA5}">
                      <a16:colId xmlns:a16="http://schemas.microsoft.com/office/drawing/2014/main" val="1504294779"/>
                    </a:ext>
                  </a:extLst>
                </a:gridCol>
              </a:tblGrid>
              <a:tr h="10633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№ п/п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ru-RU" sz="2000" b="1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Мероприятие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Ответственные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ru-RU" sz="2000" b="1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Сроки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7578041"/>
                  </a:ext>
                </a:extLst>
              </a:tr>
              <a:tr h="7382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6.</a:t>
                      </a: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Стенд в классе «Правила обращения с книгой»</a:t>
                      </a: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Руководитель проекта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Сентябрь-октябрь</a:t>
                      </a: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82098543"/>
                  </a:ext>
                </a:extLst>
              </a:tr>
              <a:tr h="5882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7.</a:t>
                      </a: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Конкурс на лучшую закладку для книг</a:t>
                      </a: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Руководитель проекта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ноябрь</a:t>
                      </a: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50627668"/>
                  </a:ext>
                </a:extLst>
              </a:tr>
              <a:tr h="10223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8.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8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Конкурс чтецов по теме: «Зимушка зима» </a:t>
                      </a: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Руководитель</a:t>
                      </a:r>
                      <a:r>
                        <a:rPr lang="ru-RU" sz="18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проекта</a:t>
                      </a: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декабрь</a:t>
                      </a: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782860"/>
                  </a:ext>
                </a:extLst>
              </a:tr>
              <a:tr h="5882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9.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Библиотечный урок «День рождения книги»</a:t>
                      </a: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Работники библиотеки</a:t>
                      </a: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декабрь</a:t>
                      </a: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2705917"/>
                  </a:ext>
                </a:extLst>
              </a:tr>
              <a:tr h="11501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10.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Составление и выпуск буклетов «Книга – твой друг!»  (составление</a:t>
                      </a:r>
                      <a:r>
                        <a:rPr lang="ru-RU" sz="18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правил обращения с книгой, сбор пословиц и поговорок о книге)</a:t>
                      </a: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Руководитель проекта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ноябрь-декабрь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718568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42902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484" y="1342569"/>
            <a:ext cx="4920343" cy="369025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8513" y="1462312"/>
            <a:ext cx="4601029" cy="3450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400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Bahnschrift SemiBold Condensed" panose="020B0502040204020203" pitchFamily="34" charset="0"/>
              </a:rPr>
              <a:t>Материально-техническое обеспечение </a:t>
            </a:r>
            <a:r>
              <a:rPr lang="ru-RU" sz="2800" b="1" dirty="0">
                <a:solidFill>
                  <a:srgbClr val="C00000"/>
                </a:solidFill>
                <a:latin typeface="Bahnschrift SemiBold Condensed" panose="020B0502040204020203" pitchFamily="34" charset="0"/>
              </a:rPr>
              <a:t>проекта</a:t>
            </a:r>
            <a:br>
              <a:rPr lang="ru-RU" sz="2800" b="1" dirty="0">
                <a:solidFill>
                  <a:srgbClr val="C00000"/>
                </a:solidFill>
                <a:latin typeface="Bahnschrift SemiBold Condensed" panose="020B0502040204020203" pitchFamily="34" charset="0"/>
              </a:rPr>
            </a:b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901228" y="2436063"/>
            <a:ext cx="806663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i="0" dirty="0" smtClean="0">
                <a:solidFill>
                  <a:srgbClr val="111111"/>
                </a:solidFill>
                <a:effectLst/>
              </a:rPr>
              <a:t>Кабинет для проведения классных часов и мероприятий.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i="0" dirty="0" smtClean="0">
                <a:solidFill>
                  <a:srgbClr val="111111"/>
                </a:solidFill>
                <a:effectLst/>
              </a:rPr>
              <a:t> Книги для "Книжкиного дома".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i="0" dirty="0" smtClean="0">
                <a:solidFill>
                  <a:srgbClr val="111111"/>
                </a:solidFill>
                <a:effectLst/>
              </a:rPr>
              <a:t> Полка или стеллаж для размещения "Книжкиного дома".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i="0" dirty="0" smtClean="0">
                <a:solidFill>
                  <a:srgbClr val="111111"/>
                </a:solidFill>
                <a:effectLst/>
              </a:rPr>
              <a:t>Компьютер и проектор </a:t>
            </a:r>
            <a:r>
              <a:rPr lang="ru-RU" sz="2000" i="1" dirty="0" smtClean="0">
                <a:solidFill>
                  <a:srgbClr val="111111"/>
                </a:solidFill>
                <a:effectLst/>
              </a:rPr>
              <a:t>(по возможности)</a:t>
            </a:r>
            <a:r>
              <a:rPr lang="ru-RU" sz="2000" i="0" dirty="0" smtClean="0">
                <a:solidFill>
                  <a:srgbClr val="111111"/>
                </a:solidFill>
                <a:effectLst/>
              </a:rPr>
              <a:t>.</a:t>
            </a:r>
          </a:p>
          <a:p>
            <a:r>
              <a:rPr lang="ru-RU" sz="2000" dirty="0">
                <a:solidFill>
                  <a:srgbClr val="111111"/>
                </a:solidFill>
              </a:rPr>
              <a:t> </a:t>
            </a:r>
            <a:r>
              <a:rPr lang="ru-RU" sz="2000" dirty="0" smtClean="0">
                <a:solidFill>
                  <a:srgbClr val="111111"/>
                </a:solidFill>
              </a:rPr>
              <a:t>   </a:t>
            </a:r>
            <a:r>
              <a:rPr lang="ru-RU" sz="2000" i="0" dirty="0" smtClean="0">
                <a:solidFill>
                  <a:srgbClr val="111111"/>
                </a:solidFill>
                <a:effectLst/>
              </a:rPr>
              <a:t> Наглядные материалы </a:t>
            </a:r>
            <a:r>
              <a:rPr lang="ru-RU" sz="2000" i="1" dirty="0" smtClean="0">
                <a:solidFill>
                  <a:srgbClr val="111111"/>
                </a:solidFill>
                <a:effectLst/>
              </a:rPr>
              <a:t>(плакаты, рисунки,   </a:t>
            </a:r>
          </a:p>
          <a:p>
            <a:r>
              <a:rPr lang="ru-RU" sz="2000" i="1" dirty="0">
                <a:solidFill>
                  <a:srgbClr val="111111"/>
                </a:solidFill>
              </a:rPr>
              <a:t> </a:t>
            </a:r>
            <a:r>
              <a:rPr lang="ru-RU" sz="2000" i="1" dirty="0" smtClean="0">
                <a:solidFill>
                  <a:srgbClr val="111111"/>
                </a:solidFill>
              </a:rPr>
              <a:t>    </a:t>
            </a:r>
            <a:r>
              <a:rPr lang="ru-RU" sz="2000" i="1" dirty="0" smtClean="0">
                <a:solidFill>
                  <a:srgbClr val="111111"/>
                </a:solidFill>
                <a:effectLst/>
              </a:rPr>
              <a:t>фотографии)</a:t>
            </a:r>
            <a:r>
              <a:rPr lang="ru-RU" sz="2000" i="0" dirty="0" smtClean="0">
                <a:solidFill>
                  <a:srgbClr val="111111"/>
                </a:solidFill>
                <a:effectLst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i="0" dirty="0" smtClean="0">
                <a:solidFill>
                  <a:srgbClr val="111111"/>
                </a:solidFill>
                <a:effectLst/>
              </a:rPr>
              <a:t> Материалы для творческой деятельности </a:t>
            </a:r>
            <a:r>
              <a:rPr lang="ru-RU" sz="2000" i="1" dirty="0" smtClean="0">
                <a:solidFill>
                  <a:srgbClr val="111111"/>
                </a:solidFill>
                <a:effectLst/>
              </a:rPr>
              <a:t>(бумага, карандаши, краски, клей, ножницы)</a:t>
            </a:r>
            <a:r>
              <a:rPr lang="ru-RU" sz="2000" i="0" dirty="0" smtClean="0">
                <a:solidFill>
                  <a:srgbClr val="111111"/>
                </a:solidFill>
                <a:effectLst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i="0" dirty="0" smtClean="0">
                <a:solidFill>
                  <a:srgbClr val="111111"/>
                </a:solidFill>
                <a:effectLst/>
              </a:rPr>
              <a:t> Благодарности и поощрительные призы для участников проекта.</a:t>
            </a:r>
            <a:endParaRPr lang="ru-RU" sz="2000" i="0" dirty="0">
              <a:solidFill>
                <a:srgbClr val="111111"/>
              </a:solidFill>
              <a:effectLst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957" y="711054"/>
            <a:ext cx="2034626" cy="1725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901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571" y="1132113"/>
            <a:ext cx="5620657" cy="421549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924222" y="1465486"/>
            <a:ext cx="4731661" cy="3548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3439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Bahnschrift SemiBold Condensed" panose="020B0502040204020203" pitchFamily="34" charset="0"/>
              </a:rPr>
              <a:t>Ожидаемые результаты </a:t>
            </a:r>
            <a:r>
              <a:rPr lang="ru-RU" sz="3200" b="1" dirty="0">
                <a:solidFill>
                  <a:srgbClr val="C00000"/>
                </a:solidFill>
                <a:latin typeface="Bahnschrift SemiBold Condensed" panose="020B0502040204020203" pitchFamily="34" charset="0"/>
              </a:rPr>
              <a:t>проекта</a:t>
            </a: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973655" y="2725093"/>
            <a:ext cx="922548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0" i="0" dirty="0" smtClean="0">
                <a:solidFill>
                  <a:srgbClr val="111111"/>
                </a:solidFill>
                <a:effectLst/>
              </a:rPr>
              <a:t> </a:t>
            </a:r>
            <a:r>
              <a:rPr lang="ru-RU" sz="2000" b="0" i="0" dirty="0" smtClean="0">
                <a:solidFill>
                  <a:srgbClr val="111111"/>
                </a:solidFill>
                <a:effectLst/>
              </a:rPr>
              <a:t>Повышение уровня интереса учащихся к чтению и книгам.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0" i="0" dirty="0" smtClean="0">
                <a:solidFill>
                  <a:srgbClr val="111111"/>
                </a:solidFill>
                <a:effectLst/>
              </a:rPr>
              <a:t> Развитие читательской грамотности и навыков работы с текстом.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0" i="0" dirty="0" smtClean="0">
                <a:solidFill>
                  <a:srgbClr val="111111"/>
                </a:solidFill>
                <a:effectLst/>
              </a:rPr>
              <a:t> Обогащение словарного запаса и развитие речи учащихся.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0" i="0" dirty="0" smtClean="0">
                <a:solidFill>
                  <a:srgbClr val="111111"/>
                </a:solidFill>
                <a:effectLst/>
              </a:rPr>
              <a:t> Формирование культуры чтения и бережного отношения к книгам.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0" i="0" dirty="0" smtClean="0">
                <a:solidFill>
                  <a:srgbClr val="111111"/>
                </a:solidFill>
                <a:effectLst/>
              </a:rPr>
              <a:t> Создание в </a:t>
            </a:r>
            <a:r>
              <a:rPr lang="ru-RU" sz="2000" b="1" i="0" dirty="0" smtClean="0">
                <a:solidFill>
                  <a:srgbClr val="111111"/>
                </a:solidFill>
                <a:effectLst/>
              </a:rPr>
              <a:t>классе</a:t>
            </a:r>
            <a:r>
              <a:rPr lang="ru-RU" sz="2000" b="0" i="0" dirty="0" smtClean="0">
                <a:solidFill>
                  <a:srgbClr val="111111"/>
                </a:solidFill>
                <a:effectLst/>
              </a:rPr>
              <a:t> благоприятной среды для чтения и обмена книгами.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0" i="0" dirty="0" smtClean="0">
                <a:solidFill>
                  <a:srgbClr val="111111"/>
                </a:solidFill>
                <a:effectLst/>
              </a:rPr>
              <a:t> Повышение </a:t>
            </a:r>
            <a:r>
              <a:rPr lang="ru-RU" sz="2000" b="1" i="0" dirty="0" smtClean="0">
                <a:solidFill>
                  <a:srgbClr val="111111"/>
                </a:solidFill>
                <a:effectLst/>
              </a:rPr>
              <a:t>социальной</a:t>
            </a:r>
            <a:r>
              <a:rPr lang="ru-RU" sz="2000" b="0" i="0" dirty="0" smtClean="0">
                <a:solidFill>
                  <a:srgbClr val="111111"/>
                </a:solidFill>
                <a:effectLst/>
              </a:rPr>
              <a:t> активности учащихся и их участия в жизни </a:t>
            </a:r>
            <a:r>
              <a:rPr lang="ru-RU" sz="2000" b="1" i="0" dirty="0" smtClean="0">
                <a:solidFill>
                  <a:srgbClr val="111111"/>
                </a:solidFill>
                <a:effectLst/>
              </a:rPr>
              <a:t>класса и школы</a:t>
            </a:r>
            <a:r>
              <a:rPr lang="ru-RU" sz="2000" b="0" i="0" dirty="0" smtClean="0">
                <a:solidFill>
                  <a:srgbClr val="111111"/>
                </a:solidFill>
                <a:effectLst/>
              </a:rPr>
              <a:t>.</a:t>
            </a:r>
            <a:endParaRPr lang="ru-RU" sz="2000" b="0" i="0" dirty="0">
              <a:solidFill>
                <a:srgbClr val="111111"/>
              </a:solidFill>
              <a:effectLst/>
            </a:endParaRPr>
          </a:p>
        </p:txBody>
      </p:sp>
      <p:pic>
        <p:nvPicPr>
          <p:cNvPr id="5" name="Рисунок 4" descr="C:\Users\SpecSchool184\Desktop\20251120_104237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9593" y="912901"/>
            <a:ext cx="2414934" cy="18121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55416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543" y="1112760"/>
            <a:ext cx="5812168" cy="435912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613525" y="1593999"/>
            <a:ext cx="4894940" cy="3671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6181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Bahnschrift SemiBold Condensed" panose="020B0502040204020203" pitchFamily="34" charset="0"/>
              </a:rPr>
              <a:t>Критерии оценки эффективности </a:t>
            </a:r>
            <a:r>
              <a:rPr lang="ru-RU" sz="3200" b="1" dirty="0">
                <a:solidFill>
                  <a:srgbClr val="C00000"/>
                </a:solidFill>
                <a:latin typeface="Bahnschrift SemiBold Condensed" panose="020B0502040204020203" pitchFamily="34" charset="0"/>
              </a:rPr>
              <a:t>проекта</a:t>
            </a:r>
            <a:endParaRPr lang="ru-RU" sz="3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575303" y="2716040"/>
            <a:ext cx="948803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0" i="0" dirty="0" smtClean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• </a:t>
            </a:r>
            <a:r>
              <a:rPr lang="ru-RU" sz="2400" b="0" i="0" dirty="0" smtClean="0">
                <a:solidFill>
                  <a:srgbClr val="111111"/>
                </a:solidFill>
                <a:effectLst/>
              </a:rPr>
              <a:t>Активное участие учащихся в мероприятиях </a:t>
            </a:r>
            <a:r>
              <a:rPr lang="ru-RU" sz="2400" b="1" i="0" dirty="0" smtClean="0">
                <a:solidFill>
                  <a:srgbClr val="111111"/>
                </a:solidFill>
                <a:effectLst/>
              </a:rPr>
              <a:t>проекта</a:t>
            </a:r>
            <a:r>
              <a:rPr lang="ru-RU" sz="2400" b="0" i="0" dirty="0" smtClean="0">
                <a:solidFill>
                  <a:srgbClr val="111111"/>
                </a:solidFill>
                <a:effectLst/>
              </a:rPr>
              <a:t>.</a:t>
            </a:r>
          </a:p>
          <a:p>
            <a:r>
              <a:rPr lang="ru-RU" sz="2400" b="0" i="0" dirty="0" smtClean="0">
                <a:solidFill>
                  <a:srgbClr val="111111"/>
                </a:solidFill>
                <a:effectLst/>
              </a:rPr>
              <a:t>• Увеличение количества прочитанных книг.</a:t>
            </a:r>
          </a:p>
          <a:p>
            <a:r>
              <a:rPr lang="ru-RU" sz="2400" b="0" i="0" dirty="0" smtClean="0">
                <a:solidFill>
                  <a:srgbClr val="111111"/>
                </a:solidFill>
                <a:effectLst/>
              </a:rPr>
              <a:t>• Улучшение показателей читательской грамотности учащихся.</a:t>
            </a:r>
          </a:p>
          <a:p>
            <a:r>
              <a:rPr lang="ru-RU" sz="2400" b="0" i="0" dirty="0" smtClean="0">
                <a:solidFill>
                  <a:srgbClr val="111111"/>
                </a:solidFill>
                <a:effectLst/>
              </a:rPr>
              <a:t>• </a:t>
            </a:r>
            <a:r>
              <a:rPr lang="ru-RU" sz="2400" b="0" i="0" u="sng" dirty="0" smtClean="0">
                <a:solidFill>
                  <a:srgbClr val="111111"/>
                </a:solidFill>
                <a:effectLst/>
              </a:rPr>
              <a:t>Положительные отзывы</a:t>
            </a:r>
            <a:r>
              <a:rPr lang="ru-RU" sz="2400" b="0" i="0" dirty="0" smtClean="0">
                <a:solidFill>
                  <a:srgbClr val="111111"/>
                </a:solidFill>
                <a:effectLst/>
              </a:rPr>
              <a:t>: учащихся, родителей и учителей об участии в </a:t>
            </a:r>
            <a:r>
              <a:rPr lang="ru-RU" sz="2400" b="1" i="0" dirty="0" smtClean="0">
                <a:solidFill>
                  <a:srgbClr val="111111"/>
                </a:solidFill>
                <a:effectLst/>
              </a:rPr>
              <a:t>проекте</a:t>
            </a:r>
            <a:r>
              <a:rPr lang="ru-RU" sz="2400" b="0" i="0" dirty="0" smtClean="0">
                <a:solidFill>
                  <a:srgbClr val="111111"/>
                </a:solidFill>
                <a:effectLst/>
              </a:rPr>
              <a:t>.</a:t>
            </a:r>
          </a:p>
          <a:p>
            <a:r>
              <a:rPr lang="ru-RU" sz="2400" b="0" i="0" dirty="0" smtClean="0">
                <a:solidFill>
                  <a:srgbClr val="111111"/>
                </a:solidFill>
                <a:effectLst/>
              </a:rPr>
              <a:t>• Повышение посещаемости школьной библиотеки.</a:t>
            </a:r>
          </a:p>
          <a:p>
            <a:r>
              <a:rPr lang="ru-RU" sz="2400" b="0" i="0" dirty="0" smtClean="0">
                <a:solidFill>
                  <a:srgbClr val="111111"/>
                </a:solidFill>
                <a:effectLst/>
              </a:rPr>
              <a:t>• Сохранность книг в "</a:t>
            </a:r>
            <a:r>
              <a:rPr lang="ru-RU" sz="2400" b="1" i="0" dirty="0" smtClean="0">
                <a:solidFill>
                  <a:srgbClr val="111111"/>
                </a:solidFill>
                <a:effectLst/>
              </a:rPr>
              <a:t>Книжкином доме</a:t>
            </a:r>
            <a:r>
              <a:rPr lang="ru-RU" sz="2400" b="0" i="0" dirty="0" smtClean="0">
                <a:solidFill>
                  <a:srgbClr val="111111"/>
                </a:solidFill>
                <a:effectLst/>
              </a:rPr>
              <a:t>".</a:t>
            </a:r>
            <a:endParaRPr lang="ru-RU" sz="2400" b="0" i="0" dirty="0">
              <a:solidFill>
                <a:srgbClr val="111111"/>
              </a:solidFill>
              <a:effectLst/>
            </a:endParaRPr>
          </a:p>
        </p:txBody>
      </p:sp>
      <p:pic>
        <p:nvPicPr>
          <p:cNvPr id="4" name="Рисунок 3" descr="E:\Социальный проект Книжный дом\20251106_13420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9473194" y="4462083"/>
            <a:ext cx="1869523" cy="16185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70266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 descr="E:\Социальный проект Книжный дом\20251106_13420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452820" y="493662"/>
            <a:ext cx="5286359" cy="59183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547493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Bahnschrift SemiBold Condensed" panose="020B0502040204020203" pitchFamily="34" charset="0"/>
              </a:rPr>
              <a:t>Перспективы развития проекта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767343" y="2406206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0" i="0" dirty="0" smtClean="0">
                <a:solidFill>
                  <a:srgbClr val="111111"/>
                </a:solidFill>
                <a:effectLst/>
              </a:rPr>
              <a:t>Реализация </a:t>
            </a:r>
            <a:r>
              <a:rPr lang="ru-RU" b="1" i="0" dirty="0" smtClean="0">
                <a:solidFill>
                  <a:srgbClr val="111111"/>
                </a:solidFill>
                <a:effectLst/>
              </a:rPr>
              <a:t>социального проекта </a:t>
            </a:r>
            <a:r>
              <a:rPr lang="ru-RU" b="0" i="0" dirty="0" smtClean="0">
                <a:solidFill>
                  <a:srgbClr val="111111"/>
                </a:solidFill>
                <a:effectLst/>
              </a:rPr>
              <a:t>"</a:t>
            </a:r>
            <a:r>
              <a:rPr lang="ru-RU" b="1" i="0" dirty="0" smtClean="0">
                <a:solidFill>
                  <a:srgbClr val="111111"/>
                </a:solidFill>
                <a:effectLst/>
              </a:rPr>
              <a:t>Книжкин дом</a:t>
            </a:r>
            <a:r>
              <a:rPr lang="ru-RU" b="0" i="0" dirty="0" smtClean="0">
                <a:solidFill>
                  <a:srgbClr val="111111"/>
                </a:solidFill>
                <a:effectLst/>
              </a:rPr>
              <a:t>" подтвердила гипотезу и доказала свою эффективность в формировании у учащихся </a:t>
            </a:r>
            <a:r>
              <a:rPr lang="ru-RU" b="1" i="0" dirty="0" smtClean="0">
                <a:solidFill>
                  <a:srgbClr val="111111"/>
                </a:solidFill>
                <a:effectLst/>
              </a:rPr>
              <a:t>интереса к чтению</a:t>
            </a:r>
            <a:r>
              <a:rPr lang="ru-RU" b="0" i="0" dirty="0" smtClean="0">
                <a:solidFill>
                  <a:srgbClr val="111111"/>
                </a:solidFill>
                <a:effectLst/>
              </a:rPr>
              <a:t>, развитии читательской грамотности и создании благоприятной среды для чтения. Организация </a:t>
            </a:r>
            <a:r>
              <a:rPr lang="ru-RU" b="1" i="0" dirty="0" smtClean="0">
                <a:solidFill>
                  <a:srgbClr val="111111"/>
                </a:solidFill>
                <a:effectLst/>
              </a:rPr>
              <a:t>классной библиотеки</a:t>
            </a:r>
            <a:r>
              <a:rPr lang="ru-RU" b="0" i="0" dirty="0" smtClean="0">
                <a:solidFill>
                  <a:srgbClr val="111111"/>
                </a:solidFill>
                <a:effectLst/>
              </a:rPr>
              <a:t>, проведение тематических мероприятий и реализация творческих </a:t>
            </a:r>
            <a:r>
              <a:rPr lang="ru-RU" b="1" i="0" dirty="0" smtClean="0">
                <a:solidFill>
                  <a:srgbClr val="111111"/>
                </a:solidFill>
                <a:effectLst/>
              </a:rPr>
              <a:t>проектов</a:t>
            </a:r>
            <a:r>
              <a:rPr lang="ru-RU" b="0" i="0" dirty="0" smtClean="0">
                <a:solidFill>
                  <a:srgbClr val="111111"/>
                </a:solidFill>
                <a:effectLst/>
              </a:rPr>
              <a:t> способствовали повышению читательской активности учащихся, обогащению их словарного запаса и развитию речи. Активное участие в </a:t>
            </a:r>
            <a:r>
              <a:rPr lang="ru-RU" b="1" i="0" dirty="0" smtClean="0">
                <a:solidFill>
                  <a:srgbClr val="111111"/>
                </a:solidFill>
                <a:effectLst/>
              </a:rPr>
              <a:t>проекте</a:t>
            </a:r>
            <a:r>
              <a:rPr lang="ru-RU" b="0" i="0" dirty="0" smtClean="0">
                <a:solidFill>
                  <a:srgbClr val="111111"/>
                </a:solidFill>
                <a:effectLst/>
              </a:rPr>
              <a:t> оказывает положительное влияние на микроклимат в </a:t>
            </a:r>
            <a:r>
              <a:rPr lang="ru-RU" b="1" i="0" dirty="0" smtClean="0">
                <a:solidFill>
                  <a:srgbClr val="111111"/>
                </a:solidFill>
                <a:effectLst/>
              </a:rPr>
              <a:t>классе</a:t>
            </a:r>
            <a:r>
              <a:rPr lang="ru-RU" b="0" i="0" dirty="0" smtClean="0">
                <a:solidFill>
                  <a:srgbClr val="111111"/>
                </a:solidFill>
                <a:effectLst/>
              </a:rPr>
              <a:t> и способствует развитию позитивных межличностных отношений.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759" y="755674"/>
            <a:ext cx="1958135" cy="1530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114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6828" y="889844"/>
            <a:ext cx="1039337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0" dirty="0" smtClean="0">
                <a:solidFill>
                  <a:schemeClr val="accent4">
                    <a:lumMod val="75000"/>
                  </a:schemeClr>
                </a:solidFill>
                <a:effectLst/>
              </a:rPr>
              <a:t>Социальный проект "Книжкин дом" является эффективным средством формирования у учащихся устойчивого интереса к чтению, развития читательской грамотности и создания благоприятной среды для чтения. Результаты проекта свидетельствуют о необходимости продолжения работы в данном направлении и расширения масштабов проекта путем вовлечения большего числа участников </a:t>
            </a:r>
            <a:r>
              <a:rPr lang="ru-RU" sz="2400" i="1" dirty="0" smtClean="0">
                <a:solidFill>
                  <a:schemeClr val="accent4">
                    <a:lumMod val="75000"/>
                  </a:schemeClr>
                </a:solidFill>
                <a:effectLst/>
              </a:rPr>
              <a:t>(родителей, учителей, библиотекарей)</a:t>
            </a:r>
            <a:r>
              <a:rPr lang="ru-RU" sz="2400" i="0" dirty="0" smtClean="0">
                <a:solidFill>
                  <a:schemeClr val="accent4">
                    <a:lumMod val="75000"/>
                  </a:schemeClr>
                </a:solidFill>
                <a:effectLst/>
              </a:rPr>
              <a:t> и использования новых интересных форм работы. Проект может быть рекомендован для использования в начальных классах с целью повышения читательской культуры учащихся и формирования у них любви к литературе. Дальнейшие исследования могут быть направлены на изучение долгосрочных результатов влияния проекта на успеваемость, развитие речи и общую культуру учащихся.</a:t>
            </a:r>
            <a:endParaRPr lang="ru-RU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4855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136</TotalTime>
  <Words>341</Words>
  <Application>Microsoft Office PowerPoint</Application>
  <PresentationFormat>Широкоэкранный</PresentationFormat>
  <Paragraphs>103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3" baseType="lpstr">
      <vt:lpstr>Arial</vt:lpstr>
      <vt:lpstr>Bahnschrift SemiBold Condensed</vt:lpstr>
      <vt:lpstr>Calibri</vt:lpstr>
      <vt:lpstr>Garamond</vt:lpstr>
      <vt:lpstr>Times New Roman</vt:lpstr>
      <vt:lpstr>Trebuchet MS</vt:lpstr>
      <vt:lpstr>Натуральные материалы</vt:lpstr>
      <vt:lpstr> Социальный проект «КНИЖКИН ДОМИК»</vt:lpstr>
      <vt:lpstr>Актуальность проекта   Сокращение посещений библиотек детьми и снижение ежедневного чтения отмечаются последние 10 лет; гаджеты вытесняют книги из досуга. </vt:lpstr>
      <vt:lpstr>Цель проекта </vt:lpstr>
      <vt:lpstr>Сроки реализации проекта </vt:lpstr>
      <vt:lpstr>Механизмы реализации проекта </vt:lpstr>
      <vt:lpstr>Презентация PowerPoint</vt:lpstr>
      <vt:lpstr>Презентация PowerPoint</vt:lpstr>
      <vt:lpstr>Презентация PowerPoint</vt:lpstr>
      <vt:lpstr>Материально-техническое обеспечение проекта </vt:lpstr>
      <vt:lpstr>Презентация PowerPoint</vt:lpstr>
      <vt:lpstr>Ожидаемые результаты проекта</vt:lpstr>
      <vt:lpstr>Презентация PowerPoint</vt:lpstr>
      <vt:lpstr>Критерии оценки эффективности проекта</vt:lpstr>
      <vt:lpstr>Презентация PowerPoint</vt:lpstr>
      <vt:lpstr>Перспективы развития проекта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Социальный проект «КНИЖКИН ДОМИК» </dc:title>
  <dc:creator>ПК</dc:creator>
  <cp:lastModifiedBy>ПК</cp:lastModifiedBy>
  <cp:revision>15</cp:revision>
  <dcterms:created xsi:type="dcterms:W3CDTF">2026-02-07T11:01:39Z</dcterms:created>
  <dcterms:modified xsi:type="dcterms:W3CDTF">2026-03-12T14:33:56Z</dcterms:modified>
</cp:coreProperties>
</file>