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331" r:id="rId4"/>
    <p:sldId id="319" r:id="rId5"/>
    <p:sldId id="320" r:id="rId6"/>
    <p:sldId id="329" r:id="rId7"/>
    <p:sldId id="328" r:id="rId8"/>
    <p:sldId id="322" r:id="rId9"/>
    <p:sldId id="330" r:id="rId10"/>
    <p:sldId id="324" r:id="rId11"/>
    <p:sldId id="326" r:id="rId12"/>
    <p:sldId id="262" r:id="rId13"/>
    <p:sldId id="325" r:id="rId14"/>
    <p:sldId id="327" r:id="rId15"/>
    <p:sldId id="259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40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-590" y="-7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0A208297-9064-4510-89F1-5C01E2DD9A4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96B05E7-6E95-4A63-9C9A-4A1DCBA7A2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217127D1-D3D5-4D66-A168-66301577F1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7F93895A-4B0D-4F60-9DED-CE8F06D49B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83BED-250B-407C-B43E-5EB7601A7E06}" type="datetimeFigureOut">
              <a:rPr lang="en-US" smtClean="0"/>
              <a:t>6/8/2021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E23E502-2ED9-4C28-B5D3-07CEE92843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99E3458-837D-4807-A617-A0F17EF0A6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D5FF7-451F-43F4-90A9-DE9806325E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222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F610C12-7171-431D-AB27-D271028B9F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F92B2CD-504A-4ABB-8107-EE706D8E3F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5429222-DCA8-4627-B12F-B1607C5F15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83BED-250B-407C-B43E-5EB7601A7E06}" type="datetimeFigureOut">
              <a:rPr lang="en-US" smtClean="0"/>
              <a:t>6/8/2021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8B8A270E-C7E6-4349-AD8A-FB0C5A65AE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9DDF3F05-593E-42EF-BDB3-564798F01A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D5FF7-451F-43F4-90A9-DE9806325E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45862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CA59827-8450-4B9C-941A-275459B04C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17B9632C-AD4A-48E0-8226-A146B6ADD6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81FD9266-D8B6-425F-9145-EBA7EF80AA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83BED-250B-407C-B43E-5EB7601A7E06}" type="datetimeFigureOut">
              <a:rPr lang="en-US" smtClean="0"/>
              <a:t>6/8/2021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153E5F8C-DE8E-480B-9608-A56F21C0AD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11C095EA-28CC-42F1-ABAF-A34AF781B7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D5FF7-451F-43F4-90A9-DE9806325E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360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704ADF7-9971-4B82-813A-B86CCD2E40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84F939F-08C9-42C7-9AF2-170318209EC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5F6F0F22-B339-4C2B-ADDA-5D0EC55760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B26ED319-E2B9-413E-A676-0BF3D05F8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83BED-250B-407C-B43E-5EB7601A7E06}" type="datetimeFigureOut">
              <a:rPr lang="en-US" smtClean="0"/>
              <a:t>6/8/2021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A458FA69-D657-4CEC-990E-6131543BB4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A6B2EEA5-A3A4-45B1-92E5-341FE14FA4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D5FF7-451F-43F4-90A9-DE9806325E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58105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EDE23A3-E406-43CB-A026-A57939528D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C02D581F-EE38-4AD9-9E1C-21A07D3A93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17F38C98-B3F1-4F11-8C6B-3E96AF5922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4846BF3F-0F7C-4BBC-BACC-9814A69FF0C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84C632C5-AD79-4A6B-A9C6-37ED16C4338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C4BD1972-C08F-48DC-8000-77AC159995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83BED-250B-407C-B43E-5EB7601A7E06}" type="datetimeFigureOut">
              <a:rPr lang="en-US" smtClean="0"/>
              <a:t>6/8/2021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73FA558C-E61E-4F4B-B3E4-1E152B68F0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8083B3FA-BE6E-49AC-BC19-AF0B2701E6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D5FF7-451F-43F4-90A9-DE9806325E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58092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BBCD87F-9D94-4ADD-A85C-CDB42E1238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D901E86D-4566-4BB3-A9B0-28BEA39CFE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83BED-250B-407C-B43E-5EB7601A7E06}" type="datetimeFigureOut">
              <a:rPr lang="en-US" smtClean="0"/>
              <a:t>6/8/2021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B44CD106-39AA-46FF-B4E0-BF37602C0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8FC8B144-7F3C-4ED0-9D39-988D5D31EA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D5FF7-451F-43F4-90A9-DE9806325E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2932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D7F5E386-4989-4340-B9C1-F62B7BDAEA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83BED-250B-407C-B43E-5EB7601A7E06}" type="datetimeFigureOut">
              <a:rPr lang="en-US" smtClean="0"/>
              <a:t>6/8/2021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95FB74EF-BA70-4FEB-B098-97F8D124FC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DFCBC96F-6E92-476C-B66B-259171A573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D5FF7-451F-43F4-90A9-DE9806325E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75238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7AA7FDD-67AA-4840-9F90-58AED7CA79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70396B5-BB47-42AC-98AC-FC3128A8A8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D2A93B2-4D52-44FD-BD47-48E508233C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23498797-B58B-4B36-92BC-673323853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83BED-250B-407C-B43E-5EB7601A7E06}" type="datetimeFigureOut">
              <a:rPr lang="en-US" smtClean="0"/>
              <a:t>6/8/2021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B4FF2E32-FAF6-4BF7-95ED-FB5BFBEED4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05038E4F-7AF0-4371-9DA8-748C5B20CE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D5FF7-451F-43F4-90A9-DE9806325E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28108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5F459D6-B36D-4354-A14A-4EA5C13830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4704CC2B-D1FC-48F3-AACA-0C5D6455D45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32CC4930-FC90-4CDB-8963-7E5BEF17BA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69EAB307-35C8-4E10-BA41-8C6B09F5DC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83BED-250B-407C-B43E-5EB7601A7E06}" type="datetimeFigureOut">
              <a:rPr lang="en-US" smtClean="0"/>
              <a:t>6/8/2021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C8FF3446-8CCC-4CEB-927E-C1098BF6BB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3E9B2961-3DE9-436B-A407-4F57456413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D5FF7-451F-43F4-90A9-DE9806325E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9007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3155FDE-7923-44E0-B5C8-1971A3360F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DFFAD9F7-6B99-4A9B-80C1-4539AA5239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50B62157-4C81-4C6A-98D1-6DD8E14F8C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83BED-250B-407C-B43E-5EB7601A7E06}" type="datetimeFigureOut">
              <a:rPr lang="en-US" smtClean="0"/>
              <a:t>6/8/2021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4F79AE2-3336-4474-BE36-4621D5A6FD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873609A-9EB6-436F-984C-4D8270E88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D5FF7-451F-43F4-90A9-DE9806325E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84150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29CC9AAA-0E2D-427A-9ECF-4D282125549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839F4655-ADFC-484D-91F4-1ED3BDE9A2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4780469-0659-4EFD-8E37-3CA139780F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83BED-250B-407C-B43E-5EB7601A7E06}" type="datetimeFigureOut">
              <a:rPr lang="en-US" smtClean="0"/>
              <a:t>6/8/2021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D22FC714-C459-4A64-81EA-628B8CD0D3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14D98E7-F50F-4CE6-9A14-5112EAD548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D5FF7-451F-43F4-90A9-DE9806325E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05636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2D2BB89B-2243-42BD-B28E-38AA77876F74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7B44307-9ECE-4F64-BCAF-634B763B2A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8F00B435-0BF0-4309-A44E-2882FAF794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54AC073E-8841-4204-8F20-DF3C157D004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583BED-250B-407C-B43E-5EB7601A7E06}" type="datetimeFigureOut">
              <a:rPr lang="en-US" smtClean="0"/>
              <a:t>6/8/2021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C18ABB9-9636-45AA-A310-B1143C093A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23339A5-9508-44CB-B7CB-71444A9C84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0D5FF7-451F-43F4-90A9-DE9806325E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496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microsoft.com/office/2007/relationships/hdphoto" Target="../media/hdphoto2.wdp"/><Relationship Id="rId7" Type="http://schemas.openxmlformats.org/officeDocument/2006/relationships/image" Target="../media/image2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png"/><Relationship Id="rId5" Type="http://schemas.microsoft.com/office/2007/relationships/hdphoto" Target="../media/hdphoto3.wdp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Relationship Id="rId5" Type="http://schemas.microsoft.com/office/2007/relationships/hdphoto" Target="../media/hdphoto6.wdp"/><Relationship Id="rId4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9FBD038-0C1F-4F6E-9BE5-EFF611F758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16423" y="2168208"/>
            <a:ext cx="9144000" cy="1372851"/>
          </a:xfrm>
        </p:spPr>
        <p:txBody>
          <a:bodyPr>
            <a:normAutofit/>
          </a:bodyPr>
          <a:lstStyle/>
          <a:p>
            <a:r>
              <a:rPr kumimoji="0" lang="ru-RU" sz="2800" b="1" i="0" u="none" strike="noStrike" kern="1200" cap="all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Костюм как выражение мировоззрения </a:t>
            </a:r>
            <a:br>
              <a:rPr kumimoji="0" lang="ru-RU" sz="2800" b="1" i="0" u="none" strike="noStrike" kern="1200" cap="all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ru-RU" sz="2800" b="1" i="0" u="none" strike="noStrike" kern="1200" cap="all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русского </a:t>
            </a:r>
            <a:r>
              <a:rPr kumimoji="0" lang="ru-RU" sz="2800" b="1" i="0" u="none" strike="noStrike" kern="1200" cap="all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народа</a:t>
            </a:r>
            <a:br>
              <a:rPr kumimoji="0" lang="ru-RU" sz="2800" b="1" i="0" u="none" strike="noStrike" kern="1200" cap="all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cap="all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800" cap="all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женская повседневная одежда)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A4D201E7-2630-44F7-B133-B0495E21D1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02626" y="4175889"/>
            <a:ext cx="5499651" cy="165641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Выполнил: 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 группы 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16ПО(2)17НО-ИЗО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Волохова Екатерина Александровна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025CBEB-FB17-4FF4-91FE-FA3DFB34B214}"/>
              </a:ext>
            </a:extLst>
          </p:cNvPr>
          <p:cNvSpPr txBox="1"/>
          <p:nvPr/>
        </p:nvSpPr>
        <p:spPr>
          <a:xfrm>
            <a:off x="2756452" y="158731"/>
            <a:ext cx="6096000" cy="14927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3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МИНИСТЕРСТВО НАУКИ И ВЫСШЕГО ОБРАЗОВАНИЯ</a:t>
            </a:r>
            <a:endParaRPr lang="ru-RU" sz="13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13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РОССИЙСКОЙ ФЕДЕРАЦИИ</a:t>
            </a:r>
            <a:endParaRPr lang="ru-RU" sz="13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13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Федеральное государственное автономное образовательное учреждение</a:t>
            </a:r>
            <a:endParaRPr lang="ru-RU" sz="13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13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высшего образования</a:t>
            </a:r>
            <a:endParaRPr lang="ru-RU" sz="13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13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«ТЮМЕНСКИЙ ГОСУДАРСТВЕННЫЙ УНИВЕРСИТЕТ»</a:t>
            </a:r>
            <a:endParaRPr lang="ru-RU" sz="13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13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Тобольский педагогический институт им. Д.И. Менделеева (филиал)</a:t>
            </a:r>
            <a:endParaRPr lang="ru-RU" sz="13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13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Тюменского государственного университета</a:t>
            </a:r>
            <a:endParaRPr lang="ru-RU" sz="13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925AFAB7-9AF0-4217-A522-7A0D4787293D}"/>
              </a:ext>
            </a:extLst>
          </p:cNvPr>
          <p:cNvSpPr txBox="1"/>
          <p:nvPr/>
        </p:nvSpPr>
        <p:spPr>
          <a:xfrm>
            <a:off x="4459356" y="6268175"/>
            <a:ext cx="327328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Тобольск, 2021</a:t>
            </a:r>
          </a:p>
        </p:txBody>
      </p:sp>
    </p:spTree>
    <p:extLst>
      <p:ext uri="{BB962C8B-B14F-4D97-AF65-F5344CB8AC3E}">
        <p14:creationId xmlns:p14="http://schemas.microsoft.com/office/powerpoint/2010/main" val="3113434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F043E69-D677-4D34-8950-F78AEE6A29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7226" y="444638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русского национального костюма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A139DC08-551D-407B-BE51-2FB3A95D0D94}"/>
              </a:ext>
            </a:extLst>
          </p:cNvPr>
          <p:cNvSpPr txBox="1"/>
          <p:nvPr/>
        </p:nvSpPr>
        <p:spPr>
          <a:xfrm>
            <a:off x="1815547" y="2256430"/>
            <a:ext cx="4280453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defTabSz="914400" rtl="0" eaLnBrk="1" fontAlgn="base" latinLnBrk="0" hangingPunct="1"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ru-RU" altLang="ru-RU" sz="2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У русской национальной одежды – многовековая история. Общий её характер, сложившийся в быту многих поколений, соответствовал внешнему облику, образу жизни, географическому положению и характеру труда народа.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92B7302C-CEBE-4F86-A750-F5590B12E2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094" y="1685469"/>
            <a:ext cx="4631244" cy="42554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67972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69228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Цвета национального костюма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48" t="10197" r="24459" b="5620"/>
          <a:stretch/>
        </p:blipFill>
        <p:spPr>
          <a:xfrm>
            <a:off x="1846732" y="1981199"/>
            <a:ext cx="1795168" cy="372931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12" t="10913" r="14524" b="4314"/>
          <a:stretch/>
        </p:blipFill>
        <p:spPr>
          <a:xfrm>
            <a:off x="4419600" y="1981199"/>
            <a:ext cx="1741837" cy="3729318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667" t="11292" r="10575" b="12600"/>
          <a:stretch/>
        </p:blipFill>
        <p:spPr bwMode="auto">
          <a:xfrm>
            <a:off x="9386043" y="1981200"/>
            <a:ext cx="1957179" cy="3729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31" t="9811" r="20336" b="3746"/>
          <a:stretch/>
        </p:blipFill>
        <p:spPr bwMode="auto">
          <a:xfrm>
            <a:off x="7019366" y="1981199"/>
            <a:ext cx="1451282" cy="3729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0933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E4AABF6-2F3C-4CEB-B1CE-45407C877D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86597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Женская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повседневная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одежда</a:t>
            </a:r>
          </a:p>
        </p:txBody>
      </p:sp>
      <p:pic>
        <p:nvPicPr>
          <p:cNvPr id="3" name="Picture 7">
            <a:extLst>
              <a:ext uri="{FF2B5EF4-FFF2-40B4-BE49-F238E27FC236}">
                <a16:creationId xmlns:a16="http://schemas.microsoft.com/office/drawing/2014/main" xmlns="" id="{2EE044A1-1916-4485-8F52-BC35A85EB4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8900" y="1344700"/>
            <a:ext cx="2167899" cy="44937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E2A9DDA7-56C4-4543-94FF-047D3D693257}"/>
              </a:ext>
            </a:extLst>
          </p:cNvPr>
          <p:cNvSpPr txBox="1"/>
          <p:nvPr/>
        </p:nvSpPr>
        <p:spPr>
          <a:xfrm>
            <a:off x="1544658" y="1704096"/>
            <a:ext cx="4452731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eaLnBrk="1" hangingPunct="1">
              <a:buFont typeface="Wingdings" panose="05000000000000000000" pitchFamily="2" charset="2"/>
              <a:buChar char="Ø"/>
            </a:pP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Женскую рубаху шили из белого полотна или цветного </a:t>
            </a:r>
            <a:r>
              <a:rPr lang="ru-RU" alt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шелка. </a:t>
            </a: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Она была длинной, до ступней, с длинными, собранными в низках рукавами, с разрезом из горловины книзу, ее украшали вышивкой или обшивали полосой отделочной ткани. </a:t>
            </a:r>
            <a:endParaRPr lang="ru-RU" alt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eaLnBrk="1" hangingPunct="1">
              <a:buFont typeface="Wingdings" panose="05000000000000000000" pitchFamily="2" charset="2"/>
              <a:buChar char="Ø"/>
            </a:pPr>
            <a:endParaRPr lang="ru-RU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0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Было принято</a:t>
            </a:r>
            <a:r>
              <a:rPr lang="ru-RU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, чтобы нижняя женская рубашка всегда была </a:t>
            </a:r>
            <a:r>
              <a:rPr lang="ru-RU" sz="20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подпоясана. </a:t>
            </a:r>
            <a:endParaRPr lang="ru-RU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429" b="98683" l="2417" r="97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6639" y="1521552"/>
            <a:ext cx="2388514" cy="48347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50334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41610A2-51D5-4BED-A5ED-403E130CE9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52858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Женская повседневная одежда</a:t>
            </a:r>
            <a:endParaRPr lang="ru-RU" sz="32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3651F66D-5F5F-4593-B961-631A4C21BFCB}"/>
              </a:ext>
            </a:extLst>
          </p:cNvPr>
          <p:cNvSpPr txBox="1"/>
          <p:nvPr/>
        </p:nvSpPr>
        <p:spPr>
          <a:xfrm>
            <a:off x="1463974" y="2154161"/>
            <a:ext cx="4280453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Холщевые белые рубахи и передники носили с сарафанами.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Сарафан - распашная длинная  одежда без рукавов, на лямках. Их шили из разных тканей, украшали спереди узорной полосой, тесьмой, серебряным кружевом, узорными пуговицами. </a:t>
            </a:r>
          </a:p>
          <a:p>
            <a:pPr marL="342900" indent="-342900" eaLnBrk="1" hangingPunct="1">
              <a:buFont typeface="Wingdings" panose="05000000000000000000" pitchFamily="2" charset="2"/>
              <a:buChar char="Ø"/>
            </a:pPr>
            <a:endParaRPr lang="ru-RU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F66B559B-3BF7-4EC6-86C1-6AC07D4CD2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1106" y="1459261"/>
            <a:ext cx="3216588" cy="45302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22856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61651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Женская повседневная одежда</a:t>
            </a:r>
            <a:endParaRPr lang="ru-RU" sz="32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7" t="2967" r="47662" b="2523"/>
          <a:stretch/>
        </p:blipFill>
        <p:spPr bwMode="auto">
          <a:xfrm>
            <a:off x="5827059" y="1377938"/>
            <a:ext cx="2716308" cy="46953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434352" y="2224187"/>
            <a:ext cx="389068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Понева — мешковатая юбка — была обязательным элементом гардероба замужней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женщины.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Понева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состояла из трех полотнищ, могла быть глухой или распашной. 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68" r="12048"/>
          <a:stretch/>
        </p:blipFill>
        <p:spPr bwMode="auto">
          <a:xfrm>
            <a:off x="8771965" y="1692945"/>
            <a:ext cx="2931460" cy="41297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5633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76804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Женская повседневная одежда</a:t>
            </a:r>
            <a:endParaRPr lang="ru-RU" sz="3200" dirty="0"/>
          </a:p>
        </p:txBody>
      </p:sp>
      <p:sp>
        <p:nvSpPr>
          <p:cNvPr id="3" name="AutoShape 2" descr="Женский костюм. Пояс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649506" y="2273024"/>
            <a:ext cx="370242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Wingdings" panose="05000000000000000000" pitchFamily="2" charset="2"/>
              <a:buChar char="Ø"/>
            </a:pPr>
            <a:endParaRPr lang="ru-RU" altLang="ru-RU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ru-RU" alt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Самой декоративной, богато украшенной </a:t>
            </a:r>
            <a:r>
              <a:rPr lang="ru-RU" alt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частью русского </a:t>
            </a:r>
            <a:r>
              <a:rPr lang="ru-RU" alt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костюма был передник, закрывающий женскую фигуру спереди. </a:t>
            </a:r>
            <a:endParaRPr lang="ru-RU" altLang="ru-RU" sz="20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Ø"/>
            </a:pPr>
            <a:endParaRPr lang="ru-RU" altLang="ru-RU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39" b="10920"/>
          <a:stretch/>
        </p:blipFill>
        <p:spPr bwMode="auto">
          <a:xfrm>
            <a:off x="5943600" y="1612028"/>
            <a:ext cx="2294235" cy="45147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35" t="2967" r="4149" b="2199"/>
          <a:stretch/>
        </p:blipFill>
        <p:spPr bwMode="auto">
          <a:xfrm>
            <a:off x="8453717" y="1612028"/>
            <a:ext cx="3039036" cy="45147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5697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CC4A2E1-0945-46A2-A3D1-79F3367A81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52858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Женская повседневная одежда</a:t>
            </a:r>
            <a:endParaRPr lang="ru-RU" sz="32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A341F29-C0FF-41BD-BAF5-5DEA3A2B7B3C}"/>
              </a:ext>
            </a:extLst>
          </p:cNvPr>
          <p:cNvSpPr txBox="1"/>
          <p:nvPr/>
        </p:nvSpPr>
        <p:spPr>
          <a:xfrm>
            <a:off x="1616765" y="2275590"/>
            <a:ext cx="3803374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800" dirty="0">
                <a:solidFill>
                  <a:schemeClr val="accent3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 холодное  время  года  носили  полушубки  из  самых  различных  материалов:  парчи,  бархата,  сукна,  шерсти. В  разных  губерниях  эта  одежда  отличалась  кроем  и  имела  множество  разных  названий  -  </a:t>
            </a:r>
            <a:r>
              <a:rPr lang="ru-RU" sz="1800" dirty="0" err="1">
                <a:solidFill>
                  <a:schemeClr val="accent3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шушпан</a:t>
            </a:r>
            <a:r>
              <a:rPr lang="ru-RU" sz="1800" dirty="0">
                <a:solidFill>
                  <a:schemeClr val="accent3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,  шушун,  </a:t>
            </a:r>
            <a:r>
              <a:rPr lang="ru-RU" sz="1800" dirty="0" err="1">
                <a:solidFill>
                  <a:schemeClr val="accent3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насов</a:t>
            </a:r>
            <a:r>
              <a:rPr lang="ru-RU" sz="1800" dirty="0">
                <a:solidFill>
                  <a:schemeClr val="accent3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ru-RU" sz="1800" dirty="0" err="1">
                <a:solidFill>
                  <a:schemeClr val="accent3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сукман</a:t>
            </a:r>
            <a:r>
              <a:rPr lang="ru-RU" sz="1800" dirty="0">
                <a:solidFill>
                  <a:schemeClr val="accent3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,  коротай,  шугай,  епанечка.</a:t>
            </a:r>
          </a:p>
        </p:txBody>
      </p:sp>
      <p:pic>
        <p:nvPicPr>
          <p:cNvPr id="5" name="Picture 3" descr="C:\Users\2015\Desktop\меховая шуба.jpg">
            <a:extLst>
              <a:ext uri="{FF2B5EF4-FFF2-40B4-BE49-F238E27FC236}">
                <a16:creationId xmlns:a16="http://schemas.microsoft.com/office/drawing/2014/main" xmlns="" id="{03FFCF5D-728F-45E9-B78D-DC7E271DB0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18806" y="1460830"/>
            <a:ext cx="2248281" cy="42148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2" descr="C:\Users\2015\Desktop\00ab44ac6862ca86f73fed0ad5e179c007912c7b.jpg">
            <a:extLst>
              <a:ext uri="{FF2B5EF4-FFF2-40B4-BE49-F238E27FC236}">
                <a16:creationId xmlns:a16="http://schemas.microsoft.com/office/drawing/2014/main" xmlns="" id="{87DFC332-E70B-42E7-994C-1191B027F1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 l="45703"/>
          <a:stretch>
            <a:fillRect/>
          </a:stretch>
        </p:blipFill>
        <p:spPr bwMode="auto">
          <a:xfrm>
            <a:off x="9138627" y="2079753"/>
            <a:ext cx="2428892" cy="41707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97577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80969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Женская повседневная одежда</a:t>
            </a:r>
          </a:p>
        </p:txBody>
      </p:sp>
      <p:pic>
        <p:nvPicPr>
          <p:cNvPr id="2050" name="Picture 2" descr="https://tomskmuseum.ru/content/files/00/49/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7152" y="1287461"/>
            <a:ext cx="4138519" cy="22870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77" t="4082" r="3805" b="5049"/>
          <a:stretch/>
        </p:blipFill>
        <p:spPr bwMode="auto">
          <a:xfrm>
            <a:off x="7853733" y="3682114"/>
            <a:ext cx="3028772" cy="27880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541930" y="2455893"/>
            <a:ext cx="347830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Самым актуальным и незаменимым атрибутом в одежде женщины был платок. Данный аксессуар являлся символом благочестия.</a:t>
            </a:r>
          </a:p>
        </p:txBody>
      </p:sp>
    </p:spTree>
    <p:extLst>
      <p:ext uri="{BB962C8B-B14F-4D97-AF65-F5344CB8AC3E}">
        <p14:creationId xmlns:p14="http://schemas.microsoft.com/office/powerpoint/2010/main" val="3928725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E36CA7E-EAF7-42EB-B578-5B8D30F91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16827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Женские головные уборы</a:t>
            </a:r>
            <a:endParaRPr lang="ru-RU" sz="32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770"/>
          <a:stretch/>
        </p:blipFill>
        <p:spPr bwMode="auto">
          <a:xfrm>
            <a:off x="8159375" y="1688208"/>
            <a:ext cx="2950859" cy="37725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10"/>
          <a:stretch/>
        </p:blipFill>
        <p:spPr bwMode="auto">
          <a:xfrm>
            <a:off x="1667435" y="1694783"/>
            <a:ext cx="2608730" cy="37689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636" b="21403"/>
          <a:stretch/>
        </p:blipFill>
        <p:spPr bwMode="auto">
          <a:xfrm>
            <a:off x="4984375" y="1688208"/>
            <a:ext cx="2402165" cy="37689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593786" y="5463691"/>
            <a:ext cx="11833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Убрус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944521" y="5453523"/>
            <a:ext cx="152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Повойник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21474" y="5436796"/>
            <a:ext cx="12460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Повязка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5530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9DEE8C4-FBF4-4A74-B4E9-502457D48E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99584"/>
            <a:ext cx="10515600" cy="1001680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Женская повседневная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обувь</a:t>
            </a:r>
            <a:endParaRPr lang="ru-RU" sz="3200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82A47BD4-D757-4E9B-B3AC-09BD330957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626" b="93435" l="3438" r="9671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981" y="1203167"/>
            <a:ext cx="3939112" cy="28127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43FF9402-27FE-48CC-B38A-C56578FA528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2384" b="92527" l="1257" r="463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749"/>
          <a:stretch/>
        </p:blipFill>
        <p:spPr>
          <a:xfrm>
            <a:off x="3409960" y="3124806"/>
            <a:ext cx="2826276" cy="29549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48109414-33BF-4B3A-82BB-34A6CE8C5DEE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68" b="98221" l="47397" r="985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6140"/>
          <a:stretch/>
        </p:blipFill>
        <p:spPr>
          <a:xfrm>
            <a:off x="5635205" y="1383919"/>
            <a:ext cx="2809986" cy="26320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3DA58AE6-B10D-419A-999F-3FEAFD80A8E3}"/>
              </a:ext>
            </a:extLst>
          </p:cNvPr>
          <p:cNvSpPr txBox="1"/>
          <p:nvPr/>
        </p:nvSpPr>
        <p:spPr>
          <a:xfrm>
            <a:off x="1554656" y="3816942"/>
            <a:ext cx="1855304" cy="3669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Лапти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714D3F7F-350B-40F9-8D12-A569F1697900}"/>
              </a:ext>
            </a:extLst>
          </p:cNvPr>
          <p:cNvSpPr txBox="1"/>
          <p:nvPr/>
        </p:nvSpPr>
        <p:spPr>
          <a:xfrm>
            <a:off x="6382843" y="4039245"/>
            <a:ext cx="1775477" cy="371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Валенки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341BB18A-C45A-4CFE-A97D-13EAA1654F53}"/>
              </a:ext>
            </a:extLst>
          </p:cNvPr>
          <p:cNvSpPr txBox="1"/>
          <p:nvPr/>
        </p:nvSpPr>
        <p:spPr>
          <a:xfrm>
            <a:off x="4560093" y="5712836"/>
            <a:ext cx="2052472" cy="3669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Ступни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954" b="96991" l="9954" r="8996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8320" y="3243666"/>
            <a:ext cx="3703755" cy="24691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785848" y="5710455"/>
            <a:ext cx="20883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Поршни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296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92" name="Picture 12">
            <a:extLst>
              <a:ext uri="{FF2B5EF4-FFF2-40B4-BE49-F238E27FC236}">
                <a16:creationId xmlns:a16="http://schemas.microsoft.com/office/drawing/2014/main" xmlns="" id="{C1969705-D741-4BF7-B67D-697A1ADDB0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3955" y="3752252"/>
            <a:ext cx="2418892" cy="25589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46083" name="Rectangle 3">
            <a:extLst>
              <a:ext uri="{FF2B5EF4-FFF2-40B4-BE49-F238E27FC236}">
                <a16:creationId xmlns:a16="http://schemas.microsoft.com/office/drawing/2014/main" xmlns="" id="{14932A28-0D60-4B5D-999E-276D8E67F8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538666" y="1441697"/>
            <a:ext cx="9912935" cy="2413000"/>
          </a:xfrm>
        </p:spPr>
        <p:txBody>
          <a:bodyPr>
            <a:noAutofit/>
          </a:bodyPr>
          <a:lstStyle/>
          <a:p>
            <a:pPr eaLnBrk="1" hangingPunct="1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ru-RU" alt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орнаментации  домашних тканей использовались узорное ткачество, вышивка, набойка. </a:t>
            </a:r>
          </a:p>
        </p:txBody>
      </p:sp>
      <p:sp>
        <p:nvSpPr>
          <p:cNvPr id="46089" name="Rectangle 9">
            <a:extLst>
              <a:ext uri="{FF2B5EF4-FFF2-40B4-BE49-F238E27FC236}">
                <a16:creationId xmlns:a16="http://schemas.microsoft.com/office/drawing/2014/main" xmlns="" id="{225C1D75-8C9F-41BA-838D-DD7B14AB1BC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441325"/>
            <a:ext cx="7772400" cy="912346"/>
          </a:xfrm>
          <a:noFill/>
        </p:spPr>
        <p:txBody>
          <a:bodyPr>
            <a:normAutofit/>
          </a:bodyPr>
          <a:lstStyle/>
          <a:p>
            <a:pPr algn="ctr" eaLnBrk="1" hangingPunct="1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Декор</a:t>
            </a:r>
            <a:endParaRPr lang="ru-RU" alt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6090" name="Picture 10">
            <a:extLst>
              <a:ext uri="{FF2B5EF4-FFF2-40B4-BE49-F238E27FC236}">
                <a16:creationId xmlns:a16="http://schemas.microsoft.com/office/drawing/2014/main" xmlns="" id="{1BF95E64-A8C2-4740-8E7D-4AF7AD49B2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36"/>
          <a:stretch>
            <a:fillRect/>
          </a:stretch>
        </p:blipFill>
        <p:spPr bwMode="auto">
          <a:xfrm>
            <a:off x="1824036" y="2541588"/>
            <a:ext cx="2147327" cy="22381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46091" name="Picture 11">
            <a:extLst>
              <a:ext uri="{FF2B5EF4-FFF2-40B4-BE49-F238E27FC236}">
                <a16:creationId xmlns:a16="http://schemas.microsoft.com/office/drawing/2014/main" xmlns="" id="{DC7C31C0-6ADA-4DBE-8949-AD368B7F4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9173" y="2541588"/>
            <a:ext cx="2147328" cy="22381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3074" name="Picture 2" descr="https://i.pinimg.com/736x/4a/12/3c/4a123cda7954cc7eda7ce72d5421fc0c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954621" y="4073482"/>
            <a:ext cx="2569828" cy="19273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8529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BCE6C67-29B9-425F-93CD-FB70EB670C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158875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Декор</a:t>
            </a:r>
            <a:endParaRPr lang="ru-RU" sz="32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327265F5-A596-4EC1-930E-32879D4A570B}"/>
              </a:ext>
            </a:extLst>
          </p:cNvPr>
          <p:cNvSpPr txBox="1"/>
          <p:nvPr/>
        </p:nvSpPr>
        <p:spPr>
          <a:xfrm>
            <a:off x="1673670" y="2488983"/>
            <a:ext cx="4214191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kumimoji="0" lang="ru-RU" sz="2000" i="0" u="none" strike="noStrike" cap="none" normalizeH="0" baseline="0" dirty="0">
                <a:ln>
                  <a:noFill/>
                </a:ln>
                <a:solidFill>
                  <a:schemeClr val="accent3">
                    <a:lumMod val="2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Самой дорогой и модной вещью в костюме была пуговица. </a:t>
            </a: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2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Каждая </a:t>
            </a:r>
            <a:r>
              <a:rPr kumimoji="0" lang="ru-RU" sz="2000" i="0" u="none" strike="noStrike" cap="none" normalizeH="0" baseline="0" dirty="0">
                <a:ln>
                  <a:noFill/>
                </a:ln>
                <a:solidFill>
                  <a:schemeClr val="accent3">
                    <a:lumMod val="2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пуговица имела свое название. Подчас пуговицы стоили дороже самого платья. </a:t>
            </a:r>
            <a:endParaRPr lang="ru-RU" sz="2000" dirty="0"/>
          </a:p>
        </p:txBody>
      </p:sp>
      <p:pic>
        <p:nvPicPr>
          <p:cNvPr id="9218" name="Picture 2">
            <a:extLst>
              <a:ext uri="{FF2B5EF4-FFF2-40B4-BE49-F238E27FC236}">
                <a16:creationId xmlns:a16="http://schemas.microsoft.com/office/drawing/2014/main" xmlns="" id="{BA98497E-906E-469D-8A1B-E0602A88A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2329" y="4331216"/>
            <a:ext cx="2976630" cy="20638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>
            <a:extLst>
              <a:ext uri="{FF2B5EF4-FFF2-40B4-BE49-F238E27FC236}">
                <a16:creationId xmlns:a16="http://schemas.microsoft.com/office/drawing/2014/main" xmlns="" id="{8ABAD1BB-EF09-4FE2-A0EB-AF051EE013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8785" l="0" r="9985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7971" y="1586470"/>
            <a:ext cx="3192673" cy="27447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487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318C939-D55B-4B38-BE3C-645D7F0260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19118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0BF41954-DDCA-4B48-BE98-A83DA14CFFEC}"/>
              </a:ext>
            </a:extLst>
          </p:cNvPr>
          <p:cNvSpPr txBox="1"/>
          <p:nvPr/>
        </p:nvSpPr>
        <p:spPr>
          <a:xfrm>
            <a:off x="1736035" y="4367484"/>
            <a:ext cx="8719930" cy="4648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E10F6109-3F47-485F-A29B-415D7DF1CCF9}"/>
              </a:ext>
            </a:extLst>
          </p:cNvPr>
          <p:cNvSpPr txBox="1"/>
          <p:nvPr/>
        </p:nvSpPr>
        <p:spPr>
          <a:xfrm>
            <a:off x="1908311" y="1859339"/>
            <a:ext cx="887895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Народный костюм представляет собой целостный художественный ансамбль, несущий определенное образное содержание, обусловленное назначением и сложившимися традициями. Его образуют гармонично согласованные предметы одежды, украшения и дополнения к ним, обувь, прическа, головной убор, грим.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dirty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Таким образом, народность крестьянского костюма объясняется тем, что он является феноменом практической и духовной деятельности народа, выражением его интересов и потребностей, стереотипов восприятия и мышления, ценностных и эмоциональных структур. При этом народ выступает объектом и субъектом, создателем и хранителем этого необходимого и понятного ему вида декоративно-прикладного творчества.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8815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AC7C8C8-7EE2-41FC-A051-1295AA89E4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1009651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литературы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C4E68AC-9D84-4DAB-8F55-4AB361C0DD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7007" y="1690688"/>
            <a:ext cx="10230679" cy="435133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Буфеева И.Ю. Традиции народного костюма и современная мода. Москва: Академия. 1989. 267 с.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Вейс Г. История культуры народов мира. Москва: Эксмо. 2006. 144 с.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Ермилова В.В.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Русская вышивка и кружево. Москва: Изобразительное искусство, 1985.  286 с</a:t>
            </a:r>
            <a:r>
              <a:rPr lang="ru-RU" sz="2000" dirty="0">
                <a:solidFill>
                  <a:srgbClr val="64646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Ефимова Л.В. 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Русский народный костюм 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XVIII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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XX 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вв.). Москва: советская Россия. 1989. 314 с.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Пармон Ф.М. Русский народный костюм, как художественно-конструктивный источник творчества. Москва: Легпромбытиздат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1994. 272 с.</a:t>
            </a:r>
            <a:endParaRPr lang="en-US" sz="2000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6282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424</TotalTime>
  <Words>515</Words>
  <Application>Microsoft Office PowerPoint</Application>
  <PresentationFormat>Произвольный</PresentationFormat>
  <Paragraphs>53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Костюм как выражение мировоззрения  русского народа (женская повседневная одежда)</vt:lpstr>
      <vt:lpstr>История русского национального костюма</vt:lpstr>
      <vt:lpstr>Цвета национального костюма</vt:lpstr>
      <vt:lpstr>Женская повседневная одежда</vt:lpstr>
      <vt:lpstr>Женская повседневная одежда</vt:lpstr>
      <vt:lpstr>Женская повседневная одежда</vt:lpstr>
      <vt:lpstr>Женская повседневная одежда</vt:lpstr>
      <vt:lpstr>Женская повседневная одежда</vt:lpstr>
      <vt:lpstr>Женская повседневная одежда</vt:lpstr>
      <vt:lpstr>Женские головные уборы</vt:lpstr>
      <vt:lpstr>Женская повседневная обувь</vt:lpstr>
      <vt:lpstr>Декор</vt:lpstr>
      <vt:lpstr>Декор</vt:lpstr>
      <vt:lpstr>Заключение</vt:lpstr>
      <vt:lpstr>Список литературы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User</cp:lastModifiedBy>
  <cp:revision>56</cp:revision>
  <dcterms:created xsi:type="dcterms:W3CDTF">2020-10-04T10:38:21Z</dcterms:created>
  <dcterms:modified xsi:type="dcterms:W3CDTF">2021-06-08T16:42:44Z</dcterms:modified>
</cp:coreProperties>
</file>