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6" r:id="rId3"/>
    <p:sldId id="267" r:id="rId4"/>
    <p:sldId id="257" r:id="rId5"/>
    <p:sldId id="261" r:id="rId6"/>
    <p:sldId id="273" r:id="rId7"/>
    <p:sldId id="275" r:id="rId8"/>
    <p:sldId id="270" r:id="rId9"/>
    <p:sldId id="259" r:id="rId10"/>
    <p:sldId id="271" r:id="rId11"/>
    <p:sldId id="272" r:id="rId12"/>
    <p:sldId id="260" r:id="rId13"/>
    <p:sldId id="269" r:id="rId14"/>
    <p:sldId id="26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858280" cy="3786213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МУНИЦИПАЛЬНОЕ БЮДЖЕТНОЕ ОБЩЕОБРАЗОВАТЕЛЬНОЕ УЧРЕЖДЕНИЕ</a:t>
            </a:r>
            <a:br>
              <a:rPr lang="ru-RU" sz="1800" b="1" dirty="0" smtClean="0"/>
            </a:br>
            <a:r>
              <a:rPr lang="ru-RU" sz="1800" b="1" dirty="0" smtClean="0"/>
              <a:t>«СРЕДНЯЯ ОБЩЕОБРАЗОВАТЕЛЬНАЯ ШКОЛА № 49» Г. КУРСКА</a:t>
            </a:r>
            <a:br>
              <a:rPr lang="ru-RU" sz="1800" b="1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200" b="1" dirty="0" smtClean="0"/>
              <a:t>Конкурс «</a:t>
            </a:r>
            <a:r>
              <a:rPr lang="ru-RU" sz="2200" b="1" i="1" dirty="0" smtClean="0"/>
              <a:t>Творческая мастерская учащегося»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 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ТВОРЧЕСКИЙ ПРОЕКТ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 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Тема: «</a:t>
            </a:r>
            <a:r>
              <a:rPr lang="ru-RU" sz="3200" b="1" dirty="0" smtClean="0"/>
              <a:t>Улица, на которой я живу»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b="1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3786190"/>
            <a:ext cx="7429552" cy="2500330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Выполнила: 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                                                              Дмитриева Ксения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                1 Б класс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 </a:t>
            </a:r>
          </a:p>
          <a:p>
            <a:pPr algn="r"/>
            <a:r>
              <a:rPr lang="ru-RU" sz="2000" b="1" dirty="0" smtClean="0">
                <a:solidFill>
                  <a:schemeClr val="tx1"/>
                </a:solidFill>
              </a:rPr>
              <a:t>                            Руководитель: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r"/>
            <a:r>
              <a:rPr lang="ru-RU" sz="2000" dirty="0" err="1" smtClean="0">
                <a:solidFill>
                  <a:schemeClr val="tx1"/>
                </a:solidFill>
              </a:rPr>
              <a:t>Гайдукова</a:t>
            </a:r>
            <a:r>
              <a:rPr lang="ru-RU" sz="2000" dirty="0" smtClean="0">
                <a:solidFill>
                  <a:schemeClr val="tx1"/>
                </a:solidFill>
              </a:rPr>
              <a:t> Валентина Николаевна, 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                                               учитель начальных классов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                                     МБОУ «СОШ № 49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85784" y="2285992"/>
            <a:ext cx="8858312" cy="3929090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  <a:t>«На свете много улиц славных,</a:t>
            </a:r>
            <a:b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  <a:t>Но не сменяю адрес я.</a:t>
            </a:r>
            <a:b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  <a:t>В моей душе ты стала главной,</a:t>
            </a:r>
            <a:b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  <a:t>Родная улица моя».</a:t>
            </a:r>
            <a:b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i="1" dirty="0" smtClean="0">
                <a:solidFill>
                  <a:schemeClr val="accent1">
                    <a:lumMod val="50000"/>
                  </a:schemeClr>
                </a:solidFill>
              </a:rPr>
              <a:t>А. Фатьянов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5929330"/>
            <a:ext cx="7429552" cy="35719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  <p:pic>
        <p:nvPicPr>
          <p:cNvPr id="5" name="Рисунок 4" descr="IMG_4140.JPG"/>
          <p:cNvPicPr>
            <a:picLocks noChangeAspect="1"/>
          </p:cNvPicPr>
          <p:nvPr/>
        </p:nvPicPr>
        <p:blipFill>
          <a:blip r:embed="rId3" cstate="print"/>
          <a:srcRect l="14062" r="14062" b="18027"/>
          <a:stretch>
            <a:fillRect/>
          </a:stretch>
        </p:blipFill>
        <p:spPr>
          <a:xfrm rot="21305373">
            <a:off x="404943" y="340293"/>
            <a:ext cx="3405013" cy="2182456"/>
          </a:xfrm>
          <a:prstGeom prst="rect">
            <a:avLst/>
          </a:prstGeom>
        </p:spPr>
      </p:pic>
      <p:pic>
        <p:nvPicPr>
          <p:cNvPr id="6" name="Рисунок 5" descr="IMG_4142.JPG"/>
          <p:cNvPicPr>
            <a:picLocks noChangeAspect="1"/>
          </p:cNvPicPr>
          <p:nvPr/>
        </p:nvPicPr>
        <p:blipFill>
          <a:blip r:embed="rId4" cstate="print"/>
          <a:srcRect l="21875" r="28125" b="16637"/>
          <a:stretch>
            <a:fillRect/>
          </a:stretch>
        </p:blipFill>
        <p:spPr>
          <a:xfrm rot="317210">
            <a:off x="6447421" y="4525224"/>
            <a:ext cx="2180044" cy="2042693"/>
          </a:xfrm>
          <a:prstGeom prst="rect">
            <a:avLst/>
          </a:prstGeom>
        </p:spPr>
      </p:pic>
      <p:pic>
        <p:nvPicPr>
          <p:cNvPr id="7" name="Рисунок 6" descr="IMG_4153.JPG"/>
          <p:cNvPicPr>
            <a:picLocks noChangeAspect="1"/>
          </p:cNvPicPr>
          <p:nvPr/>
        </p:nvPicPr>
        <p:blipFill>
          <a:blip r:embed="rId5" cstate="print"/>
          <a:srcRect t="5516" r="4687" b="18027"/>
          <a:stretch>
            <a:fillRect/>
          </a:stretch>
        </p:blipFill>
        <p:spPr>
          <a:xfrm rot="255395">
            <a:off x="4284721" y="380463"/>
            <a:ext cx="4553972" cy="2053028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572560" cy="6429420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ru-RU" sz="2200" b="1" dirty="0" smtClean="0"/>
              <a:t>Цель работы</a:t>
            </a:r>
            <a:r>
              <a:rPr lang="ru-RU" sz="2200" dirty="0" smtClean="0"/>
              <a:t>: </a:t>
            </a:r>
            <a:br>
              <a:rPr lang="ru-RU" sz="2200" dirty="0" smtClean="0"/>
            </a:br>
            <a:r>
              <a:rPr lang="ru-RU" sz="2200" dirty="0" smtClean="0"/>
              <a:t>изучить информацию об истории названия улицы  Комарова города Курска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Задачи: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1. Познакомиться с историей создания микрорайона КЗТЗ города Курска</a:t>
            </a:r>
            <a:br>
              <a:rPr lang="ru-RU" sz="2200" dirty="0" smtClean="0"/>
            </a:br>
            <a:r>
              <a:rPr lang="ru-RU" sz="2200" dirty="0" smtClean="0"/>
              <a:t>2. Изучить историю названия улицы Комарова.</a:t>
            </a:r>
            <a:br>
              <a:rPr lang="ru-RU" sz="2200" dirty="0" smtClean="0"/>
            </a:br>
            <a:r>
              <a:rPr lang="ru-RU" sz="2200" dirty="0" smtClean="0"/>
              <a:t>3. Исследовать осведомлённость жителей улицы.</a:t>
            </a:r>
            <a:br>
              <a:rPr lang="ru-RU" sz="2200" dirty="0" smtClean="0"/>
            </a:br>
            <a:r>
              <a:rPr lang="ru-RU" sz="2200" dirty="0" smtClean="0"/>
              <a:t>4. Познакомиться с известными жителями улицы.</a:t>
            </a:r>
            <a:br>
              <a:rPr lang="ru-RU" sz="2200" dirty="0" smtClean="0"/>
            </a:br>
            <a:r>
              <a:rPr lang="ru-RU" sz="2200" dirty="0" smtClean="0"/>
              <a:t>5. Воспитывать любовь к родному городу, чувство патриотизма.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Объект исследования</a:t>
            </a:r>
            <a:r>
              <a:rPr lang="ru-RU" sz="2200" dirty="0" smtClean="0"/>
              <a:t>: улица Комарова города Курска.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Предмет исследования:</a:t>
            </a:r>
            <a:r>
              <a:rPr lang="ru-RU" sz="2200" dirty="0" smtClean="0"/>
              <a:t> происхождение названия улицы Комарова и ее жители</a:t>
            </a:r>
            <a:r>
              <a:rPr lang="ru-RU" sz="2200" b="1" dirty="0" smtClean="0"/>
              <a:t>.</a:t>
            </a:r>
            <a:br>
              <a:rPr lang="ru-RU" sz="2200" b="1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b="1" dirty="0" smtClean="0"/>
              <a:t>Гипотеза: </a:t>
            </a:r>
            <a:r>
              <a:rPr lang="ru-RU" sz="2000" dirty="0" smtClean="0"/>
              <a:t> </a:t>
            </a:r>
            <a:r>
              <a:rPr lang="ru-RU" sz="2200" dirty="0" smtClean="0"/>
              <a:t>знают ли жители города историю улицы, на которой проживают</a:t>
            </a:r>
            <a:r>
              <a:rPr lang="ru-RU" sz="2000" dirty="0" smtClean="0"/>
              <a:t>?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200" b="1" i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5929330"/>
            <a:ext cx="7429552" cy="35719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3757610" cy="307183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Cambria" pitchFamily="18" charset="0"/>
              </a:rPr>
              <a:t>  </a:t>
            </a:r>
            <a:br>
              <a:rPr lang="ru-RU" sz="2400" b="1" dirty="0" smtClean="0">
                <a:solidFill>
                  <a:srgbClr val="FF0000"/>
                </a:solidFill>
                <a:latin typeface="Cambria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Cambria" pitchFamily="18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latin typeface="Cambria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Cambria" pitchFamily="18" charset="0"/>
              </a:rPr>
              <a:t>Я</a:t>
            </a:r>
            <a:r>
              <a:rPr lang="ru-RU" sz="2400" b="1" dirty="0" smtClean="0">
                <a:latin typeface="Cambria" pitchFamily="18" charset="0"/>
              </a:rPr>
              <a:t> родилась и живу </a:t>
            </a:r>
            <a:br>
              <a:rPr lang="ru-RU" sz="2400" b="1" dirty="0" smtClean="0">
                <a:latin typeface="Cambria" pitchFamily="18" charset="0"/>
              </a:rPr>
            </a:br>
            <a:r>
              <a:rPr lang="ru-RU" sz="2400" b="1" dirty="0" smtClean="0">
                <a:latin typeface="Cambria" pitchFamily="18" charset="0"/>
              </a:rPr>
              <a:t>в городе Курске, </a:t>
            </a:r>
            <a:br>
              <a:rPr lang="ru-RU" sz="2400" b="1" dirty="0" smtClean="0">
                <a:latin typeface="Cambria" pitchFamily="18" charset="0"/>
              </a:rPr>
            </a:br>
            <a:r>
              <a:rPr lang="ru-RU" sz="2400" b="1" dirty="0" smtClean="0">
                <a:latin typeface="Cambria" pitchFamily="18" charset="0"/>
              </a:rPr>
              <a:t>микрорайон КЗТЗ. </a:t>
            </a:r>
            <a:br>
              <a:rPr lang="ru-RU" sz="2400" b="1" dirty="0" smtClean="0">
                <a:latin typeface="Cambria" pitchFamily="18" charset="0"/>
              </a:rPr>
            </a:br>
            <a:endParaRPr lang="ru-RU" sz="2400" b="1" dirty="0">
              <a:latin typeface="Cambria" pitchFamily="18" charset="0"/>
            </a:endParaRPr>
          </a:p>
        </p:txBody>
      </p:sp>
      <p:pic>
        <p:nvPicPr>
          <p:cNvPr id="8" name="Рисунок 7" descr="data-regimages-kursk-obl-600x6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571480"/>
            <a:ext cx="4357718" cy="4357718"/>
          </a:xfrm>
          <a:prstGeom prst="rect">
            <a:avLst/>
          </a:prstGeom>
        </p:spPr>
      </p:pic>
      <p:pic>
        <p:nvPicPr>
          <p:cNvPr id="9" name="Рисунок 8" descr="036.jpg"/>
          <p:cNvPicPr>
            <a:picLocks noChangeAspect="1"/>
          </p:cNvPicPr>
          <p:nvPr/>
        </p:nvPicPr>
        <p:blipFill>
          <a:blip r:embed="rId4" cstate="print"/>
          <a:srcRect t="3750" b="4374"/>
          <a:stretch>
            <a:fillRect/>
          </a:stretch>
        </p:blipFill>
        <p:spPr>
          <a:xfrm>
            <a:off x="1071538" y="2553081"/>
            <a:ext cx="2857520" cy="3804877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504056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034" y="571480"/>
            <a:ext cx="4214842" cy="2928958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Cambria" pitchFamily="18" charset="0"/>
              </a:rPr>
              <a:t/>
            </a:r>
            <a:br>
              <a:rPr lang="ru-RU" sz="2000" dirty="0" smtClean="0">
                <a:latin typeface="Cambria" pitchFamily="18" charset="0"/>
              </a:rPr>
            </a:br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b="1" dirty="0" smtClean="0">
                <a:latin typeface="Cambria" pitchFamily="18" charset="0"/>
              </a:rPr>
              <a:t>В 1949 г.  на южной окраине Курска был основан Государственный подшипниковый завод №12. </a:t>
            </a:r>
            <a:br>
              <a:rPr lang="ru-RU" sz="2000" b="1" dirty="0" smtClean="0">
                <a:latin typeface="Cambria" pitchFamily="18" charset="0"/>
              </a:rPr>
            </a:br>
            <a:r>
              <a:rPr lang="ru-RU" sz="2000" b="1" dirty="0" smtClean="0">
                <a:latin typeface="Cambria" pitchFamily="18" charset="0"/>
              </a:rPr>
              <a:t>В 1953 г. его переименовали в   Курский завод тракторных запасных частей. </a:t>
            </a:r>
            <a:br>
              <a:rPr lang="ru-RU" sz="2000" b="1" dirty="0" smtClean="0">
                <a:latin typeface="Cambria" pitchFamily="18" charset="0"/>
              </a:rPr>
            </a:br>
            <a:r>
              <a:rPr lang="ru-RU" sz="2000" b="1" dirty="0" smtClean="0">
                <a:latin typeface="Cambria" pitchFamily="18" charset="0"/>
              </a:rPr>
              <a:t> С началом постройки завода в 1950-е г. к северо-западу от него началось быстрое возведение рабочего поселка</a:t>
            </a:r>
            <a:r>
              <a:rPr lang="ru-RU" sz="2400" b="1" dirty="0" smtClean="0">
                <a:latin typeface="Cambria" pitchFamily="18" charset="0"/>
              </a:rPr>
              <a:t>.</a:t>
            </a:r>
            <a:endParaRPr lang="ru-RU" sz="2400" b="1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648200" y="4071942"/>
            <a:ext cx="4038600" cy="20542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latin typeface="Cambria" pitchFamily="18" charset="0"/>
              </a:rPr>
              <a:t>         </a:t>
            </a:r>
            <a:endParaRPr lang="ru-RU" sz="2000" dirty="0"/>
          </a:p>
        </p:txBody>
      </p:sp>
      <p:pic>
        <p:nvPicPr>
          <p:cNvPr id="11" name="Рисунок 10" descr="867885430.jpg"/>
          <p:cNvPicPr>
            <a:picLocks noChangeAspect="1"/>
          </p:cNvPicPr>
          <p:nvPr/>
        </p:nvPicPr>
        <p:blipFill>
          <a:blip r:embed="rId3" cstate="print"/>
          <a:srcRect l="6054" t="5468" r="8691" b="14844"/>
          <a:stretch>
            <a:fillRect/>
          </a:stretch>
        </p:blipFill>
        <p:spPr>
          <a:xfrm>
            <a:off x="500034" y="3571876"/>
            <a:ext cx="4143404" cy="2904654"/>
          </a:xfrm>
          <a:prstGeom prst="rect">
            <a:avLst/>
          </a:prstGeom>
        </p:spPr>
      </p:pic>
      <p:pic>
        <p:nvPicPr>
          <p:cNvPr id="12" name="Содержимое 11" descr="241660_900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4643438" y="428604"/>
            <a:ext cx="4393437" cy="3071834"/>
          </a:xfrm>
        </p:spPr>
      </p:pic>
      <p:pic>
        <p:nvPicPr>
          <p:cNvPr id="15" name="Рисунок 14" descr="5129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3929066"/>
            <a:ext cx="3999653" cy="2244805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00034" y="571480"/>
            <a:ext cx="4214842" cy="2928958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latin typeface="Cambria" pitchFamily="18" charset="0"/>
              </a:rPr>
              <a:t/>
            </a:r>
            <a:br>
              <a:rPr lang="ru-RU" sz="2000" dirty="0" smtClean="0">
                <a:latin typeface="Cambria" pitchFamily="18" charset="0"/>
              </a:rPr>
            </a:br>
            <a:endParaRPr lang="ru-RU" sz="2400" b="1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214282" y="4071942"/>
            <a:ext cx="4181476" cy="20542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>
                <a:latin typeface="Cambria" pitchFamily="18" charset="0"/>
              </a:rPr>
              <a:t>      Между заводом и рабочим поселком был разбит парк,     согласно разработанному архитекторами </a:t>
            </a:r>
          </a:p>
          <a:p>
            <a:pPr>
              <a:buNone/>
            </a:pPr>
            <a:r>
              <a:rPr lang="ru-RU" sz="2000" b="1" dirty="0" smtClean="0">
                <a:latin typeface="Cambria" pitchFamily="18" charset="0"/>
              </a:rPr>
              <a:t>Гаркушей Д.И. и Ивановым А. Н. проекту в 1958 г.</a:t>
            </a:r>
            <a:endParaRPr lang="ru-RU" sz="2000" dirty="0"/>
          </a:p>
        </p:txBody>
      </p:sp>
      <p:pic>
        <p:nvPicPr>
          <p:cNvPr id="9" name="Рисунок 8" descr="0_9460a_f8f92978_XL.jpg.jpg"/>
          <p:cNvPicPr>
            <a:picLocks noChangeAspect="1"/>
          </p:cNvPicPr>
          <p:nvPr/>
        </p:nvPicPr>
        <p:blipFill>
          <a:blip r:embed="rId3" cstate="print"/>
          <a:srcRect l="6125" t="6250" r="6937" b="4166"/>
          <a:stretch>
            <a:fillRect/>
          </a:stretch>
        </p:blipFill>
        <p:spPr>
          <a:xfrm>
            <a:off x="285720" y="285728"/>
            <a:ext cx="4177462" cy="3357586"/>
          </a:xfrm>
          <a:prstGeom prst="rect">
            <a:avLst/>
          </a:prstGeom>
        </p:spPr>
      </p:pic>
      <p:pic>
        <p:nvPicPr>
          <p:cNvPr id="12" name="Содержимое 11" descr="55382143.jpe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rcRect b="9091"/>
          <a:stretch>
            <a:fillRect/>
          </a:stretch>
        </p:blipFill>
        <p:spPr>
          <a:xfrm>
            <a:off x="4714876" y="357166"/>
            <a:ext cx="4286280" cy="3143272"/>
          </a:xfrm>
        </p:spPr>
      </p:pic>
      <p:pic>
        <p:nvPicPr>
          <p:cNvPr id="14" name="Рисунок 13" descr="16972660.jpeg"/>
          <p:cNvPicPr>
            <a:picLocks noChangeAspect="1"/>
          </p:cNvPicPr>
          <p:nvPr/>
        </p:nvPicPr>
        <p:blipFill>
          <a:blip r:embed="rId5" cstate="print"/>
          <a:srcRect b="26666"/>
          <a:stretch>
            <a:fillRect/>
          </a:stretch>
        </p:blipFill>
        <p:spPr>
          <a:xfrm>
            <a:off x="4429124" y="3857628"/>
            <a:ext cx="4546044" cy="2500330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7610" cy="4368808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Главная площадь микрорайона названа именем Комарова. На ней расположен Васильевский рынок.</a:t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Рядом есть зеленая аллея, любимое место прогулок жителей микрорайона.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latin typeface="Cambria" pitchFamily="18" charset="0"/>
              </a:rPr>
              <a:t/>
            </a:r>
            <a:br>
              <a:rPr lang="ru-RU" sz="2400" dirty="0" smtClean="0">
                <a:latin typeface="Cambria" pitchFamily="18" charset="0"/>
              </a:rPr>
            </a:br>
            <a:endParaRPr lang="ru-RU" sz="2400" dirty="0">
              <a:latin typeface="Cambria" pitchFamily="18" charset="0"/>
            </a:endParaRPr>
          </a:p>
        </p:txBody>
      </p:sp>
      <p:pic>
        <p:nvPicPr>
          <p:cNvPr id="9" name="Содержимое 8" descr="fair01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3500438"/>
            <a:ext cx="4298894" cy="2381616"/>
          </a:xfrm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5500694" y="500042"/>
            <a:ext cx="1857388" cy="5626121"/>
          </a:xfrm>
        </p:spPr>
        <p:txBody>
          <a:bodyPr/>
          <a:lstStyle/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7" descr="IMG_4141.JPG"/>
          <p:cNvPicPr>
            <a:picLocks noChangeAspect="1"/>
          </p:cNvPicPr>
          <p:nvPr/>
        </p:nvPicPr>
        <p:blipFill>
          <a:blip r:embed="rId4" cstate="print"/>
          <a:srcRect l="10156" r="3125" b="16637"/>
          <a:stretch>
            <a:fillRect/>
          </a:stretch>
        </p:blipFill>
        <p:spPr>
          <a:xfrm>
            <a:off x="4143372" y="214290"/>
            <a:ext cx="4854265" cy="2786082"/>
          </a:xfrm>
          <a:prstGeom prst="rect">
            <a:avLst/>
          </a:prstGeom>
        </p:spPr>
      </p:pic>
      <p:pic>
        <p:nvPicPr>
          <p:cNvPr id="10" name="Рисунок 9" descr="IMG_4235.JPG"/>
          <p:cNvPicPr>
            <a:picLocks noChangeAspect="1"/>
          </p:cNvPicPr>
          <p:nvPr/>
        </p:nvPicPr>
        <p:blipFill>
          <a:blip r:embed="rId5" cstate="print"/>
          <a:srcRect l="10937" r="10937" b="16637"/>
          <a:stretch>
            <a:fillRect/>
          </a:stretch>
        </p:blipFill>
        <p:spPr>
          <a:xfrm>
            <a:off x="142844" y="3786190"/>
            <a:ext cx="4357718" cy="2613225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Моя семья проживает в городе Курске на улице Комарова с 1968 года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IMG_4134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b="15622"/>
          <a:stretch>
            <a:fillRect/>
          </a:stretch>
        </p:blipFill>
        <p:spPr>
          <a:xfrm>
            <a:off x="357158" y="1571612"/>
            <a:ext cx="5423363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6" descr="IMG_4135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 b="15622"/>
          <a:stretch>
            <a:fillRect/>
          </a:stretch>
        </p:blipFill>
        <p:spPr>
          <a:xfrm>
            <a:off x="3571868" y="4000504"/>
            <a:ext cx="5243792" cy="2486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7158" y="274638"/>
            <a:ext cx="4572032" cy="3011486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 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857620" y="3714752"/>
            <a:ext cx="4643470" cy="29289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 </a:t>
            </a:r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Названа она в честь летчика-                                                                                                                     космонавта СССР, дважды Героя Советского союза Комарова Владимира Михайловича.</a:t>
            </a:r>
            <a:endParaRPr lang="ru-RU" sz="2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3.jpg"/>
          <p:cNvPicPr>
            <a:picLocks noChangeAspect="1"/>
          </p:cNvPicPr>
          <p:nvPr/>
        </p:nvPicPr>
        <p:blipFill>
          <a:blip r:embed="rId3" cstate="print"/>
          <a:srcRect l="7031" t="7291" r="12500" b="14583"/>
          <a:stretch>
            <a:fillRect/>
          </a:stretch>
        </p:blipFill>
        <p:spPr>
          <a:xfrm>
            <a:off x="4500562" y="571480"/>
            <a:ext cx="4214842" cy="3069059"/>
          </a:xfrm>
          <a:prstGeom prst="rect">
            <a:avLst/>
          </a:prstGeom>
        </p:spPr>
      </p:pic>
      <p:pic>
        <p:nvPicPr>
          <p:cNvPr id="9" name="Рисунок 8" descr="комаров(1).jpg"/>
          <p:cNvPicPr>
            <a:picLocks noChangeAspect="1"/>
          </p:cNvPicPr>
          <p:nvPr/>
        </p:nvPicPr>
        <p:blipFill>
          <a:blip r:embed="rId4" cstate="print"/>
          <a:srcRect b="18453"/>
          <a:stretch>
            <a:fillRect/>
          </a:stretch>
        </p:blipFill>
        <p:spPr>
          <a:xfrm>
            <a:off x="857224" y="2857496"/>
            <a:ext cx="2934657" cy="3472475"/>
          </a:xfrm>
          <a:prstGeom prst="rect">
            <a:avLst/>
          </a:prstGeom>
        </p:spPr>
      </p:pic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457200" y="285728"/>
            <a:ext cx="4038600" cy="584043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Наименование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Комарова новообразованной</a:t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улице присвоено </a:t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15 декабря 1967 года.</a:t>
            </a: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ОПРОС </a:t>
            </a:r>
            <a:br>
              <a:rPr 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жителей улицы Комарова</a:t>
            </a:r>
            <a:br>
              <a:rPr 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вопрос: </a:t>
            </a:r>
            <a:r>
              <a:rPr lang="ru-RU" sz="3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 честь кого названа улица Комарова?»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457200" y="2143115"/>
          <a:ext cx="8258204" cy="2143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4551"/>
                <a:gridCol w="2064551"/>
                <a:gridCol w="2064551"/>
                <a:gridCol w="2064551"/>
              </a:tblGrid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ВОЗРАСТ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КОЛИЧЕСТВО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ЗНАЮТ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НЕ</a:t>
                      </a:r>
                      <a:r>
                        <a:rPr lang="ru-RU" sz="2000" baseline="0" dirty="0" smtClean="0"/>
                        <a:t>  ЗНАЮТ</a:t>
                      </a:r>
                      <a:endParaRPr lang="ru-RU" sz="2000" dirty="0"/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6-12 лет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</a:t>
                      </a:r>
                      <a:endParaRPr lang="ru-RU" sz="2000" b="1" dirty="0"/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14-18 лет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</a:t>
                      </a:r>
                      <a:endParaRPr lang="ru-RU" sz="2000" b="1" dirty="0"/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25-35 лет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</a:t>
                      </a:r>
                      <a:endParaRPr lang="ru-RU" sz="2000" b="1" dirty="0"/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50-70 лет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Содержимое 6" descr="IMG_415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4033" t="14189" r="8136" b="16566"/>
          <a:stretch>
            <a:fillRect/>
          </a:stretch>
        </p:blipFill>
        <p:spPr>
          <a:xfrm>
            <a:off x="428596" y="4572008"/>
            <a:ext cx="3857652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IMG_4156.JPG"/>
          <p:cNvPicPr>
            <a:picLocks noChangeAspect="1"/>
          </p:cNvPicPr>
          <p:nvPr/>
        </p:nvPicPr>
        <p:blipFill>
          <a:blip r:embed="rId4" cstate="print"/>
          <a:srcRect l="4687" t="19462" r="3906" b="16637"/>
          <a:stretch>
            <a:fillRect/>
          </a:stretch>
        </p:blipFill>
        <p:spPr>
          <a:xfrm>
            <a:off x="4500562" y="4572008"/>
            <a:ext cx="4214842" cy="1870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опроса показали: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285860"/>
            <a:ext cx="8643998" cy="48403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юное, да и среднее поколение, мало знают про свою улицу. 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Для того, чтобы дети, подростки и просто соседи ознакомились с историей названия улицы, был изготовлен буклет. 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 Также  я решила  рассказать о летчике-космонавте своим одноклассникам.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2" name="Рисунок 11" descr="IMG_4154.JPG"/>
          <p:cNvPicPr>
            <a:picLocks noChangeAspect="1"/>
          </p:cNvPicPr>
          <p:nvPr/>
        </p:nvPicPr>
        <p:blipFill>
          <a:blip r:embed="rId3" cstate="print"/>
          <a:srcRect l="8593" t="6906" r="17187" b="19417"/>
          <a:stretch>
            <a:fillRect/>
          </a:stretch>
        </p:blipFill>
        <p:spPr>
          <a:xfrm rot="21239213">
            <a:off x="1004302" y="4860170"/>
            <a:ext cx="2857520" cy="1594195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4471990" cy="235745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latin typeface="Cambria" pitchFamily="18" charset="0"/>
              </a:rPr>
              <a:t> 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3571876"/>
            <a:ext cx="4643438" cy="2857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Cambria" pitchFamily="18" charset="0"/>
              </a:rPr>
              <a:t>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Школе № 20 присвоено имя Андрея Хмелевского.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На доме, где жил герой и на здании Дворца пионеров установлены мемориальные доски из черного гранита.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b820c4cbc912b00aa8a72a9fabb16ed5.jpg"/>
          <p:cNvPicPr>
            <a:picLocks noChangeAspect="1"/>
          </p:cNvPicPr>
          <p:nvPr/>
        </p:nvPicPr>
        <p:blipFill>
          <a:blip r:embed="rId3" cstate="print"/>
          <a:srcRect l="7031" t="28125" r="7031" b="15625"/>
          <a:stretch>
            <a:fillRect/>
          </a:stretch>
        </p:blipFill>
        <p:spPr>
          <a:xfrm>
            <a:off x="357158" y="3143248"/>
            <a:ext cx="4286280" cy="2714644"/>
          </a:xfrm>
          <a:prstGeom prst="rect">
            <a:avLst/>
          </a:prstGeom>
        </p:spPr>
      </p:pic>
      <p:pic>
        <p:nvPicPr>
          <p:cNvPr id="7" name="Рисунок 6" descr="im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357166"/>
            <a:ext cx="2143140" cy="3050403"/>
          </a:xfrm>
          <a:prstGeom prst="rect">
            <a:avLst/>
          </a:prstGeom>
        </p:spPr>
      </p:pic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214282" y="428604"/>
            <a:ext cx="4857784" cy="569755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На улице Комарова родился и проживал  Герой России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Андрей Хмелевской 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(21 марта 1977 года).	</a:t>
            </a: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_html_m2373d1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-428652"/>
            <a:ext cx="7358114" cy="542928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сожалению, </a:t>
            </a:r>
            <a:r>
              <a:rPr lang="ru-RU" sz="2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наша гипотеза  показала,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многие жители не знают историю улицы,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которой проживают.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Необходимо изучать историю своей Родины, помнить свои корни. Время летит очень быстро: меняются люди, старые дома и улицы со временем разрушаются и исчезают. Поэтому так важно сохранить информацию об улицах и людях, которые жили раньше. Ведь это наша история.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IMG_4137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b="15981"/>
          <a:stretch>
            <a:fillRect/>
          </a:stretch>
        </p:blipFill>
        <p:spPr>
          <a:xfrm rot="202808">
            <a:off x="5072066" y="4071942"/>
            <a:ext cx="3857620" cy="2286016"/>
          </a:xfrm>
        </p:spPr>
      </p:pic>
      <p:pic>
        <p:nvPicPr>
          <p:cNvPr id="6" name="Содержимое 5" descr="IMG_4138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 b="14518"/>
          <a:stretch>
            <a:fillRect/>
          </a:stretch>
        </p:blipFill>
        <p:spPr>
          <a:xfrm rot="21304512">
            <a:off x="303591" y="4058414"/>
            <a:ext cx="4775991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4_html_m2373d13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6972320" cy="492922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Улица Комарова города Курска - моя маленькая Родина. </a:t>
            </a:r>
            <a:b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я вырасту, где бы я ни была, я буду любить её и помнить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+mn-lt"/>
              </a:rPr>
            </a:br>
            <a:r>
              <a:rPr lang="ru-RU" sz="2800" b="1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ru-RU" sz="2800" b="1" dirty="0" smtClean="0">
                <a:solidFill>
                  <a:srgbClr val="0070C0"/>
                </a:solidFill>
                <a:latin typeface="+mn-lt"/>
              </a:rPr>
            </a:br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Спасибо за внимание! </a:t>
            </a:r>
            <a:endParaRPr lang="ru-RU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6" name="Содержимое 5" descr="IMG_41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b="18166"/>
          <a:stretch>
            <a:fillRect/>
          </a:stretch>
        </p:blipFill>
        <p:spPr>
          <a:xfrm>
            <a:off x="1214414" y="285728"/>
            <a:ext cx="4786346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163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МУНИЦИПАЛЬНОЕ БЮДЖЕТНОЕ ОБЩЕОБРАЗОВАТЕЛЬНОЕ УЧРЕЖДЕНИЕ «СРЕДНЯЯ ОБЩЕОБРАЗОВАТЕЛЬНАЯ ШКОЛА № 49» Г. КУРСКА  Конкурс «Творческая мастерская учащегося»   ТВОРЧЕСКИЙ ПРОЕКТ   Тема: «Улица, на которой я живу» </vt:lpstr>
      <vt:lpstr>«На свете много улиц славных, Но не сменяю адрес я. В моей душе ты стала главной, Родная улица моя». А. Фатьянов  </vt:lpstr>
      <vt:lpstr>Цель работы:  изучить информацию об истории названия улицы  Комарова города Курска  Задачи: 1. Познакомиться с историей создания микрорайона КЗТЗ города Курска 2. Изучить историю названия улицы Комарова. 3. Исследовать осведомлённость жителей улицы. 4. Познакомиться с известными жителями улицы. 5. Воспитывать любовь к родному городу, чувство патриотизма.  Объект исследования: улица Комарова города Курска.  Предмет исследования: происхождение названия улицы Комарова и ее жители.  Гипотеза:  знают ли жители города историю улицы, на которой проживают?    </vt:lpstr>
      <vt:lpstr>    Я родилась и живу  в городе Курске,  микрорайон КЗТЗ.  </vt:lpstr>
      <vt:lpstr>  В 1949 г.  на южной окраине Курска был основан Государственный подшипниковый завод №12.  В 1953 г. его переименовали в   Курский завод тракторных запасных частей.   С началом постройки завода в 1950-е г. к северо-западу от него началось быстрое возведение рабочего поселка.</vt:lpstr>
      <vt:lpstr> </vt:lpstr>
      <vt:lpstr>      Главная площадь микрорайона названа именем Комарова. На ней расположен Васильевский рынок. Рядом есть зеленая аллея, любимое место прогулок жителей микрорайона.  </vt:lpstr>
      <vt:lpstr>Моя семья проживает в городе Курске на улице Комарова с 1968 года</vt:lpstr>
      <vt:lpstr> </vt:lpstr>
      <vt:lpstr>ОПРОС  жителей улицы Комарова вопрос: «В честь кого названа улица Комарова?»  </vt:lpstr>
      <vt:lpstr>Результаты опроса показали:</vt:lpstr>
      <vt:lpstr> </vt:lpstr>
      <vt:lpstr>К сожалению, наша гипотеза  показала,  что многие жители не знают историю улицы,  на которой проживают.  Необходимо изучать историю своей Родины, помнить свои корни. Время летит очень быстро: меняются люди, старые дома и улицы со временем разрушаются и исчезают. Поэтому так важно сохранить информацию об улицах и людях, которые жили раньше. Ведь это наша история.  </vt:lpstr>
      <vt:lpstr>Улица Комарова города Курска - моя маленькая Родина.  Когда я вырасту, где бы я ни была, я буду любить её и помнить.   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Мини-проект «Улица, на которой  я живу»</dc:title>
  <dc:creator>Ольга</dc:creator>
  <cp:lastModifiedBy>User</cp:lastModifiedBy>
  <cp:revision>62</cp:revision>
  <dcterms:created xsi:type="dcterms:W3CDTF">2016-03-18T14:06:32Z</dcterms:created>
  <dcterms:modified xsi:type="dcterms:W3CDTF">2017-05-13T06:32:33Z</dcterms:modified>
</cp:coreProperties>
</file>